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461" r:id="rId2"/>
    <p:sldId id="422" r:id="rId3"/>
    <p:sldId id="341" r:id="rId4"/>
    <p:sldId id="459" r:id="rId5"/>
    <p:sldId id="460" r:id="rId6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orient="horz" pos="960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>
          <p15:clr>
            <a:srgbClr val="A4A3A4"/>
          </p15:clr>
        </p15:guide>
        <p15:guide id="5" pos="5478">
          <p15:clr>
            <a:srgbClr val="A4A3A4"/>
          </p15:clr>
        </p15:guide>
        <p15:guide id="6" pos="2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C0"/>
    <a:srgbClr val="D71635"/>
    <a:srgbClr val="000000"/>
    <a:srgbClr val="D1D3D4"/>
    <a:srgbClr val="DAD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1074" y="72"/>
      </p:cViewPr>
      <p:guideLst>
        <p:guide orient="horz" pos="4319"/>
        <p:guide orient="horz" pos="960"/>
        <p:guide orient="horz" pos="3974"/>
        <p:guide/>
        <p:guide pos="5478"/>
        <p:guide pos="29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412"/>
          </a:xfrm>
          <a:prstGeom prst="rect">
            <a:avLst/>
          </a:prstGeom>
        </p:spPr>
        <p:txBody>
          <a:bodyPr vert="horz" lIns="91426" tIns="45712" rIns="91426" bIns="45712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9690" y="2"/>
            <a:ext cx="2946400" cy="496412"/>
          </a:xfrm>
          <a:prstGeom prst="rect">
            <a:avLst/>
          </a:prstGeom>
        </p:spPr>
        <p:txBody>
          <a:bodyPr vert="horz" lIns="91426" tIns="45712" rIns="91426" bIns="45712" rtlCol="0"/>
          <a:lstStyle>
            <a:lvl1pPr algn="r">
              <a:defRPr sz="1200"/>
            </a:lvl1pPr>
          </a:lstStyle>
          <a:p>
            <a:fld id="{DA1F1FB7-9C4F-4B79-9436-AB60013061AE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1" y="9428631"/>
            <a:ext cx="2946400" cy="496411"/>
          </a:xfrm>
          <a:prstGeom prst="rect">
            <a:avLst/>
          </a:prstGeom>
        </p:spPr>
        <p:txBody>
          <a:bodyPr vert="horz" lIns="91426" tIns="45712" rIns="91426" bIns="45712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9690" y="9428631"/>
            <a:ext cx="2946400" cy="496411"/>
          </a:xfrm>
          <a:prstGeom prst="rect">
            <a:avLst/>
          </a:prstGeom>
        </p:spPr>
        <p:txBody>
          <a:bodyPr vert="horz" lIns="91426" tIns="45712" rIns="91426" bIns="45712" rtlCol="0" anchor="b"/>
          <a:lstStyle>
            <a:lvl1pPr algn="r">
              <a:defRPr sz="1200"/>
            </a:lvl1pPr>
          </a:lstStyle>
          <a:p>
            <a:fld id="{AF461369-F95E-43E8-8114-F14F47D86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0724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412"/>
          </a:xfrm>
          <a:prstGeom prst="rect">
            <a:avLst/>
          </a:prstGeom>
        </p:spPr>
        <p:txBody>
          <a:bodyPr vert="horz" lIns="91426" tIns="45712" rIns="91426" bIns="45712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9690" y="2"/>
            <a:ext cx="2946400" cy="496412"/>
          </a:xfrm>
          <a:prstGeom prst="rect">
            <a:avLst/>
          </a:prstGeom>
        </p:spPr>
        <p:txBody>
          <a:bodyPr vert="horz" lIns="91426" tIns="45712" rIns="91426" bIns="45712" rtlCol="0"/>
          <a:lstStyle>
            <a:lvl1pPr algn="r">
              <a:defRPr sz="1200"/>
            </a:lvl1pPr>
          </a:lstStyle>
          <a:p>
            <a:fld id="{CB1BD9FA-32E5-449A-8CDF-D9BA92B86B98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2" rIns="91426" bIns="45712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3" y="4715115"/>
            <a:ext cx="5438774" cy="4467706"/>
          </a:xfrm>
          <a:prstGeom prst="rect">
            <a:avLst/>
          </a:prstGeom>
        </p:spPr>
        <p:txBody>
          <a:bodyPr vert="horz" lIns="91426" tIns="45712" rIns="91426" bIns="45712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428631"/>
            <a:ext cx="2946400" cy="496411"/>
          </a:xfrm>
          <a:prstGeom prst="rect">
            <a:avLst/>
          </a:prstGeom>
        </p:spPr>
        <p:txBody>
          <a:bodyPr vert="horz" lIns="91426" tIns="45712" rIns="91426" bIns="45712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9690" y="9428631"/>
            <a:ext cx="2946400" cy="496411"/>
          </a:xfrm>
          <a:prstGeom prst="rect">
            <a:avLst/>
          </a:prstGeom>
        </p:spPr>
        <p:txBody>
          <a:bodyPr vert="horz" lIns="91426" tIns="45712" rIns="91426" bIns="45712" rtlCol="0" anchor="b"/>
          <a:lstStyle>
            <a:lvl1pPr algn="r">
              <a:defRPr sz="1200"/>
            </a:lvl1pPr>
          </a:lstStyle>
          <a:p>
            <a:fld id="{C57F739A-8647-4FC9-A696-454635186F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5974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ul 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80000" y="1764000"/>
            <a:ext cx="5742000" cy="2592288"/>
          </a:xfrm>
        </p:spPr>
        <p:txBody>
          <a:bodyPr anchor="t">
            <a:noAutofit/>
          </a:bodyPr>
          <a:lstStyle>
            <a:lvl1pPr>
              <a:lnSpc>
                <a:spcPts val="32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2009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8429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8854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å 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80000" y="1764000"/>
            <a:ext cx="5742000" cy="2592288"/>
          </a:xfrm>
        </p:spPr>
        <p:txBody>
          <a:bodyPr anchor="t">
            <a:noAutofit/>
          </a:bodyPr>
          <a:lstStyle>
            <a:lvl1pPr>
              <a:lnSpc>
                <a:spcPts val="32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2009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öd 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80000" y="1764000"/>
            <a:ext cx="5742000" cy="2592288"/>
          </a:xfrm>
        </p:spPr>
        <p:txBody>
          <a:bodyPr anchor="t">
            <a:noAutofit/>
          </a:bodyPr>
          <a:lstStyle>
            <a:lvl1pPr>
              <a:lnSpc>
                <a:spcPts val="32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8690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80000" y="1764000"/>
            <a:ext cx="5742000" cy="2592000"/>
          </a:xfrm>
        </p:spPr>
        <p:txBody>
          <a:bodyPr>
            <a:noAutofit/>
          </a:bodyPr>
          <a:lstStyle>
            <a:lvl1pPr>
              <a:lnSpc>
                <a:spcPts val="3200"/>
              </a:lnSpc>
              <a:defRPr sz="320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9603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rubrik 1"/>
          <p:cNvSpPr>
            <a:spLocks noGrp="1"/>
          </p:cNvSpPr>
          <p:nvPr>
            <p:ph type="title"/>
          </p:nvPr>
        </p:nvSpPr>
        <p:spPr>
          <a:xfrm>
            <a:off x="457199" y="1512000"/>
            <a:ext cx="5580000" cy="774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530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sam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199" y="1508400"/>
            <a:ext cx="4050000" cy="774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422800"/>
            <a:ext cx="4050000" cy="3862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4620920" y="1508399"/>
            <a:ext cx="4050000" cy="4800325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0872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457200" y="1508399"/>
            <a:ext cx="4050000" cy="4800325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622400" y="1508400"/>
            <a:ext cx="4050000" cy="480037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05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199" y="1508400"/>
            <a:ext cx="5580000" cy="774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422800"/>
            <a:ext cx="4050000" cy="3862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0920" y="2422800"/>
            <a:ext cx="4050000" cy="3862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8010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2019-03-23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5335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199" y="1512000"/>
            <a:ext cx="5580000" cy="774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2420888"/>
            <a:ext cx="5580000" cy="38613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4DE538F5-0549-432B-AD51-53B4C3799F6A}" type="datetimeFigureOut">
              <a:rPr lang="sv-SE" smtClean="0"/>
              <a:pPr/>
              <a:t>2019-03-23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380134-E869-4967-927D-C1B10D3B620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755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49" r:id="rId4"/>
    <p:sldLayoutId id="2147483650" r:id="rId5"/>
    <p:sldLayoutId id="2147483662" r:id="rId6"/>
    <p:sldLayoutId id="2147483663" r:id="rId7"/>
    <p:sldLayoutId id="2147483652" r:id="rId8"/>
    <p:sldLayoutId id="2147483664" r:id="rId9"/>
    <p:sldLayoutId id="2147483654" r:id="rId10"/>
    <p:sldLayoutId id="2147483655" r:id="rId11"/>
  </p:sldLayoutIdLst>
  <p:txStyles>
    <p:titleStyle>
      <a:lvl1pPr algn="l" defTabSz="914400" rtl="0" eaLnBrk="1" latinLnBrk="0" hangingPunct="1">
        <a:lnSpc>
          <a:spcPts val="26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80000" indent="-180000" algn="l" defTabSz="914400" rtl="0" eaLnBrk="1" latinLnBrk="0" hangingPunct="1">
        <a:lnSpc>
          <a:spcPts val="2400"/>
        </a:lnSpc>
        <a:spcBef>
          <a:spcPct val="20000"/>
        </a:spcBef>
        <a:spcAft>
          <a:spcPts val="600"/>
        </a:spcAft>
        <a:buFont typeface="Arial" pitchFamily="34" charset="0"/>
        <a:buChar char="•"/>
        <a:defRPr sz="20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360000" indent="-180000" algn="l" defTabSz="914400" rtl="0" eaLnBrk="1" latinLnBrk="0" hangingPunct="1">
        <a:lnSpc>
          <a:spcPts val="2200"/>
        </a:lnSpc>
        <a:spcBef>
          <a:spcPts val="400"/>
        </a:spcBef>
        <a:spcAft>
          <a:spcPts val="600"/>
        </a:spcAft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540000" indent="-180000" algn="l" defTabSz="914400" rtl="0" eaLnBrk="1" latinLnBrk="0" hangingPunct="1">
        <a:lnSpc>
          <a:spcPts val="2000"/>
        </a:lnSpc>
        <a:spcBef>
          <a:spcPts val="340"/>
        </a:spcBef>
        <a:spcAft>
          <a:spcPts val="50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720000" indent="-180000" algn="l" defTabSz="914400" rtl="0" eaLnBrk="1" latinLnBrk="0" hangingPunct="1">
        <a:lnSpc>
          <a:spcPts val="2000"/>
        </a:lnSpc>
        <a:spcBef>
          <a:spcPts val="34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900000" indent="-180000" algn="l" defTabSz="914400" rtl="0" eaLnBrk="1" latinLnBrk="0" hangingPunct="1">
        <a:lnSpc>
          <a:spcPts val="2000"/>
        </a:lnSpc>
        <a:spcBef>
          <a:spcPts val="380"/>
        </a:spcBef>
        <a:spcAft>
          <a:spcPts val="60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268760"/>
            <a:ext cx="7488832" cy="774000"/>
          </a:xfrm>
        </p:spPr>
        <p:txBody>
          <a:bodyPr/>
          <a:lstStyle/>
          <a:p>
            <a:pPr algn="ctr" eaLnBrk="1" hangingPunct="1">
              <a:defRPr/>
            </a:pPr>
            <a:r>
              <a:rPr lang="sv-SE" dirty="0" smtClean="0">
                <a:solidFill>
                  <a:schemeClr val="accent5">
                    <a:lumMod val="50000"/>
                  </a:schemeClr>
                </a:solidFill>
              </a:rPr>
              <a:t>Läget  20 mars 2019 för utbildningen Internationell svetsare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07988" y="2132856"/>
            <a:ext cx="8312150" cy="3574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772" tIns="47886" rIns="95772" bIns="47886">
            <a:spAutoFit/>
          </a:bodyPr>
          <a:lstStyle>
            <a:lvl1pPr marL="373063" indent="-373063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60388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defTabSz="957263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defTabSz="957263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defTabSz="957263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defTabSz="957263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sv-SE" sz="2800" b="1" smtClean="0"/>
              <a:t>5534 </a:t>
            </a:r>
            <a:r>
              <a:rPr lang="sv-SE" sz="2800" b="1" dirty="0"/>
              <a:t>Internationella diplom utfärdade</a:t>
            </a: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sv-SE" sz="2800" b="1" dirty="0" smtClean="0"/>
              <a:t>78 </a:t>
            </a:r>
            <a:r>
              <a:rPr lang="sv-SE" sz="2800" b="1" dirty="0"/>
              <a:t>godkända utbildare</a:t>
            </a:r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sv-SE" b="1" dirty="0"/>
              <a:t> </a:t>
            </a:r>
            <a:r>
              <a:rPr lang="sv-SE" b="1" dirty="0" smtClean="0"/>
              <a:t>24 </a:t>
            </a:r>
            <a:r>
              <a:rPr lang="sv-SE" b="1" dirty="0"/>
              <a:t>Gymnasieskolor</a:t>
            </a:r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sv-SE" b="1" dirty="0" smtClean="0"/>
              <a:t> 54 Arbetsmarknads-</a:t>
            </a:r>
          </a:p>
          <a:p>
            <a:pPr lvl="1" algn="l" eaLnBrk="1" hangingPunct="1"/>
            <a:r>
              <a:rPr lang="sv-SE" b="1" dirty="0"/>
              <a:t>	</a:t>
            </a:r>
            <a:r>
              <a:rPr lang="sv-SE" b="1" dirty="0" smtClean="0"/>
              <a:t>   utbildare</a:t>
            </a:r>
            <a:endParaRPr lang="sv-SE" b="1" dirty="0"/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endParaRPr lang="sv-SE" b="1" dirty="0"/>
          </a:p>
          <a:p>
            <a:pPr lvl="1" algn="l" eaLnBrk="1" hangingPunct="1">
              <a:spcBef>
                <a:spcPct val="50000"/>
              </a:spcBef>
            </a:pPr>
            <a:endParaRPr lang="sv-SE" sz="1600" b="1" dirty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105525" y="3030538"/>
            <a:ext cx="1841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1" tIns="45715" rIns="91431" bIns="4571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v-SE" sz="1600"/>
          </a:p>
        </p:txBody>
      </p:sp>
      <p:pic>
        <p:nvPicPr>
          <p:cNvPr id="18437" name="Picture 5" descr="Svetsungdomar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4281" y="2852936"/>
            <a:ext cx="3821112" cy="2468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400799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5580000" cy="774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err="1" smtClean="0">
                <a:solidFill>
                  <a:srgbClr val="0077C0"/>
                </a:solidFill>
              </a:rPr>
              <a:t>Utfärdade</a:t>
            </a:r>
            <a:r>
              <a:rPr lang="en-GB" dirty="0" smtClean="0">
                <a:solidFill>
                  <a:srgbClr val="0077C0"/>
                </a:solidFill>
              </a:rPr>
              <a:t> IW-</a:t>
            </a:r>
            <a:r>
              <a:rPr lang="en-GB" dirty="0" err="1" smtClean="0">
                <a:solidFill>
                  <a:srgbClr val="0077C0"/>
                </a:solidFill>
              </a:rPr>
              <a:t>diplom</a:t>
            </a:r>
            <a:r>
              <a:rPr lang="en-GB" dirty="0" smtClean="0">
                <a:solidFill>
                  <a:srgbClr val="0077C0"/>
                </a:solidFill>
              </a:rPr>
              <a:t> </a:t>
            </a:r>
            <a:r>
              <a:rPr lang="en-GB" dirty="0" err="1" smtClean="0">
                <a:solidFill>
                  <a:srgbClr val="0077C0"/>
                </a:solidFill>
              </a:rPr>
              <a:t>i</a:t>
            </a:r>
            <a:r>
              <a:rPr lang="en-GB" dirty="0" smtClean="0">
                <a:solidFill>
                  <a:srgbClr val="0077C0"/>
                </a:solidFill>
              </a:rPr>
              <a:t> </a:t>
            </a:r>
            <a:r>
              <a:rPr lang="en-GB" dirty="0" err="1" smtClean="0">
                <a:solidFill>
                  <a:srgbClr val="0077C0"/>
                </a:solidFill>
              </a:rPr>
              <a:t>Sverige</a:t>
            </a:r>
            <a:endParaRPr lang="en-GB" dirty="0" smtClean="0">
              <a:solidFill>
                <a:srgbClr val="0077C0"/>
              </a:solidFill>
            </a:endParaRPr>
          </a:p>
        </p:txBody>
      </p:sp>
      <p:graphicFrame>
        <p:nvGraphicFramePr>
          <p:cNvPr id="17411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1436614"/>
              </p:ext>
            </p:extLst>
          </p:nvPr>
        </p:nvGraphicFramePr>
        <p:xfrm>
          <a:off x="468313" y="1562100"/>
          <a:ext cx="8108950" cy="416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Diagram" r:id="rId3" imgW="8115631" imgH="4171876" progId="MSGraph.Chart.8">
                  <p:embed followColorScheme="full"/>
                </p:oleObj>
              </mc:Choice>
              <mc:Fallback>
                <p:oleObj name="Diagram" r:id="rId3" imgW="8115631" imgH="4171876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562100"/>
                        <a:ext cx="8108950" cy="416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987824" y="5651476"/>
            <a:ext cx="2807032" cy="40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1" tIns="45715" rIns="91431" bIns="4571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2000" b="1"/>
              <a:t>Totalt </a:t>
            </a:r>
            <a:r>
              <a:rPr lang="sv-SE" sz="2000" b="1" smtClean="0"/>
              <a:t>5534 </a:t>
            </a:r>
            <a:r>
              <a:rPr lang="sv-SE" sz="2000" b="1" dirty="0"/>
              <a:t>IW-diplom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268760"/>
            <a:ext cx="7488832" cy="774000"/>
          </a:xfrm>
        </p:spPr>
        <p:txBody>
          <a:bodyPr/>
          <a:lstStyle/>
          <a:p>
            <a:pPr algn="ctr" eaLnBrk="1" hangingPunct="1">
              <a:defRPr/>
            </a:pPr>
            <a:r>
              <a:rPr lang="sv-SE" dirty="0" smtClean="0">
                <a:solidFill>
                  <a:schemeClr val="accent5">
                    <a:lumMod val="50000"/>
                  </a:schemeClr>
                </a:solidFill>
              </a:rPr>
              <a:t>Läget  december 2015 för utbildningen Internationell svetsare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07988" y="2132856"/>
            <a:ext cx="8312150" cy="4128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772" tIns="47886" rIns="95772" bIns="47886">
            <a:spAutoFit/>
          </a:bodyPr>
          <a:lstStyle>
            <a:lvl1pPr marL="373063" indent="-373063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60388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defTabSz="957263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defTabSz="957263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defTabSz="957263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defTabSz="957263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sv-SE" sz="2800" b="1" dirty="0" smtClean="0"/>
              <a:t>Totalt 4612 IW-diplom utfärdade</a:t>
            </a: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sv-SE" sz="2800" b="1" dirty="0" smtClean="0"/>
              <a:t>72 </a:t>
            </a:r>
            <a:r>
              <a:rPr lang="sv-SE" sz="2800" b="1" dirty="0"/>
              <a:t>godkända utbildare</a:t>
            </a:r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sv-SE" b="1" dirty="0"/>
              <a:t> </a:t>
            </a:r>
            <a:r>
              <a:rPr lang="sv-SE" b="1" dirty="0" smtClean="0"/>
              <a:t>24 </a:t>
            </a:r>
            <a:r>
              <a:rPr lang="sv-SE" b="1" dirty="0"/>
              <a:t>Gymnasieskolor</a:t>
            </a:r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sv-SE" b="1" dirty="0"/>
              <a:t> </a:t>
            </a:r>
            <a:r>
              <a:rPr lang="sv-SE" b="1" dirty="0" smtClean="0"/>
              <a:t>2 YH-utbildning</a:t>
            </a:r>
            <a:endParaRPr lang="sv-SE" b="1" dirty="0"/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sv-SE" b="1" dirty="0"/>
              <a:t> </a:t>
            </a:r>
            <a:r>
              <a:rPr lang="sv-SE" b="1" dirty="0" smtClean="0"/>
              <a:t>46 Arbetsmarknads-</a:t>
            </a:r>
          </a:p>
          <a:p>
            <a:pPr lvl="1" algn="l" eaLnBrk="1" hangingPunct="1"/>
            <a:r>
              <a:rPr lang="sv-SE" b="1" dirty="0"/>
              <a:t>	</a:t>
            </a:r>
            <a:r>
              <a:rPr lang="sv-SE" b="1" dirty="0" smtClean="0"/>
              <a:t>   utbildare</a:t>
            </a:r>
            <a:endParaRPr lang="sv-SE" b="1" dirty="0"/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endParaRPr lang="sv-SE" b="1" dirty="0"/>
          </a:p>
          <a:p>
            <a:pPr lvl="1" algn="l" eaLnBrk="1" hangingPunct="1">
              <a:spcBef>
                <a:spcPct val="50000"/>
              </a:spcBef>
            </a:pPr>
            <a:endParaRPr lang="sv-SE" sz="1600" b="1" dirty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105525" y="3030538"/>
            <a:ext cx="1841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1" tIns="45715" rIns="91431" bIns="4571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v-SE" sz="160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852936"/>
            <a:ext cx="2287420" cy="32502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12160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268760"/>
            <a:ext cx="7488832" cy="774000"/>
          </a:xfrm>
        </p:spPr>
        <p:txBody>
          <a:bodyPr/>
          <a:lstStyle/>
          <a:p>
            <a:pPr algn="ctr" eaLnBrk="1" hangingPunct="1">
              <a:defRPr/>
            </a:pPr>
            <a:r>
              <a:rPr lang="sv-SE" dirty="0" smtClean="0">
                <a:solidFill>
                  <a:schemeClr val="accent5">
                    <a:lumMod val="50000"/>
                  </a:schemeClr>
                </a:solidFill>
              </a:rPr>
              <a:t>Antalet IW-utbildare mars 2016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07988" y="2132856"/>
            <a:ext cx="8312150" cy="4313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772" tIns="47886" rIns="95772" bIns="47886">
            <a:spAutoFit/>
          </a:bodyPr>
          <a:lstStyle>
            <a:lvl1pPr marL="373063" indent="-373063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60388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defTabSz="957263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defTabSz="957263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defTabSz="957263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defTabSz="957263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sv-SE" sz="2800" b="1" dirty="0" smtClean="0"/>
              <a:t>Tillfälligt färre godkända </a:t>
            </a:r>
            <a:r>
              <a:rPr lang="sv-SE" sz="2800" b="1" dirty="0"/>
              <a:t>utbildare</a:t>
            </a:r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sv-SE" b="1" dirty="0"/>
              <a:t> </a:t>
            </a:r>
            <a:r>
              <a:rPr lang="sv-SE" b="1" dirty="0" smtClean="0"/>
              <a:t>24 </a:t>
            </a:r>
            <a:r>
              <a:rPr lang="sv-SE" b="1" dirty="0"/>
              <a:t>Gymnasieskolor</a:t>
            </a:r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sv-SE" b="1" dirty="0"/>
              <a:t> </a:t>
            </a:r>
            <a:r>
              <a:rPr lang="sv-SE" b="1" dirty="0" smtClean="0"/>
              <a:t>2 YH-utbildning</a:t>
            </a:r>
            <a:endParaRPr lang="sv-SE" b="1" dirty="0"/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sv-SE" b="1" dirty="0"/>
              <a:t> </a:t>
            </a:r>
            <a:r>
              <a:rPr lang="sv-SE" b="1" dirty="0" smtClean="0"/>
              <a:t>Arbetsmarknads-</a:t>
            </a:r>
          </a:p>
          <a:p>
            <a:pPr lvl="1" algn="l" eaLnBrk="1" hangingPunct="1"/>
            <a:r>
              <a:rPr lang="sv-SE" b="1" dirty="0"/>
              <a:t>	</a:t>
            </a:r>
            <a:r>
              <a:rPr lang="sv-SE" b="1" dirty="0" smtClean="0"/>
              <a:t>   utbildare</a:t>
            </a:r>
          </a:p>
          <a:p>
            <a:pPr lvl="1" algn="l" eaLnBrk="1" hangingPunct="1"/>
            <a:r>
              <a:rPr lang="sv-SE" sz="1800" b="1" dirty="0" smtClean="0"/>
              <a:t>	Byte av utförare på 23</a:t>
            </a:r>
          </a:p>
          <a:p>
            <a:pPr lvl="1" algn="l" eaLnBrk="1" hangingPunct="1"/>
            <a:r>
              <a:rPr lang="sv-SE" sz="1800" b="1" dirty="0" smtClean="0"/>
              <a:t>	av de 52 orter </a:t>
            </a:r>
            <a:r>
              <a:rPr lang="sv-SE" sz="1800" b="1" dirty="0" err="1" smtClean="0"/>
              <a:t>af</a:t>
            </a:r>
            <a:r>
              <a:rPr lang="sv-SE" sz="1800" b="1" dirty="0" smtClean="0"/>
              <a:t> upphandlat</a:t>
            </a:r>
          </a:p>
          <a:p>
            <a:pPr lvl="1" algn="l" eaLnBrk="1" hangingPunct="1"/>
            <a:r>
              <a:rPr lang="sv-SE" sz="1800" b="1" smtClean="0"/>
              <a:t>	ny svetsutbildning </a:t>
            </a:r>
            <a:r>
              <a:rPr lang="sv-SE" sz="1800" b="1" dirty="0" smtClean="0"/>
              <a:t>på</a:t>
            </a:r>
            <a:endParaRPr lang="sv-SE" sz="1800" b="1" dirty="0"/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endParaRPr lang="sv-SE" b="1" dirty="0"/>
          </a:p>
          <a:p>
            <a:pPr lvl="1" algn="l" eaLnBrk="1" hangingPunct="1">
              <a:spcBef>
                <a:spcPct val="50000"/>
              </a:spcBef>
            </a:pPr>
            <a:endParaRPr lang="sv-SE" sz="1600" b="1" dirty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105525" y="3030538"/>
            <a:ext cx="1841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1" tIns="45715" rIns="91431" bIns="4571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v-SE" sz="160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852936"/>
            <a:ext cx="2287420" cy="32502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19357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5580000" cy="774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0077C0"/>
                </a:solidFill>
              </a:rPr>
              <a:t>IW-</a:t>
            </a:r>
            <a:r>
              <a:rPr lang="en-GB" dirty="0" err="1" smtClean="0">
                <a:solidFill>
                  <a:srgbClr val="0077C0"/>
                </a:solidFill>
              </a:rPr>
              <a:t>aktiva</a:t>
            </a:r>
            <a:r>
              <a:rPr lang="en-GB" dirty="0" smtClean="0">
                <a:solidFill>
                  <a:srgbClr val="0077C0"/>
                </a:solidFill>
              </a:rPr>
              <a:t> </a:t>
            </a:r>
            <a:r>
              <a:rPr lang="en-GB" dirty="0" err="1" smtClean="0">
                <a:solidFill>
                  <a:srgbClr val="0077C0"/>
                </a:solidFill>
              </a:rPr>
              <a:t>skolor</a:t>
            </a:r>
            <a:r>
              <a:rPr lang="en-GB" dirty="0" smtClean="0">
                <a:solidFill>
                  <a:srgbClr val="0077C0"/>
                </a:solidFill>
              </a:rPr>
              <a:t> I </a:t>
            </a:r>
            <a:r>
              <a:rPr lang="en-GB" dirty="0" err="1" smtClean="0">
                <a:solidFill>
                  <a:srgbClr val="0077C0"/>
                </a:solidFill>
              </a:rPr>
              <a:t>Sverige</a:t>
            </a:r>
            <a:endParaRPr lang="en-GB" dirty="0" smtClean="0">
              <a:solidFill>
                <a:srgbClr val="0077C0"/>
              </a:solidFill>
            </a:endParaRPr>
          </a:p>
        </p:txBody>
      </p:sp>
      <p:graphicFrame>
        <p:nvGraphicFramePr>
          <p:cNvPr id="17411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2299824"/>
              </p:ext>
            </p:extLst>
          </p:nvPr>
        </p:nvGraphicFramePr>
        <p:xfrm>
          <a:off x="395536" y="1542576"/>
          <a:ext cx="8108950" cy="416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Diagram" r:id="rId3" imgW="8115631" imgH="4171876" progId="MSGraph.Chart.8">
                  <p:embed followColorScheme="full"/>
                </p:oleObj>
              </mc:Choice>
              <mc:Fallback>
                <p:oleObj name="Diagram" r:id="rId3" imgW="8115631" imgH="4171876" progId="MSGraph.Chart.8">
                  <p:embed followColorScheme="full"/>
                  <p:pic>
                    <p:nvPicPr>
                      <p:cNvPr id="174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542576"/>
                        <a:ext cx="8108950" cy="416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339752" y="5661248"/>
            <a:ext cx="4270895" cy="369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1" tIns="45715" rIns="91431" bIns="4571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800" b="1" dirty="0" smtClean="0"/>
              <a:t>Antal skolor där elever fått IW-diplom</a:t>
            </a:r>
            <a:endParaRPr lang="sv-SE" sz="1800" b="1" dirty="0"/>
          </a:p>
        </p:txBody>
      </p:sp>
    </p:spTree>
    <p:extLst>
      <p:ext uri="{BB962C8B-B14F-4D97-AF65-F5344CB8AC3E}">
        <p14:creationId xmlns:p14="http://schemas.microsoft.com/office/powerpoint/2010/main" val="197289522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vetskommissionen">
  <a:themeElements>
    <a:clrScheme name="Svetskommissione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7C0"/>
      </a:accent1>
      <a:accent2>
        <a:srgbClr val="00C0F3"/>
      </a:accent2>
      <a:accent3>
        <a:srgbClr val="D71635"/>
      </a:accent3>
      <a:accent4>
        <a:srgbClr val="FDB924"/>
      </a:accent4>
      <a:accent5>
        <a:srgbClr val="63727A"/>
      </a:accent5>
      <a:accent6>
        <a:srgbClr val="D1D3D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Svetskommissionen</Template>
  <TotalTime>2039</TotalTime>
  <Words>77</Words>
  <Application>Microsoft Office PowerPoint</Application>
  <PresentationFormat>Bildspel på skärmen (4:3)</PresentationFormat>
  <Paragraphs>26</Paragraphs>
  <Slides>5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Svetskommissionen</vt:lpstr>
      <vt:lpstr>Diagram</vt:lpstr>
      <vt:lpstr>Läget  20 mars 2019 för utbildningen Internationell svetsare</vt:lpstr>
      <vt:lpstr>Utfärdade IW-diplom i Sverige</vt:lpstr>
      <vt:lpstr>Läget  december 2015 för utbildningen Internationell svetsare</vt:lpstr>
      <vt:lpstr>Antalet IW-utbildare mars 2016</vt:lpstr>
      <vt:lpstr>IW-aktiva skolor I Sverige</vt:lpstr>
    </vt:vector>
  </TitlesOfParts>
  <Company>Svetskommissionen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Lars Johansson</dc:creator>
  <cp:lastModifiedBy> </cp:lastModifiedBy>
  <cp:revision>202</cp:revision>
  <cp:lastPrinted>2016-01-07T14:33:39Z</cp:lastPrinted>
  <dcterms:created xsi:type="dcterms:W3CDTF">2012-11-12T13:17:50Z</dcterms:created>
  <dcterms:modified xsi:type="dcterms:W3CDTF">2019-03-23T15:52:17Z</dcterms:modified>
</cp:coreProperties>
</file>