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16" r:id="rId2"/>
    <p:sldId id="381" r:id="rId3"/>
    <p:sldId id="382" r:id="rId4"/>
    <p:sldId id="384" r:id="rId5"/>
    <p:sldId id="385" r:id="rId6"/>
    <p:sldId id="404" r:id="rId7"/>
    <p:sldId id="403" r:id="rId8"/>
    <p:sldId id="398" r:id="rId9"/>
    <p:sldId id="402" r:id="rId10"/>
    <p:sldId id="392" r:id="rId11"/>
    <p:sldId id="393" r:id="rId12"/>
  </p:sldIdLst>
  <p:sldSz cx="9144000" cy="6858000" type="screen4x3"/>
  <p:notesSz cx="6807200" cy="9939338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1E39"/>
    <a:srgbClr val="FF9900"/>
    <a:srgbClr val="438EC5"/>
    <a:srgbClr val="FFFFFF"/>
    <a:srgbClr val="006043"/>
    <a:srgbClr val="9A8A7C"/>
    <a:srgbClr val="000000"/>
    <a:srgbClr val="CC3300"/>
    <a:srgbClr val="FFFF66"/>
    <a:srgbClr val="093A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734" autoAdjust="0"/>
    <p:restoredTop sz="93790" autoAdjust="0"/>
  </p:normalViewPr>
  <p:slideViewPr>
    <p:cSldViewPr>
      <p:cViewPr>
        <p:scale>
          <a:sx n="66" d="100"/>
          <a:sy n="66" d="100"/>
        </p:scale>
        <p:origin x="-516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9990" cy="49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51" tIns="48176" rIns="96351" bIns="48176" numCol="1" anchor="t" anchorCtr="0" compatLnSpc="1">
            <a:prstTxWarp prst="textNoShape">
              <a:avLst/>
            </a:prstTxWarp>
          </a:bodyPr>
          <a:lstStyle>
            <a:lvl1pPr algn="l" defTabSz="957019">
              <a:defRPr sz="1400"/>
            </a:lvl1pPr>
          </a:lstStyle>
          <a:p>
            <a:endParaRPr lang="sv-S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689" y="1"/>
            <a:ext cx="2949990" cy="49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51" tIns="48176" rIns="96351" bIns="48176" numCol="1" anchor="t" anchorCtr="0" compatLnSpc="1">
            <a:prstTxWarp prst="textNoShape">
              <a:avLst/>
            </a:prstTxWarp>
          </a:bodyPr>
          <a:lstStyle>
            <a:lvl1pPr algn="r" defTabSz="957019">
              <a:defRPr sz="1400"/>
            </a:lvl1pPr>
          </a:lstStyle>
          <a:p>
            <a:endParaRPr lang="sv-S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9828"/>
            <a:ext cx="2949990" cy="497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51" tIns="48176" rIns="96351" bIns="48176" numCol="1" anchor="b" anchorCtr="0" compatLnSpc="1">
            <a:prstTxWarp prst="textNoShape">
              <a:avLst/>
            </a:prstTxWarp>
          </a:bodyPr>
          <a:lstStyle>
            <a:lvl1pPr algn="l" defTabSz="957019">
              <a:defRPr sz="1400"/>
            </a:lvl1pPr>
          </a:lstStyle>
          <a:p>
            <a:endParaRPr lang="sv-S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689" y="9439828"/>
            <a:ext cx="2949990" cy="497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51" tIns="48176" rIns="96351" bIns="48176" numCol="1" anchor="b" anchorCtr="0" compatLnSpc="1">
            <a:prstTxWarp prst="textNoShape">
              <a:avLst/>
            </a:prstTxWarp>
          </a:bodyPr>
          <a:lstStyle>
            <a:lvl1pPr algn="r" defTabSz="957019">
              <a:defRPr sz="1400"/>
            </a:lvl1pPr>
          </a:lstStyle>
          <a:p>
            <a:fld id="{1ED9831F-3B63-4E9B-A370-53E20159CAB8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9990" cy="49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51" tIns="48176" rIns="96351" bIns="48176" numCol="1" anchor="t" anchorCtr="0" compatLnSpc="1">
            <a:prstTxWarp prst="textNoShape">
              <a:avLst/>
            </a:prstTxWarp>
          </a:bodyPr>
          <a:lstStyle>
            <a:lvl1pPr algn="l" defTabSz="957019">
              <a:defRPr sz="1400"/>
            </a:lvl1pPr>
          </a:lstStyle>
          <a:p>
            <a:endParaRPr lang="sv-SE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689" y="1"/>
            <a:ext cx="2949990" cy="49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51" tIns="48176" rIns="96351" bIns="48176" numCol="1" anchor="t" anchorCtr="0" compatLnSpc="1">
            <a:prstTxWarp prst="textNoShape">
              <a:avLst/>
            </a:prstTxWarp>
          </a:bodyPr>
          <a:lstStyle>
            <a:lvl1pPr algn="r" defTabSz="957019">
              <a:defRPr sz="1400"/>
            </a:lvl1pPr>
          </a:lstStyle>
          <a:p>
            <a:endParaRPr lang="sv-SE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3925" y="747713"/>
            <a:ext cx="4962525" cy="37226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416" y="4722227"/>
            <a:ext cx="5446369" cy="4472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51" tIns="48176" rIns="96351" bIns="481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9828"/>
            <a:ext cx="2949990" cy="497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51" tIns="48176" rIns="96351" bIns="48176" numCol="1" anchor="b" anchorCtr="0" compatLnSpc="1">
            <a:prstTxWarp prst="textNoShape">
              <a:avLst/>
            </a:prstTxWarp>
          </a:bodyPr>
          <a:lstStyle>
            <a:lvl1pPr algn="l" defTabSz="957019">
              <a:defRPr sz="1400"/>
            </a:lvl1pPr>
          </a:lstStyle>
          <a:p>
            <a:endParaRPr lang="sv-SE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689" y="9439828"/>
            <a:ext cx="2949990" cy="497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51" tIns="48176" rIns="96351" bIns="48176" numCol="1" anchor="b" anchorCtr="0" compatLnSpc="1">
            <a:prstTxWarp prst="textNoShape">
              <a:avLst/>
            </a:prstTxWarp>
          </a:bodyPr>
          <a:lstStyle>
            <a:lvl1pPr algn="r" defTabSz="957019">
              <a:defRPr sz="1400"/>
            </a:lvl1pPr>
          </a:lstStyle>
          <a:p>
            <a:fld id="{284A5EC0-55A5-4B3F-9B9D-606C0A68E4BA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5B9040-DEB9-4D7C-B1F6-C6A4064398C1}" type="slidenum">
              <a:rPr lang="sv-SE"/>
              <a:pPr/>
              <a:t>1</a:t>
            </a:fld>
            <a:endParaRPr lang="sv-SE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6348" tIns="48174" rIns="96348" bIns="48174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A5EC0-55A5-4B3F-9B9D-606C0A68E4BA}" type="slidenum">
              <a:rPr lang="sv-SE" smtClean="0"/>
              <a:pPr/>
              <a:t>11</a:t>
            </a:fld>
            <a:endParaRPr lang="sv-S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g num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0A284B-C433-4285-B47C-D1B8F3E358CE}" type="slidenum">
              <a:rPr lang="sv-SE"/>
              <a:pPr/>
              <a:t>2</a:t>
            </a:fld>
            <a:endParaRPr lang="sv-SE"/>
          </a:p>
        </p:txBody>
      </p:sp>
      <p:sp>
        <p:nvSpPr>
          <p:cNvPr id="271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1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6576" y="5334466"/>
            <a:ext cx="6272476" cy="168491"/>
          </a:xfrm>
        </p:spPr>
        <p:txBody>
          <a:bodyPr/>
          <a:lstStyle/>
          <a:p>
            <a:endParaRPr lang="sv-S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BCCB6-5CC7-4C23-B199-D3C52A6BFB1D}" type="slidenum">
              <a:rPr lang="sv-SE" smtClean="0"/>
              <a:pPr/>
              <a:t>3</a:t>
            </a:fld>
            <a:endParaRPr lang="sv-S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BCCB6-5CC7-4C23-B199-D3C52A6BFB1D}" type="slidenum">
              <a:rPr lang="sv-SE" smtClean="0"/>
              <a:pPr/>
              <a:t>4</a:t>
            </a:fld>
            <a:endParaRPr lang="sv-S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BCCB6-5CC7-4C23-B199-D3C52A6BFB1D}" type="slidenum">
              <a:rPr lang="sv-SE" smtClean="0"/>
              <a:pPr/>
              <a:t>5</a:t>
            </a:fld>
            <a:endParaRPr lang="sv-S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A5EC0-55A5-4B3F-9B9D-606C0A68E4BA}" type="slidenum">
              <a:rPr lang="sv-SE" smtClean="0"/>
              <a:pPr/>
              <a:t>7</a:t>
            </a:fld>
            <a:endParaRPr lang="sv-S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A5EC0-55A5-4B3F-9B9D-606C0A68E4BA}" type="slidenum">
              <a:rPr lang="sv-SE" smtClean="0"/>
              <a:pPr/>
              <a:t>8</a:t>
            </a:fld>
            <a:endParaRPr lang="sv-S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A5EC0-55A5-4B3F-9B9D-606C0A68E4BA}" type="slidenum">
              <a:rPr lang="sv-SE" smtClean="0"/>
              <a:pPr/>
              <a:t>9</a:t>
            </a:fld>
            <a:endParaRPr lang="sv-S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A5EC0-55A5-4B3F-9B9D-606C0A68E4BA}" type="slidenum">
              <a:rPr lang="sv-SE" smtClean="0"/>
              <a:pPr/>
              <a:t>10</a:t>
            </a:fld>
            <a:endParaRPr 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43688" y="476250"/>
            <a:ext cx="2105025" cy="5473700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323850" y="476250"/>
            <a:ext cx="6167438" cy="5473700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Rubrik och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0497" y="275357"/>
            <a:ext cx="8902643" cy="76614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iagram 2"/>
          <p:cNvSpPr>
            <a:spLocks noGrp="1"/>
          </p:cNvSpPr>
          <p:nvPr>
            <p:ph type="chart" idx="1"/>
          </p:nvPr>
        </p:nvSpPr>
        <p:spPr>
          <a:xfrm>
            <a:off x="730549" y="1318473"/>
            <a:ext cx="7739598" cy="4234013"/>
          </a:xfrm>
        </p:spPr>
        <p:txBody>
          <a:bodyPr/>
          <a:lstStyle/>
          <a:p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358775" y="1196975"/>
            <a:ext cx="411797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29150" y="1196975"/>
            <a:ext cx="4119563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ssabox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49250" y="6116638"/>
            <a:ext cx="1152525" cy="541337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476250"/>
            <a:ext cx="842486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88" tIns="46038" rIns="90488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Klicka här för att ändra format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196975"/>
            <a:ext cx="8389938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Klicka</a:t>
            </a:r>
            <a:r>
              <a:rPr lang="en-GB" dirty="0" smtClean="0"/>
              <a:t> </a:t>
            </a:r>
            <a:r>
              <a:rPr lang="en-GB" dirty="0" err="1" smtClean="0"/>
              <a:t>här</a:t>
            </a:r>
            <a:r>
              <a:rPr lang="en-GB" dirty="0" smtClean="0"/>
              <a:t> </a:t>
            </a:r>
            <a:r>
              <a:rPr lang="en-GB" dirty="0" err="1" smtClean="0"/>
              <a:t>för</a:t>
            </a:r>
            <a:r>
              <a:rPr lang="en-GB" dirty="0" smtClean="0"/>
              <a:t> </a:t>
            </a:r>
            <a:r>
              <a:rPr lang="en-GB" dirty="0" err="1" smtClean="0"/>
              <a:t>att</a:t>
            </a:r>
            <a:r>
              <a:rPr lang="en-GB" dirty="0" smtClean="0"/>
              <a:t> </a:t>
            </a:r>
            <a:r>
              <a:rPr lang="en-GB" dirty="0" err="1" smtClean="0"/>
              <a:t>ändra</a:t>
            </a:r>
            <a:r>
              <a:rPr lang="en-GB" dirty="0" smtClean="0"/>
              <a:t> format </a:t>
            </a:r>
            <a:r>
              <a:rPr lang="en-GB" dirty="0" err="1" smtClean="0"/>
              <a:t>på</a:t>
            </a:r>
            <a:r>
              <a:rPr lang="en-GB" dirty="0" smtClean="0"/>
              <a:t> </a:t>
            </a:r>
            <a:r>
              <a:rPr lang="en-GB" dirty="0" err="1" smtClean="0"/>
              <a:t>bakgrundstexten</a:t>
            </a:r>
            <a:endParaRPr lang="en-GB" dirty="0" smtClean="0"/>
          </a:p>
          <a:p>
            <a:pPr lvl="1"/>
            <a:r>
              <a:rPr lang="en-GB" dirty="0" err="1" smtClean="0"/>
              <a:t>Nivå</a:t>
            </a:r>
            <a:r>
              <a:rPr lang="en-GB" dirty="0" smtClean="0"/>
              <a:t> </a:t>
            </a:r>
            <a:r>
              <a:rPr lang="en-GB" dirty="0" err="1" smtClean="0"/>
              <a:t>två</a:t>
            </a:r>
            <a:endParaRPr lang="en-GB" dirty="0" smtClean="0"/>
          </a:p>
          <a:p>
            <a:pPr lvl="2"/>
            <a:r>
              <a:rPr lang="en-GB" dirty="0" err="1" smtClean="0"/>
              <a:t>Nivå</a:t>
            </a:r>
            <a:r>
              <a:rPr lang="en-GB" dirty="0" smtClean="0"/>
              <a:t> </a:t>
            </a:r>
            <a:r>
              <a:rPr lang="en-GB" dirty="0" err="1" smtClean="0"/>
              <a:t>tre</a:t>
            </a:r>
            <a:endParaRPr lang="en-GB" dirty="0" smtClean="0"/>
          </a:p>
          <a:p>
            <a:pPr lvl="3"/>
            <a:r>
              <a:rPr lang="en-GB" dirty="0" err="1" smtClean="0"/>
              <a:t>Nivå</a:t>
            </a:r>
            <a:r>
              <a:rPr lang="en-GB" dirty="0" smtClean="0"/>
              <a:t> </a:t>
            </a:r>
            <a:r>
              <a:rPr lang="en-GB" dirty="0" err="1" smtClean="0"/>
              <a:t>fyra</a:t>
            </a:r>
            <a:endParaRPr lang="en-GB" dirty="0" smtClean="0"/>
          </a:p>
          <a:p>
            <a:pPr lvl="4"/>
            <a:r>
              <a:rPr lang="en-GB" dirty="0" err="1" smtClean="0"/>
              <a:t>Nivå</a:t>
            </a:r>
            <a:r>
              <a:rPr lang="en-GB" dirty="0" smtClean="0"/>
              <a:t> fem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358775" y="171450"/>
            <a:ext cx="2532746" cy="30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6038" rIns="90488" bIns="46038">
            <a:spAutoFit/>
          </a:bodyPr>
          <a:lstStyle/>
          <a:p>
            <a:pPr algn="l"/>
            <a:r>
              <a:rPr lang="de-DE" sz="1400" dirty="0" smtClean="0">
                <a:solidFill>
                  <a:srgbClr val="1860AB"/>
                </a:solidFill>
              </a:rPr>
              <a:t>SSAB Oxelösund 2007-05-28</a:t>
            </a:r>
            <a:endParaRPr lang="en-GB" sz="1400" dirty="0">
              <a:solidFill>
                <a:srgbClr val="1860AB"/>
              </a:solidFill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358775" y="981075"/>
            <a:ext cx="8389938" cy="0"/>
          </a:xfrm>
          <a:prstGeom prst="line">
            <a:avLst/>
          </a:prstGeom>
          <a:noFill/>
          <a:ln w="25400">
            <a:solidFill>
              <a:srgbClr val="1860AB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1789112" y="6122988"/>
            <a:ext cx="4997465" cy="533400"/>
          </a:xfrm>
          <a:prstGeom prst="rect">
            <a:avLst/>
          </a:prstGeom>
          <a:noFill/>
          <a:ln w="12700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l"/>
            <a:r>
              <a:rPr lang="en-GB" sz="800" dirty="0">
                <a:solidFill>
                  <a:srgbClr val="808080"/>
                </a:solidFill>
              </a:rPr>
              <a:t>Editor: </a:t>
            </a:r>
            <a:r>
              <a:rPr lang="de-DE" sz="800" dirty="0" smtClean="0">
                <a:solidFill>
                  <a:srgbClr val="808080"/>
                </a:solidFill>
              </a:rPr>
              <a:t>Bogoljub</a:t>
            </a:r>
            <a:r>
              <a:rPr lang="de-DE" sz="800" baseline="0" dirty="0" smtClean="0">
                <a:solidFill>
                  <a:srgbClr val="808080"/>
                </a:solidFill>
              </a:rPr>
              <a:t> Hrnjez</a:t>
            </a:r>
            <a:r>
              <a:rPr lang="de-DE" sz="800" dirty="0" smtClean="0">
                <a:solidFill>
                  <a:srgbClr val="808080"/>
                </a:solidFill>
              </a:rPr>
              <a:t>. </a:t>
            </a:r>
            <a:r>
              <a:rPr lang="de-DE" sz="800" dirty="0">
                <a:solidFill>
                  <a:srgbClr val="808080"/>
                </a:solidFill>
              </a:rPr>
              <a:t>Version </a:t>
            </a:r>
            <a:r>
              <a:rPr lang="de-DE" sz="800" dirty="0" smtClean="0">
                <a:solidFill>
                  <a:srgbClr val="808080"/>
                </a:solidFill>
              </a:rPr>
              <a:t>070528. </a:t>
            </a:r>
            <a:r>
              <a:rPr lang="en-GB" sz="800" dirty="0">
                <a:solidFill>
                  <a:srgbClr val="808080"/>
                </a:solidFill>
              </a:rPr>
              <a:t>Page </a:t>
            </a:r>
            <a:fld id="{A104BCF3-6C6F-45AD-909D-1B18C904B956}" type="slidenum">
              <a:rPr lang="en-GB" sz="800" smtClean="0">
                <a:solidFill>
                  <a:srgbClr val="808080"/>
                </a:solidFill>
              </a:rPr>
              <a:pPr algn="l"/>
              <a:t>‹#›</a:t>
            </a:fld>
            <a:r>
              <a:rPr lang="en-GB" sz="800" dirty="0" smtClean="0">
                <a:solidFill>
                  <a:srgbClr val="808080"/>
                </a:solidFill>
              </a:rPr>
              <a:t> </a:t>
            </a:r>
            <a:r>
              <a:rPr lang="en-GB" sz="800" dirty="0">
                <a:solidFill>
                  <a:srgbClr val="808080"/>
                </a:solidFill>
              </a:rPr>
              <a:t/>
            </a:r>
            <a:br>
              <a:rPr lang="en-GB" sz="800" dirty="0">
                <a:solidFill>
                  <a:srgbClr val="808080"/>
                </a:solidFill>
              </a:rPr>
            </a:br>
            <a:r>
              <a:rPr lang="en-GB" sz="800" dirty="0">
                <a:solidFill>
                  <a:srgbClr val="808080"/>
                </a:solidFill>
              </a:rPr>
              <a:t/>
            </a:r>
            <a:br>
              <a:rPr lang="en-GB" sz="800" dirty="0">
                <a:solidFill>
                  <a:srgbClr val="808080"/>
                </a:solidFill>
              </a:rPr>
            </a:br>
            <a:r>
              <a:rPr lang="en-GB" sz="600" dirty="0">
                <a:solidFill>
                  <a:srgbClr val="808080"/>
                </a:solidFill>
              </a:rPr>
              <a:t>This document is the property of SSAB Oxelösund and must not be reproduced, disclosed to any third party or used in any </a:t>
            </a:r>
          </a:p>
          <a:p>
            <a:pPr algn="l"/>
            <a:r>
              <a:rPr lang="en-GB" sz="600" dirty="0">
                <a:solidFill>
                  <a:srgbClr val="808080"/>
                </a:solidFill>
              </a:rPr>
              <a:t>unauthorized manner without the written consent. HARDOX and WELDOX are registered trademarks of SSAB Oxelösund AB.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7" name="Picture 7" descr="20715-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0" y="703263"/>
            <a:ext cx="5940425" cy="707886"/>
          </a:xfrm>
          <a:prstGeom prst="rect">
            <a:avLst/>
          </a:prstGeom>
          <a:solidFill>
            <a:srgbClr val="093A80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530225" algn="l"/>
            <a:r>
              <a:rPr lang="en-GB" sz="1600" dirty="0">
                <a:solidFill>
                  <a:schemeClr val="bg1"/>
                </a:solidFill>
              </a:rPr>
              <a:t>SSAB Oxelösund </a:t>
            </a:r>
            <a:endParaRPr lang="en-GB" sz="1600" dirty="0" smtClean="0">
              <a:solidFill>
                <a:schemeClr val="bg1"/>
              </a:solidFill>
            </a:endParaRPr>
          </a:p>
          <a:p>
            <a:pPr marL="530225" algn="l"/>
            <a:r>
              <a:rPr lang="en-GB" sz="2400" b="1" dirty="0" smtClean="0">
                <a:solidFill>
                  <a:schemeClr val="bg1"/>
                </a:solidFill>
              </a:rPr>
              <a:t>SSAB- </a:t>
            </a:r>
            <a:r>
              <a:rPr lang="en-GB" sz="2400" b="1" dirty="0" err="1" smtClean="0">
                <a:solidFill>
                  <a:schemeClr val="bg1"/>
                </a:solidFill>
              </a:rPr>
              <a:t>Ipsco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4248150" y="6021388"/>
            <a:ext cx="4572000" cy="738664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r"/>
            <a:r>
              <a:rPr lang="en-GB" sz="1400" dirty="0" err="1" smtClean="0">
                <a:solidFill>
                  <a:schemeClr val="bg1"/>
                </a:solidFill>
              </a:rPr>
              <a:t>Bogoljub</a:t>
            </a:r>
            <a:r>
              <a:rPr lang="en-GB" sz="1400" dirty="0" smtClean="0">
                <a:solidFill>
                  <a:schemeClr val="bg1"/>
                </a:solidFill>
              </a:rPr>
              <a:t> Hrnjez</a:t>
            </a:r>
            <a:endParaRPr lang="en-GB" sz="1400" dirty="0">
              <a:solidFill>
                <a:schemeClr val="bg1"/>
              </a:solidFill>
            </a:endParaRPr>
          </a:p>
          <a:p>
            <a:pPr algn="r"/>
            <a:r>
              <a:rPr lang="en-GB" sz="1400" dirty="0" smtClean="0">
                <a:solidFill>
                  <a:schemeClr val="bg1"/>
                </a:solidFill>
              </a:rPr>
              <a:t>Technical Manager</a:t>
            </a:r>
          </a:p>
          <a:p>
            <a:pPr algn="r"/>
            <a:r>
              <a:rPr lang="en-GB" sz="1400" dirty="0" smtClean="0">
                <a:solidFill>
                  <a:schemeClr val="bg1"/>
                </a:solidFill>
              </a:rPr>
              <a:t>Eastern Europe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97289" name="Rectangle 9"/>
          <p:cNvSpPr>
            <a:spLocks noChangeArrowheads="1"/>
          </p:cNvSpPr>
          <p:nvPr/>
        </p:nvSpPr>
        <p:spPr bwMode="auto">
          <a:xfrm>
            <a:off x="468313" y="6021388"/>
            <a:ext cx="4572000" cy="52322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/>
            <a:endParaRPr lang="en-GB" sz="1400" dirty="0">
              <a:solidFill>
                <a:schemeClr val="bg1"/>
              </a:solidFill>
            </a:endParaRPr>
          </a:p>
          <a:p>
            <a:pPr algn="l"/>
            <a:r>
              <a:rPr lang="en-GB" sz="1400" dirty="0">
                <a:solidFill>
                  <a:schemeClr val="bg1"/>
                </a:solidFill>
              </a:rPr>
              <a:t>Version: </a:t>
            </a:r>
            <a:r>
              <a:rPr lang="de-DE" sz="1400" smtClean="0">
                <a:solidFill>
                  <a:schemeClr val="bg1"/>
                </a:solidFill>
              </a:rPr>
              <a:t>2007-05-28.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Group pro forma </a:t>
            </a:r>
            <a:r>
              <a:rPr lang="sv-SE" dirty="0" err="1" smtClean="0"/>
              <a:t>sales</a:t>
            </a:r>
            <a:r>
              <a:rPr lang="sv-SE" dirty="0" smtClean="0"/>
              <a:t> 2006</a:t>
            </a:r>
            <a:endParaRPr lang="sv-SE" dirty="0"/>
          </a:p>
        </p:txBody>
      </p:sp>
      <p:grpSp>
        <p:nvGrpSpPr>
          <p:cNvPr id="26" name="Grupp 25"/>
          <p:cNvGrpSpPr/>
          <p:nvPr/>
        </p:nvGrpSpPr>
        <p:grpSpPr>
          <a:xfrm>
            <a:off x="400050" y="1319213"/>
            <a:ext cx="8307388" cy="4508500"/>
            <a:chOff x="400050" y="1319213"/>
            <a:chExt cx="8307388" cy="4508500"/>
          </a:xfrm>
        </p:grpSpPr>
        <p:sp>
          <p:nvSpPr>
            <p:cNvPr id="31" name="Rectangle 3"/>
            <p:cNvSpPr>
              <a:spLocks noChangeArrowheads="1"/>
            </p:cNvSpPr>
            <p:nvPr/>
          </p:nvSpPr>
          <p:spPr bwMode="auto">
            <a:xfrm>
              <a:off x="5040313" y="1647825"/>
              <a:ext cx="4762" cy="1588"/>
            </a:xfrm>
            <a:prstGeom prst="rect">
              <a:avLst/>
            </a:prstGeom>
            <a:solidFill>
              <a:srgbClr val="9A8A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5030788" y="1649413"/>
              <a:ext cx="14287" cy="1587"/>
            </a:xfrm>
            <a:prstGeom prst="rect">
              <a:avLst/>
            </a:prstGeom>
            <a:solidFill>
              <a:srgbClr val="9A8A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4" name="Rectangle 5"/>
            <p:cNvSpPr>
              <a:spLocks noChangeArrowheads="1"/>
            </p:cNvSpPr>
            <p:nvPr/>
          </p:nvSpPr>
          <p:spPr bwMode="auto">
            <a:xfrm>
              <a:off x="5029200" y="1651000"/>
              <a:ext cx="15875" cy="1588"/>
            </a:xfrm>
            <a:prstGeom prst="rect">
              <a:avLst/>
            </a:prstGeom>
            <a:solidFill>
              <a:srgbClr val="9A8A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5" name="Rectangle 6"/>
            <p:cNvSpPr>
              <a:spLocks noChangeArrowheads="1"/>
            </p:cNvSpPr>
            <p:nvPr/>
          </p:nvSpPr>
          <p:spPr bwMode="auto">
            <a:xfrm>
              <a:off x="5043488" y="1785938"/>
              <a:ext cx="1587" cy="15875"/>
            </a:xfrm>
            <a:prstGeom prst="rect">
              <a:avLst/>
            </a:prstGeom>
            <a:solidFill>
              <a:srgbClr val="9A8A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6" name="Rectangle 7"/>
            <p:cNvSpPr>
              <a:spLocks noChangeArrowheads="1"/>
            </p:cNvSpPr>
            <p:nvPr/>
          </p:nvSpPr>
          <p:spPr bwMode="auto">
            <a:xfrm>
              <a:off x="5045075" y="1647825"/>
              <a:ext cx="14288" cy="1588"/>
            </a:xfrm>
            <a:prstGeom prst="rect">
              <a:avLst/>
            </a:prstGeom>
            <a:solidFill>
              <a:srgbClr val="9A8A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" name="Rectangle 8"/>
            <p:cNvSpPr>
              <a:spLocks noChangeArrowheads="1"/>
            </p:cNvSpPr>
            <p:nvPr/>
          </p:nvSpPr>
          <p:spPr bwMode="auto">
            <a:xfrm>
              <a:off x="5054600" y="1870075"/>
              <a:ext cx="6350" cy="1588"/>
            </a:xfrm>
            <a:prstGeom prst="rect">
              <a:avLst/>
            </a:prstGeom>
            <a:solidFill>
              <a:srgbClr val="9A8A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" name="Rectangle 9"/>
            <p:cNvSpPr>
              <a:spLocks noChangeArrowheads="1"/>
            </p:cNvSpPr>
            <p:nvPr/>
          </p:nvSpPr>
          <p:spPr bwMode="auto">
            <a:xfrm>
              <a:off x="5060950" y="1649413"/>
              <a:ext cx="7938" cy="1587"/>
            </a:xfrm>
            <a:prstGeom prst="rect">
              <a:avLst/>
            </a:prstGeom>
            <a:solidFill>
              <a:srgbClr val="9A8A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9" name="Rectangle 10"/>
            <p:cNvSpPr>
              <a:spLocks noChangeArrowheads="1"/>
            </p:cNvSpPr>
            <p:nvPr/>
          </p:nvSpPr>
          <p:spPr bwMode="auto">
            <a:xfrm>
              <a:off x="5076825" y="1716088"/>
              <a:ext cx="1588" cy="12700"/>
            </a:xfrm>
            <a:prstGeom prst="rect">
              <a:avLst/>
            </a:prstGeom>
            <a:solidFill>
              <a:srgbClr val="9A8A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0" name="Rectangle 11"/>
            <p:cNvSpPr>
              <a:spLocks noChangeArrowheads="1"/>
            </p:cNvSpPr>
            <p:nvPr/>
          </p:nvSpPr>
          <p:spPr bwMode="auto">
            <a:xfrm>
              <a:off x="5076825" y="1728788"/>
              <a:ext cx="1588" cy="14287"/>
            </a:xfrm>
            <a:prstGeom prst="rect">
              <a:avLst/>
            </a:prstGeom>
            <a:solidFill>
              <a:srgbClr val="9A8A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1" name="Rectangle 12"/>
            <p:cNvSpPr>
              <a:spLocks noChangeArrowheads="1"/>
            </p:cNvSpPr>
            <p:nvPr/>
          </p:nvSpPr>
          <p:spPr bwMode="auto">
            <a:xfrm>
              <a:off x="5076825" y="1866900"/>
              <a:ext cx="14288" cy="1588"/>
            </a:xfrm>
            <a:prstGeom prst="rect">
              <a:avLst/>
            </a:prstGeom>
            <a:solidFill>
              <a:srgbClr val="9A8A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2" name="Rectangle 13"/>
            <p:cNvSpPr>
              <a:spLocks noChangeArrowheads="1"/>
            </p:cNvSpPr>
            <p:nvPr/>
          </p:nvSpPr>
          <p:spPr bwMode="auto">
            <a:xfrm>
              <a:off x="5076825" y="1868488"/>
              <a:ext cx="3175" cy="1587"/>
            </a:xfrm>
            <a:prstGeom prst="rect">
              <a:avLst/>
            </a:prstGeom>
            <a:solidFill>
              <a:srgbClr val="9A8A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grpSp>
          <p:nvGrpSpPr>
            <p:cNvPr id="43" name="Group 245"/>
            <p:cNvGrpSpPr>
              <a:grpSpLocks/>
            </p:cNvGrpSpPr>
            <p:nvPr/>
          </p:nvGrpSpPr>
          <p:grpSpPr bwMode="auto">
            <a:xfrm>
              <a:off x="400050" y="1319216"/>
              <a:ext cx="7962905" cy="4508510"/>
              <a:chOff x="252" y="831"/>
              <a:chExt cx="5016" cy="2840"/>
            </a:xfrm>
          </p:grpSpPr>
          <p:sp>
            <p:nvSpPr>
              <p:cNvPr id="81" name="Freeform 45"/>
              <p:cNvSpPr>
                <a:spLocks/>
              </p:cNvSpPr>
              <p:nvPr/>
            </p:nvSpPr>
            <p:spPr bwMode="auto">
              <a:xfrm>
                <a:off x="2556" y="1934"/>
                <a:ext cx="282" cy="247"/>
              </a:xfrm>
              <a:custGeom>
                <a:avLst/>
                <a:gdLst/>
                <a:ahLst/>
                <a:cxnLst>
                  <a:cxn ang="0">
                    <a:pos x="473" y="408"/>
                  </a:cxn>
                  <a:cxn ang="0">
                    <a:pos x="449" y="408"/>
                  </a:cxn>
                  <a:cxn ang="0">
                    <a:pos x="430" y="426"/>
                  </a:cxn>
                  <a:cxn ang="0">
                    <a:pos x="365" y="426"/>
                  </a:cxn>
                  <a:cxn ang="0">
                    <a:pos x="323" y="450"/>
                  </a:cxn>
                  <a:cxn ang="0">
                    <a:pos x="282" y="426"/>
                  </a:cxn>
                  <a:cxn ang="0">
                    <a:pos x="232" y="426"/>
                  </a:cxn>
                  <a:cxn ang="0">
                    <a:pos x="191" y="408"/>
                  </a:cxn>
                  <a:cxn ang="0">
                    <a:pos x="149" y="408"/>
                  </a:cxn>
                  <a:cxn ang="0">
                    <a:pos x="131" y="450"/>
                  </a:cxn>
                  <a:cxn ang="0">
                    <a:pos x="131" y="493"/>
                  </a:cxn>
                  <a:cxn ang="0">
                    <a:pos x="108" y="450"/>
                  </a:cxn>
                  <a:cxn ang="0">
                    <a:pos x="84" y="467"/>
                  </a:cxn>
                  <a:cxn ang="0">
                    <a:pos x="65" y="450"/>
                  </a:cxn>
                  <a:cxn ang="0">
                    <a:pos x="41" y="450"/>
                  </a:cxn>
                  <a:cxn ang="0">
                    <a:pos x="0" y="384"/>
                  </a:cxn>
                  <a:cxn ang="0">
                    <a:pos x="0" y="341"/>
                  </a:cxn>
                  <a:cxn ang="0">
                    <a:pos x="131" y="317"/>
                  </a:cxn>
                  <a:cxn ang="0">
                    <a:pos x="149" y="300"/>
                  </a:cxn>
                  <a:cxn ang="0">
                    <a:pos x="149" y="191"/>
                  </a:cxn>
                  <a:cxn ang="0">
                    <a:pos x="191" y="167"/>
                  </a:cxn>
                  <a:cxn ang="0">
                    <a:pos x="413" y="0"/>
                  </a:cxn>
                  <a:cxn ang="0">
                    <a:pos x="490" y="0"/>
                  </a:cxn>
                  <a:cxn ang="0">
                    <a:pos x="514" y="24"/>
                  </a:cxn>
                  <a:cxn ang="0">
                    <a:pos x="514" y="83"/>
                  </a:cxn>
                  <a:cxn ang="0">
                    <a:pos x="538" y="131"/>
                  </a:cxn>
                  <a:cxn ang="0">
                    <a:pos x="563" y="131"/>
                  </a:cxn>
                  <a:cxn ang="0">
                    <a:pos x="538" y="257"/>
                  </a:cxn>
                  <a:cxn ang="0">
                    <a:pos x="473" y="384"/>
                  </a:cxn>
                  <a:cxn ang="0">
                    <a:pos x="473" y="408"/>
                  </a:cxn>
                </a:cxnLst>
                <a:rect l="0" t="0" r="r" b="b"/>
                <a:pathLst>
                  <a:path w="563" h="493">
                    <a:moveTo>
                      <a:pt x="473" y="408"/>
                    </a:moveTo>
                    <a:lnTo>
                      <a:pt x="449" y="408"/>
                    </a:lnTo>
                    <a:lnTo>
                      <a:pt x="430" y="426"/>
                    </a:lnTo>
                    <a:lnTo>
                      <a:pt x="365" y="426"/>
                    </a:lnTo>
                    <a:lnTo>
                      <a:pt x="323" y="450"/>
                    </a:lnTo>
                    <a:lnTo>
                      <a:pt x="282" y="426"/>
                    </a:lnTo>
                    <a:lnTo>
                      <a:pt x="232" y="426"/>
                    </a:lnTo>
                    <a:lnTo>
                      <a:pt x="191" y="408"/>
                    </a:lnTo>
                    <a:lnTo>
                      <a:pt x="149" y="408"/>
                    </a:lnTo>
                    <a:lnTo>
                      <a:pt x="131" y="450"/>
                    </a:lnTo>
                    <a:lnTo>
                      <a:pt x="131" y="493"/>
                    </a:lnTo>
                    <a:lnTo>
                      <a:pt x="108" y="450"/>
                    </a:lnTo>
                    <a:lnTo>
                      <a:pt x="84" y="467"/>
                    </a:lnTo>
                    <a:lnTo>
                      <a:pt x="65" y="450"/>
                    </a:lnTo>
                    <a:lnTo>
                      <a:pt x="41" y="450"/>
                    </a:lnTo>
                    <a:lnTo>
                      <a:pt x="0" y="384"/>
                    </a:lnTo>
                    <a:lnTo>
                      <a:pt x="0" y="341"/>
                    </a:lnTo>
                    <a:lnTo>
                      <a:pt x="131" y="317"/>
                    </a:lnTo>
                    <a:lnTo>
                      <a:pt x="149" y="300"/>
                    </a:lnTo>
                    <a:lnTo>
                      <a:pt x="149" y="191"/>
                    </a:lnTo>
                    <a:lnTo>
                      <a:pt x="191" y="167"/>
                    </a:lnTo>
                    <a:lnTo>
                      <a:pt x="413" y="0"/>
                    </a:lnTo>
                    <a:lnTo>
                      <a:pt x="490" y="0"/>
                    </a:lnTo>
                    <a:lnTo>
                      <a:pt x="514" y="24"/>
                    </a:lnTo>
                    <a:lnTo>
                      <a:pt x="514" y="83"/>
                    </a:lnTo>
                    <a:lnTo>
                      <a:pt x="538" y="131"/>
                    </a:lnTo>
                    <a:lnTo>
                      <a:pt x="563" y="131"/>
                    </a:lnTo>
                    <a:lnTo>
                      <a:pt x="538" y="257"/>
                    </a:lnTo>
                    <a:lnTo>
                      <a:pt x="473" y="384"/>
                    </a:lnTo>
                    <a:lnTo>
                      <a:pt x="473" y="40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82" name="Freeform 46"/>
              <p:cNvSpPr>
                <a:spLocks/>
              </p:cNvSpPr>
              <p:nvPr/>
            </p:nvSpPr>
            <p:spPr bwMode="auto">
              <a:xfrm>
                <a:off x="2599" y="2138"/>
                <a:ext cx="204" cy="190"/>
              </a:xfrm>
              <a:custGeom>
                <a:avLst/>
                <a:gdLst/>
                <a:ahLst/>
                <a:cxnLst>
                  <a:cxn ang="0">
                    <a:pos x="408" y="17"/>
                  </a:cxn>
                  <a:cxn ang="0">
                    <a:pos x="408" y="41"/>
                  </a:cxn>
                  <a:cxn ang="0">
                    <a:pos x="408" y="83"/>
                  </a:cxn>
                  <a:cxn ang="0">
                    <a:pos x="390" y="100"/>
                  </a:cxn>
                  <a:cxn ang="0">
                    <a:pos x="366" y="191"/>
                  </a:cxn>
                  <a:cxn ang="0">
                    <a:pos x="347" y="210"/>
                  </a:cxn>
                  <a:cxn ang="0">
                    <a:pos x="330" y="276"/>
                  </a:cxn>
                  <a:cxn ang="0">
                    <a:pos x="306" y="300"/>
                  </a:cxn>
                  <a:cxn ang="0">
                    <a:pos x="282" y="276"/>
                  </a:cxn>
                  <a:cxn ang="0">
                    <a:pos x="258" y="276"/>
                  </a:cxn>
                  <a:cxn ang="0">
                    <a:pos x="215" y="360"/>
                  </a:cxn>
                  <a:cxn ang="0">
                    <a:pos x="108" y="379"/>
                  </a:cxn>
                  <a:cxn ang="0">
                    <a:pos x="108" y="360"/>
                  </a:cxn>
                  <a:cxn ang="0">
                    <a:pos x="89" y="317"/>
                  </a:cxn>
                  <a:cxn ang="0">
                    <a:pos x="48" y="300"/>
                  </a:cxn>
                  <a:cxn ang="0">
                    <a:pos x="0" y="300"/>
                  </a:cxn>
                  <a:cxn ang="0">
                    <a:pos x="0" y="210"/>
                  </a:cxn>
                  <a:cxn ang="0">
                    <a:pos x="48" y="126"/>
                  </a:cxn>
                  <a:cxn ang="0">
                    <a:pos x="48" y="83"/>
                  </a:cxn>
                  <a:cxn ang="0">
                    <a:pos x="48" y="41"/>
                  </a:cxn>
                  <a:cxn ang="0">
                    <a:pos x="65" y="0"/>
                  </a:cxn>
                  <a:cxn ang="0">
                    <a:pos x="108" y="0"/>
                  </a:cxn>
                  <a:cxn ang="0">
                    <a:pos x="149" y="17"/>
                  </a:cxn>
                  <a:cxn ang="0">
                    <a:pos x="197" y="17"/>
                  </a:cxn>
                  <a:cxn ang="0">
                    <a:pos x="239" y="41"/>
                  </a:cxn>
                  <a:cxn ang="0">
                    <a:pos x="282" y="17"/>
                  </a:cxn>
                  <a:cxn ang="0">
                    <a:pos x="347" y="17"/>
                  </a:cxn>
                  <a:cxn ang="0">
                    <a:pos x="366" y="0"/>
                  </a:cxn>
                  <a:cxn ang="0">
                    <a:pos x="390" y="0"/>
                  </a:cxn>
                  <a:cxn ang="0">
                    <a:pos x="408" y="17"/>
                  </a:cxn>
                </a:cxnLst>
                <a:rect l="0" t="0" r="r" b="b"/>
                <a:pathLst>
                  <a:path w="408" h="379">
                    <a:moveTo>
                      <a:pt x="408" y="17"/>
                    </a:moveTo>
                    <a:lnTo>
                      <a:pt x="408" y="41"/>
                    </a:lnTo>
                    <a:lnTo>
                      <a:pt x="408" y="83"/>
                    </a:lnTo>
                    <a:lnTo>
                      <a:pt x="390" y="100"/>
                    </a:lnTo>
                    <a:lnTo>
                      <a:pt x="366" y="191"/>
                    </a:lnTo>
                    <a:lnTo>
                      <a:pt x="347" y="210"/>
                    </a:lnTo>
                    <a:lnTo>
                      <a:pt x="330" y="276"/>
                    </a:lnTo>
                    <a:lnTo>
                      <a:pt x="306" y="300"/>
                    </a:lnTo>
                    <a:lnTo>
                      <a:pt x="282" y="276"/>
                    </a:lnTo>
                    <a:lnTo>
                      <a:pt x="258" y="276"/>
                    </a:lnTo>
                    <a:lnTo>
                      <a:pt x="215" y="360"/>
                    </a:lnTo>
                    <a:lnTo>
                      <a:pt x="108" y="379"/>
                    </a:lnTo>
                    <a:lnTo>
                      <a:pt x="108" y="360"/>
                    </a:lnTo>
                    <a:lnTo>
                      <a:pt x="89" y="317"/>
                    </a:lnTo>
                    <a:lnTo>
                      <a:pt x="48" y="300"/>
                    </a:lnTo>
                    <a:lnTo>
                      <a:pt x="0" y="300"/>
                    </a:lnTo>
                    <a:lnTo>
                      <a:pt x="0" y="210"/>
                    </a:lnTo>
                    <a:lnTo>
                      <a:pt x="48" y="126"/>
                    </a:lnTo>
                    <a:lnTo>
                      <a:pt x="48" y="83"/>
                    </a:lnTo>
                    <a:lnTo>
                      <a:pt x="48" y="41"/>
                    </a:lnTo>
                    <a:lnTo>
                      <a:pt x="65" y="0"/>
                    </a:lnTo>
                    <a:lnTo>
                      <a:pt x="108" y="0"/>
                    </a:lnTo>
                    <a:lnTo>
                      <a:pt x="149" y="17"/>
                    </a:lnTo>
                    <a:lnTo>
                      <a:pt x="197" y="17"/>
                    </a:lnTo>
                    <a:lnTo>
                      <a:pt x="239" y="41"/>
                    </a:lnTo>
                    <a:lnTo>
                      <a:pt x="282" y="17"/>
                    </a:lnTo>
                    <a:lnTo>
                      <a:pt x="347" y="17"/>
                    </a:lnTo>
                    <a:lnTo>
                      <a:pt x="366" y="0"/>
                    </a:lnTo>
                    <a:lnTo>
                      <a:pt x="390" y="0"/>
                    </a:lnTo>
                    <a:lnTo>
                      <a:pt x="408" y="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83" name="Freeform 47"/>
              <p:cNvSpPr>
                <a:spLocks/>
              </p:cNvSpPr>
              <p:nvPr/>
            </p:nvSpPr>
            <p:spPr bwMode="auto">
              <a:xfrm>
                <a:off x="2815" y="2190"/>
                <a:ext cx="238" cy="163"/>
              </a:xfrm>
              <a:custGeom>
                <a:avLst/>
                <a:gdLst/>
                <a:ahLst/>
                <a:cxnLst>
                  <a:cxn ang="0">
                    <a:pos x="0" y="258"/>
                  </a:cxn>
                  <a:cxn ang="0">
                    <a:pos x="48" y="324"/>
                  </a:cxn>
                  <a:cxn ang="0">
                    <a:pos x="65" y="305"/>
                  </a:cxn>
                  <a:cxn ang="0">
                    <a:pos x="84" y="305"/>
                  </a:cxn>
                  <a:cxn ang="0">
                    <a:pos x="108" y="305"/>
                  </a:cxn>
                  <a:cxn ang="0">
                    <a:pos x="156" y="305"/>
                  </a:cxn>
                  <a:cxn ang="0">
                    <a:pos x="174" y="234"/>
                  </a:cxn>
                  <a:cxn ang="0">
                    <a:pos x="198" y="234"/>
                  </a:cxn>
                  <a:cxn ang="0">
                    <a:pos x="217" y="258"/>
                  </a:cxn>
                  <a:cxn ang="0">
                    <a:pos x="282" y="275"/>
                  </a:cxn>
                  <a:cxn ang="0">
                    <a:pos x="308" y="258"/>
                  </a:cxn>
                  <a:cxn ang="0">
                    <a:pos x="477" y="234"/>
                  </a:cxn>
                  <a:cxn ang="0">
                    <a:pos x="367" y="107"/>
                  </a:cxn>
                  <a:cxn ang="0">
                    <a:pos x="325" y="89"/>
                  </a:cxn>
                  <a:cxn ang="0">
                    <a:pos x="325" y="48"/>
                  </a:cxn>
                  <a:cxn ang="0">
                    <a:pos x="282" y="0"/>
                  </a:cxn>
                  <a:cxn ang="0">
                    <a:pos x="258" y="24"/>
                  </a:cxn>
                  <a:cxn ang="0">
                    <a:pos x="217" y="65"/>
                  </a:cxn>
                  <a:cxn ang="0">
                    <a:pos x="156" y="89"/>
                  </a:cxn>
                  <a:cxn ang="0">
                    <a:pos x="156" y="107"/>
                  </a:cxn>
                  <a:cxn ang="0">
                    <a:pos x="127" y="131"/>
                  </a:cxn>
                  <a:cxn ang="0">
                    <a:pos x="24" y="148"/>
                  </a:cxn>
                  <a:cxn ang="0">
                    <a:pos x="0" y="215"/>
                  </a:cxn>
                  <a:cxn ang="0">
                    <a:pos x="0" y="258"/>
                  </a:cxn>
                </a:cxnLst>
                <a:rect l="0" t="0" r="r" b="b"/>
                <a:pathLst>
                  <a:path w="477" h="324">
                    <a:moveTo>
                      <a:pt x="0" y="258"/>
                    </a:moveTo>
                    <a:lnTo>
                      <a:pt x="48" y="324"/>
                    </a:lnTo>
                    <a:lnTo>
                      <a:pt x="65" y="305"/>
                    </a:lnTo>
                    <a:lnTo>
                      <a:pt x="84" y="305"/>
                    </a:lnTo>
                    <a:lnTo>
                      <a:pt x="108" y="305"/>
                    </a:lnTo>
                    <a:lnTo>
                      <a:pt x="156" y="305"/>
                    </a:lnTo>
                    <a:lnTo>
                      <a:pt x="174" y="234"/>
                    </a:lnTo>
                    <a:lnTo>
                      <a:pt x="198" y="234"/>
                    </a:lnTo>
                    <a:lnTo>
                      <a:pt x="217" y="258"/>
                    </a:lnTo>
                    <a:lnTo>
                      <a:pt x="282" y="275"/>
                    </a:lnTo>
                    <a:lnTo>
                      <a:pt x="308" y="258"/>
                    </a:lnTo>
                    <a:lnTo>
                      <a:pt x="477" y="234"/>
                    </a:lnTo>
                    <a:lnTo>
                      <a:pt x="367" y="107"/>
                    </a:lnTo>
                    <a:lnTo>
                      <a:pt x="325" y="89"/>
                    </a:lnTo>
                    <a:lnTo>
                      <a:pt x="325" y="48"/>
                    </a:lnTo>
                    <a:lnTo>
                      <a:pt x="282" y="0"/>
                    </a:lnTo>
                    <a:lnTo>
                      <a:pt x="258" y="24"/>
                    </a:lnTo>
                    <a:lnTo>
                      <a:pt x="217" y="65"/>
                    </a:lnTo>
                    <a:lnTo>
                      <a:pt x="156" y="89"/>
                    </a:lnTo>
                    <a:lnTo>
                      <a:pt x="156" y="107"/>
                    </a:lnTo>
                    <a:lnTo>
                      <a:pt x="127" y="131"/>
                    </a:lnTo>
                    <a:lnTo>
                      <a:pt x="24" y="148"/>
                    </a:lnTo>
                    <a:lnTo>
                      <a:pt x="0" y="215"/>
                    </a:lnTo>
                    <a:lnTo>
                      <a:pt x="0" y="25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84" name="Freeform 48"/>
              <p:cNvSpPr>
                <a:spLocks/>
              </p:cNvSpPr>
              <p:nvPr/>
            </p:nvSpPr>
            <p:spPr bwMode="auto">
              <a:xfrm>
                <a:off x="2773" y="2307"/>
                <a:ext cx="346" cy="376"/>
              </a:xfrm>
              <a:custGeom>
                <a:avLst/>
                <a:gdLst/>
                <a:ahLst/>
                <a:cxnLst>
                  <a:cxn ang="0">
                    <a:pos x="389" y="24"/>
                  </a:cxn>
                  <a:cxn ang="0">
                    <a:pos x="558" y="0"/>
                  </a:cxn>
                  <a:cxn ang="0">
                    <a:pos x="582" y="24"/>
                  </a:cxn>
                  <a:cxn ang="0">
                    <a:pos x="630" y="24"/>
                  </a:cxn>
                  <a:cxn ang="0">
                    <a:pos x="665" y="71"/>
                  </a:cxn>
                  <a:cxn ang="0">
                    <a:pos x="665" y="107"/>
                  </a:cxn>
                  <a:cxn ang="0">
                    <a:pos x="691" y="131"/>
                  </a:cxn>
                  <a:cxn ang="0">
                    <a:pos x="665" y="150"/>
                  </a:cxn>
                  <a:cxn ang="0">
                    <a:pos x="648" y="191"/>
                  </a:cxn>
                  <a:cxn ang="0">
                    <a:pos x="630" y="257"/>
                  </a:cxn>
                  <a:cxn ang="0">
                    <a:pos x="601" y="300"/>
                  </a:cxn>
                  <a:cxn ang="0">
                    <a:pos x="601" y="324"/>
                  </a:cxn>
                  <a:cxn ang="0">
                    <a:pos x="630" y="341"/>
                  </a:cxn>
                  <a:cxn ang="0">
                    <a:pos x="630" y="389"/>
                  </a:cxn>
                  <a:cxn ang="0">
                    <a:pos x="630" y="467"/>
                  </a:cxn>
                  <a:cxn ang="0">
                    <a:pos x="665" y="539"/>
                  </a:cxn>
                  <a:cxn ang="0">
                    <a:pos x="648" y="539"/>
                  </a:cxn>
                  <a:cxn ang="0">
                    <a:pos x="601" y="558"/>
                  </a:cxn>
                  <a:cxn ang="0">
                    <a:pos x="601" y="582"/>
                  </a:cxn>
                  <a:cxn ang="0">
                    <a:pos x="582" y="684"/>
                  </a:cxn>
                  <a:cxn ang="0">
                    <a:pos x="601" y="708"/>
                  </a:cxn>
                  <a:cxn ang="0">
                    <a:pos x="630" y="708"/>
                  </a:cxn>
                  <a:cxn ang="0">
                    <a:pos x="630" y="751"/>
                  </a:cxn>
                  <a:cxn ang="0">
                    <a:pos x="582" y="725"/>
                  </a:cxn>
                  <a:cxn ang="0">
                    <a:pos x="515" y="684"/>
                  </a:cxn>
                  <a:cxn ang="0">
                    <a:pos x="498" y="684"/>
                  </a:cxn>
                  <a:cxn ang="0">
                    <a:pos x="432" y="648"/>
                  </a:cxn>
                  <a:cxn ang="0">
                    <a:pos x="341" y="665"/>
                  </a:cxn>
                  <a:cxn ang="0">
                    <a:pos x="365" y="648"/>
                  </a:cxn>
                  <a:cxn ang="0">
                    <a:pos x="341" y="601"/>
                  </a:cxn>
                  <a:cxn ang="0">
                    <a:pos x="341" y="515"/>
                  </a:cxn>
                  <a:cxn ang="0">
                    <a:pos x="300" y="498"/>
                  </a:cxn>
                  <a:cxn ang="0">
                    <a:pos x="257" y="498"/>
                  </a:cxn>
                  <a:cxn ang="0">
                    <a:pos x="257" y="539"/>
                  </a:cxn>
                  <a:cxn ang="0">
                    <a:pos x="191" y="539"/>
                  </a:cxn>
                  <a:cxn ang="0">
                    <a:pos x="167" y="515"/>
                  </a:cxn>
                  <a:cxn ang="0">
                    <a:pos x="150" y="450"/>
                  </a:cxn>
                  <a:cxn ang="0">
                    <a:pos x="131" y="450"/>
                  </a:cxn>
                  <a:cxn ang="0">
                    <a:pos x="41" y="450"/>
                  </a:cxn>
                  <a:cxn ang="0">
                    <a:pos x="0" y="467"/>
                  </a:cxn>
                  <a:cxn ang="0">
                    <a:pos x="0" y="450"/>
                  </a:cxn>
                  <a:cxn ang="0">
                    <a:pos x="0" y="408"/>
                  </a:cxn>
                  <a:cxn ang="0">
                    <a:pos x="17" y="408"/>
                  </a:cxn>
                  <a:cxn ang="0">
                    <a:pos x="41" y="408"/>
                  </a:cxn>
                  <a:cxn ang="0">
                    <a:pos x="59" y="389"/>
                  </a:cxn>
                  <a:cxn ang="0">
                    <a:pos x="83" y="408"/>
                  </a:cxn>
                  <a:cxn ang="0">
                    <a:pos x="131" y="365"/>
                  </a:cxn>
                  <a:cxn ang="0">
                    <a:pos x="150" y="300"/>
                  </a:cxn>
                  <a:cxn ang="0">
                    <a:pos x="191" y="239"/>
                  </a:cxn>
                  <a:cxn ang="0">
                    <a:pos x="210" y="131"/>
                  </a:cxn>
                  <a:cxn ang="0">
                    <a:pos x="239" y="71"/>
                  </a:cxn>
                  <a:cxn ang="0">
                    <a:pos x="257" y="0"/>
                  </a:cxn>
                  <a:cxn ang="0">
                    <a:pos x="281" y="0"/>
                  </a:cxn>
                  <a:cxn ang="0">
                    <a:pos x="300" y="24"/>
                  </a:cxn>
                  <a:cxn ang="0">
                    <a:pos x="365" y="41"/>
                  </a:cxn>
                  <a:cxn ang="0">
                    <a:pos x="389" y="24"/>
                  </a:cxn>
                </a:cxnLst>
                <a:rect l="0" t="0" r="r" b="b"/>
                <a:pathLst>
                  <a:path w="691" h="751">
                    <a:moveTo>
                      <a:pt x="389" y="24"/>
                    </a:moveTo>
                    <a:lnTo>
                      <a:pt x="558" y="0"/>
                    </a:lnTo>
                    <a:lnTo>
                      <a:pt x="582" y="24"/>
                    </a:lnTo>
                    <a:lnTo>
                      <a:pt x="630" y="24"/>
                    </a:lnTo>
                    <a:lnTo>
                      <a:pt x="665" y="71"/>
                    </a:lnTo>
                    <a:lnTo>
                      <a:pt x="665" y="107"/>
                    </a:lnTo>
                    <a:lnTo>
                      <a:pt x="691" y="131"/>
                    </a:lnTo>
                    <a:lnTo>
                      <a:pt x="665" y="150"/>
                    </a:lnTo>
                    <a:lnTo>
                      <a:pt x="648" y="191"/>
                    </a:lnTo>
                    <a:lnTo>
                      <a:pt x="630" y="257"/>
                    </a:lnTo>
                    <a:lnTo>
                      <a:pt x="601" y="300"/>
                    </a:lnTo>
                    <a:lnTo>
                      <a:pt x="601" y="324"/>
                    </a:lnTo>
                    <a:lnTo>
                      <a:pt x="630" y="341"/>
                    </a:lnTo>
                    <a:lnTo>
                      <a:pt x="630" y="389"/>
                    </a:lnTo>
                    <a:lnTo>
                      <a:pt x="630" y="467"/>
                    </a:lnTo>
                    <a:lnTo>
                      <a:pt x="665" y="539"/>
                    </a:lnTo>
                    <a:lnTo>
                      <a:pt x="648" y="539"/>
                    </a:lnTo>
                    <a:lnTo>
                      <a:pt x="601" y="558"/>
                    </a:lnTo>
                    <a:lnTo>
                      <a:pt x="601" y="582"/>
                    </a:lnTo>
                    <a:lnTo>
                      <a:pt x="582" y="684"/>
                    </a:lnTo>
                    <a:lnTo>
                      <a:pt x="601" y="708"/>
                    </a:lnTo>
                    <a:lnTo>
                      <a:pt x="630" y="708"/>
                    </a:lnTo>
                    <a:lnTo>
                      <a:pt x="630" y="751"/>
                    </a:lnTo>
                    <a:lnTo>
                      <a:pt x="582" y="725"/>
                    </a:lnTo>
                    <a:lnTo>
                      <a:pt x="515" y="684"/>
                    </a:lnTo>
                    <a:lnTo>
                      <a:pt x="498" y="684"/>
                    </a:lnTo>
                    <a:lnTo>
                      <a:pt x="432" y="648"/>
                    </a:lnTo>
                    <a:lnTo>
                      <a:pt x="341" y="665"/>
                    </a:lnTo>
                    <a:lnTo>
                      <a:pt x="365" y="648"/>
                    </a:lnTo>
                    <a:lnTo>
                      <a:pt x="341" y="601"/>
                    </a:lnTo>
                    <a:lnTo>
                      <a:pt x="341" y="515"/>
                    </a:lnTo>
                    <a:lnTo>
                      <a:pt x="300" y="498"/>
                    </a:lnTo>
                    <a:lnTo>
                      <a:pt x="257" y="498"/>
                    </a:lnTo>
                    <a:lnTo>
                      <a:pt x="257" y="539"/>
                    </a:lnTo>
                    <a:lnTo>
                      <a:pt x="191" y="539"/>
                    </a:lnTo>
                    <a:lnTo>
                      <a:pt x="167" y="515"/>
                    </a:lnTo>
                    <a:lnTo>
                      <a:pt x="150" y="450"/>
                    </a:lnTo>
                    <a:lnTo>
                      <a:pt x="131" y="450"/>
                    </a:lnTo>
                    <a:lnTo>
                      <a:pt x="41" y="450"/>
                    </a:lnTo>
                    <a:lnTo>
                      <a:pt x="0" y="467"/>
                    </a:lnTo>
                    <a:lnTo>
                      <a:pt x="0" y="450"/>
                    </a:lnTo>
                    <a:lnTo>
                      <a:pt x="0" y="408"/>
                    </a:lnTo>
                    <a:lnTo>
                      <a:pt x="17" y="408"/>
                    </a:lnTo>
                    <a:lnTo>
                      <a:pt x="41" y="408"/>
                    </a:lnTo>
                    <a:lnTo>
                      <a:pt x="59" y="389"/>
                    </a:lnTo>
                    <a:lnTo>
                      <a:pt x="83" y="408"/>
                    </a:lnTo>
                    <a:lnTo>
                      <a:pt x="131" y="365"/>
                    </a:lnTo>
                    <a:lnTo>
                      <a:pt x="150" y="300"/>
                    </a:lnTo>
                    <a:lnTo>
                      <a:pt x="191" y="239"/>
                    </a:lnTo>
                    <a:lnTo>
                      <a:pt x="210" y="131"/>
                    </a:lnTo>
                    <a:lnTo>
                      <a:pt x="239" y="71"/>
                    </a:lnTo>
                    <a:lnTo>
                      <a:pt x="257" y="0"/>
                    </a:lnTo>
                    <a:lnTo>
                      <a:pt x="281" y="0"/>
                    </a:lnTo>
                    <a:lnTo>
                      <a:pt x="300" y="24"/>
                    </a:lnTo>
                    <a:lnTo>
                      <a:pt x="365" y="41"/>
                    </a:lnTo>
                    <a:lnTo>
                      <a:pt x="389" y="2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85" name="Freeform 49"/>
              <p:cNvSpPr>
                <a:spLocks/>
              </p:cNvSpPr>
              <p:nvPr/>
            </p:nvSpPr>
            <p:spPr bwMode="auto">
              <a:xfrm>
                <a:off x="2707" y="2148"/>
                <a:ext cx="132" cy="234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16" y="24"/>
                  </a:cxn>
                  <a:cxn ang="0">
                    <a:pos x="216" y="84"/>
                  </a:cxn>
                  <a:cxn ang="0">
                    <a:pos x="239" y="132"/>
                  </a:cxn>
                  <a:cxn ang="0">
                    <a:pos x="192" y="132"/>
                  </a:cxn>
                  <a:cxn ang="0">
                    <a:pos x="192" y="151"/>
                  </a:cxn>
                  <a:cxn ang="0">
                    <a:pos x="216" y="175"/>
                  </a:cxn>
                  <a:cxn ang="0">
                    <a:pos x="239" y="234"/>
                  </a:cxn>
                  <a:cxn ang="0">
                    <a:pos x="216" y="301"/>
                  </a:cxn>
                  <a:cxn ang="0">
                    <a:pos x="216" y="342"/>
                  </a:cxn>
                  <a:cxn ang="0">
                    <a:pos x="265" y="408"/>
                  </a:cxn>
                  <a:cxn ang="0">
                    <a:pos x="265" y="470"/>
                  </a:cxn>
                  <a:cxn ang="0">
                    <a:pos x="175" y="451"/>
                  </a:cxn>
                  <a:cxn ang="0">
                    <a:pos x="89" y="451"/>
                  </a:cxn>
                  <a:cxn ang="0">
                    <a:pos x="41" y="451"/>
                  </a:cxn>
                  <a:cxn ang="0">
                    <a:pos x="41" y="408"/>
                  </a:cxn>
                  <a:cxn ang="0">
                    <a:pos x="24" y="361"/>
                  </a:cxn>
                  <a:cxn ang="0">
                    <a:pos x="0" y="361"/>
                  </a:cxn>
                  <a:cxn ang="0">
                    <a:pos x="0" y="342"/>
                  </a:cxn>
                  <a:cxn ang="0">
                    <a:pos x="41" y="258"/>
                  </a:cxn>
                  <a:cxn ang="0">
                    <a:pos x="65" y="258"/>
                  </a:cxn>
                  <a:cxn ang="0">
                    <a:pos x="89" y="282"/>
                  </a:cxn>
                  <a:cxn ang="0">
                    <a:pos x="113" y="258"/>
                  </a:cxn>
                  <a:cxn ang="0">
                    <a:pos x="132" y="192"/>
                  </a:cxn>
                  <a:cxn ang="0">
                    <a:pos x="151" y="175"/>
                  </a:cxn>
                  <a:cxn ang="0">
                    <a:pos x="175" y="84"/>
                  </a:cxn>
                  <a:cxn ang="0">
                    <a:pos x="192" y="65"/>
                  </a:cxn>
                  <a:cxn ang="0">
                    <a:pos x="192" y="24"/>
                  </a:cxn>
                  <a:cxn ang="0">
                    <a:pos x="192" y="0"/>
                  </a:cxn>
                </a:cxnLst>
                <a:rect l="0" t="0" r="r" b="b"/>
                <a:pathLst>
                  <a:path w="265" h="470">
                    <a:moveTo>
                      <a:pt x="192" y="0"/>
                    </a:moveTo>
                    <a:lnTo>
                      <a:pt x="216" y="24"/>
                    </a:lnTo>
                    <a:lnTo>
                      <a:pt x="216" y="84"/>
                    </a:lnTo>
                    <a:lnTo>
                      <a:pt x="239" y="132"/>
                    </a:lnTo>
                    <a:lnTo>
                      <a:pt x="192" y="132"/>
                    </a:lnTo>
                    <a:lnTo>
                      <a:pt x="192" y="151"/>
                    </a:lnTo>
                    <a:lnTo>
                      <a:pt x="216" y="175"/>
                    </a:lnTo>
                    <a:lnTo>
                      <a:pt x="239" y="234"/>
                    </a:lnTo>
                    <a:lnTo>
                      <a:pt x="216" y="301"/>
                    </a:lnTo>
                    <a:lnTo>
                      <a:pt x="216" y="342"/>
                    </a:lnTo>
                    <a:lnTo>
                      <a:pt x="265" y="408"/>
                    </a:lnTo>
                    <a:lnTo>
                      <a:pt x="265" y="470"/>
                    </a:lnTo>
                    <a:lnTo>
                      <a:pt x="175" y="451"/>
                    </a:lnTo>
                    <a:lnTo>
                      <a:pt x="89" y="451"/>
                    </a:lnTo>
                    <a:lnTo>
                      <a:pt x="41" y="451"/>
                    </a:lnTo>
                    <a:lnTo>
                      <a:pt x="41" y="408"/>
                    </a:lnTo>
                    <a:lnTo>
                      <a:pt x="24" y="361"/>
                    </a:lnTo>
                    <a:lnTo>
                      <a:pt x="0" y="361"/>
                    </a:lnTo>
                    <a:lnTo>
                      <a:pt x="0" y="342"/>
                    </a:lnTo>
                    <a:lnTo>
                      <a:pt x="41" y="258"/>
                    </a:lnTo>
                    <a:lnTo>
                      <a:pt x="65" y="258"/>
                    </a:lnTo>
                    <a:lnTo>
                      <a:pt x="89" y="282"/>
                    </a:lnTo>
                    <a:lnTo>
                      <a:pt x="113" y="258"/>
                    </a:lnTo>
                    <a:lnTo>
                      <a:pt x="132" y="192"/>
                    </a:lnTo>
                    <a:lnTo>
                      <a:pt x="151" y="175"/>
                    </a:lnTo>
                    <a:lnTo>
                      <a:pt x="175" y="84"/>
                    </a:lnTo>
                    <a:lnTo>
                      <a:pt x="192" y="65"/>
                    </a:lnTo>
                    <a:lnTo>
                      <a:pt x="192" y="24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86" name="Freeform 50"/>
              <p:cNvSpPr>
                <a:spLocks/>
              </p:cNvSpPr>
              <p:nvPr/>
            </p:nvSpPr>
            <p:spPr bwMode="auto">
              <a:xfrm>
                <a:off x="2795" y="1946"/>
                <a:ext cx="183" cy="319"/>
              </a:xfrm>
              <a:custGeom>
                <a:avLst/>
                <a:gdLst/>
                <a:ahLst/>
                <a:cxnLst>
                  <a:cxn ang="0">
                    <a:pos x="41" y="59"/>
                  </a:cxn>
                  <a:cxn ang="0">
                    <a:pos x="41" y="0"/>
                  </a:cxn>
                  <a:cxn ang="0">
                    <a:pos x="108" y="0"/>
                  </a:cxn>
                  <a:cxn ang="0">
                    <a:pos x="367" y="143"/>
                  </a:cxn>
                  <a:cxn ang="0">
                    <a:pos x="367" y="274"/>
                  </a:cxn>
                  <a:cxn ang="0">
                    <a:pos x="367" y="293"/>
                  </a:cxn>
                  <a:cxn ang="0">
                    <a:pos x="349" y="293"/>
                  </a:cxn>
                  <a:cxn ang="0">
                    <a:pos x="301" y="401"/>
                  </a:cxn>
                  <a:cxn ang="0">
                    <a:pos x="349" y="467"/>
                  </a:cxn>
                  <a:cxn ang="0">
                    <a:pos x="325" y="486"/>
                  </a:cxn>
                  <a:cxn ang="0">
                    <a:pos x="301" y="510"/>
                  </a:cxn>
                  <a:cxn ang="0">
                    <a:pos x="258" y="551"/>
                  </a:cxn>
                  <a:cxn ang="0">
                    <a:pos x="198" y="575"/>
                  </a:cxn>
                  <a:cxn ang="0">
                    <a:pos x="198" y="594"/>
                  </a:cxn>
                  <a:cxn ang="0">
                    <a:pos x="168" y="618"/>
                  </a:cxn>
                  <a:cxn ang="0">
                    <a:pos x="65" y="636"/>
                  </a:cxn>
                  <a:cxn ang="0">
                    <a:pos x="41" y="575"/>
                  </a:cxn>
                  <a:cxn ang="0">
                    <a:pos x="17" y="551"/>
                  </a:cxn>
                  <a:cxn ang="0">
                    <a:pos x="17" y="534"/>
                  </a:cxn>
                  <a:cxn ang="0">
                    <a:pos x="65" y="534"/>
                  </a:cxn>
                  <a:cxn ang="0">
                    <a:pos x="41" y="486"/>
                  </a:cxn>
                  <a:cxn ang="0">
                    <a:pos x="41" y="425"/>
                  </a:cxn>
                  <a:cxn ang="0">
                    <a:pos x="17" y="401"/>
                  </a:cxn>
                  <a:cxn ang="0">
                    <a:pos x="0" y="384"/>
                  </a:cxn>
                  <a:cxn ang="0">
                    <a:pos x="0" y="360"/>
                  </a:cxn>
                  <a:cxn ang="0">
                    <a:pos x="65" y="233"/>
                  </a:cxn>
                  <a:cxn ang="0">
                    <a:pos x="89" y="107"/>
                  </a:cxn>
                  <a:cxn ang="0">
                    <a:pos x="65" y="107"/>
                  </a:cxn>
                  <a:cxn ang="0">
                    <a:pos x="41" y="59"/>
                  </a:cxn>
                </a:cxnLst>
                <a:rect l="0" t="0" r="r" b="b"/>
                <a:pathLst>
                  <a:path w="367" h="636">
                    <a:moveTo>
                      <a:pt x="41" y="59"/>
                    </a:moveTo>
                    <a:lnTo>
                      <a:pt x="41" y="0"/>
                    </a:lnTo>
                    <a:lnTo>
                      <a:pt x="108" y="0"/>
                    </a:lnTo>
                    <a:lnTo>
                      <a:pt x="367" y="143"/>
                    </a:lnTo>
                    <a:lnTo>
                      <a:pt x="367" y="274"/>
                    </a:lnTo>
                    <a:lnTo>
                      <a:pt x="367" y="293"/>
                    </a:lnTo>
                    <a:lnTo>
                      <a:pt x="349" y="293"/>
                    </a:lnTo>
                    <a:lnTo>
                      <a:pt x="301" y="401"/>
                    </a:lnTo>
                    <a:lnTo>
                      <a:pt x="349" y="467"/>
                    </a:lnTo>
                    <a:lnTo>
                      <a:pt x="325" y="486"/>
                    </a:lnTo>
                    <a:lnTo>
                      <a:pt x="301" y="510"/>
                    </a:lnTo>
                    <a:lnTo>
                      <a:pt x="258" y="551"/>
                    </a:lnTo>
                    <a:lnTo>
                      <a:pt x="198" y="575"/>
                    </a:lnTo>
                    <a:lnTo>
                      <a:pt x="198" y="594"/>
                    </a:lnTo>
                    <a:lnTo>
                      <a:pt x="168" y="618"/>
                    </a:lnTo>
                    <a:lnTo>
                      <a:pt x="65" y="636"/>
                    </a:lnTo>
                    <a:lnTo>
                      <a:pt x="41" y="575"/>
                    </a:lnTo>
                    <a:lnTo>
                      <a:pt x="17" y="551"/>
                    </a:lnTo>
                    <a:lnTo>
                      <a:pt x="17" y="534"/>
                    </a:lnTo>
                    <a:lnTo>
                      <a:pt x="65" y="534"/>
                    </a:lnTo>
                    <a:lnTo>
                      <a:pt x="41" y="486"/>
                    </a:lnTo>
                    <a:lnTo>
                      <a:pt x="41" y="425"/>
                    </a:lnTo>
                    <a:lnTo>
                      <a:pt x="17" y="401"/>
                    </a:lnTo>
                    <a:lnTo>
                      <a:pt x="0" y="384"/>
                    </a:lnTo>
                    <a:lnTo>
                      <a:pt x="0" y="360"/>
                    </a:lnTo>
                    <a:lnTo>
                      <a:pt x="65" y="233"/>
                    </a:lnTo>
                    <a:lnTo>
                      <a:pt x="89" y="107"/>
                    </a:lnTo>
                    <a:lnTo>
                      <a:pt x="65" y="107"/>
                    </a:lnTo>
                    <a:lnTo>
                      <a:pt x="41" y="5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87" name="Freeform 51"/>
              <p:cNvSpPr>
                <a:spLocks/>
              </p:cNvSpPr>
              <p:nvPr/>
            </p:nvSpPr>
            <p:spPr bwMode="auto">
              <a:xfrm>
                <a:off x="2978" y="914"/>
                <a:ext cx="2206" cy="668"/>
              </a:xfrm>
              <a:custGeom>
                <a:avLst/>
                <a:gdLst/>
                <a:ahLst/>
                <a:cxnLst>
                  <a:cxn ang="0">
                    <a:pos x="1342" y="174"/>
                  </a:cxn>
                  <a:cxn ang="0">
                    <a:pos x="1419" y="71"/>
                  </a:cxn>
                  <a:cxn ang="0">
                    <a:pos x="1812" y="23"/>
                  </a:cxn>
                  <a:cxn ang="0">
                    <a:pos x="1991" y="107"/>
                  </a:cxn>
                  <a:cxn ang="0">
                    <a:pos x="2220" y="131"/>
                  </a:cxn>
                  <a:cxn ang="0">
                    <a:pos x="2527" y="174"/>
                  </a:cxn>
                  <a:cxn ang="0">
                    <a:pos x="2828" y="198"/>
                  </a:cxn>
                  <a:cxn ang="0">
                    <a:pos x="3388" y="239"/>
                  </a:cxn>
                  <a:cxn ang="0">
                    <a:pos x="3652" y="257"/>
                  </a:cxn>
                  <a:cxn ang="0">
                    <a:pos x="4231" y="348"/>
                  </a:cxn>
                  <a:cxn ang="0">
                    <a:pos x="4279" y="408"/>
                  </a:cxn>
                  <a:cxn ang="0">
                    <a:pos x="4170" y="431"/>
                  </a:cxn>
                  <a:cxn ang="0">
                    <a:pos x="4129" y="577"/>
                  </a:cxn>
                  <a:cxn ang="0">
                    <a:pos x="3972" y="600"/>
                  </a:cxn>
                  <a:cxn ang="0">
                    <a:pos x="4038" y="708"/>
                  </a:cxn>
                  <a:cxn ang="0">
                    <a:pos x="4081" y="858"/>
                  </a:cxn>
                  <a:cxn ang="0">
                    <a:pos x="3840" y="684"/>
                  </a:cxn>
                  <a:cxn ang="0">
                    <a:pos x="3821" y="498"/>
                  </a:cxn>
                  <a:cxn ang="0">
                    <a:pos x="3671" y="600"/>
                  </a:cxn>
                  <a:cxn ang="0">
                    <a:pos x="3538" y="624"/>
                  </a:cxn>
                  <a:cxn ang="0">
                    <a:pos x="3371" y="834"/>
                  </a:cxn>
                  <a:cxn ang="0">
                    <a:pos x="3521" y="858"/>
                  </a:cxn>
                  <a:cxn ang="0">
                    <a:pos x="3538" y="1261"/>
                  </a:cxn>
                  <a:cxn ang="0">
                    <a:pos x="3502" y="1183"/>
                  </a:cxn>
                  <a:cxn ang="0">
                    <a:pos x="3328" y="1032"/>
                  </a:cxn>
                  <a:cxn ang="0">
                    <a:pos x="2918" y="858"/>
                  </a:cxn>
                  <a:cxn ang="0">
                    <a:pos x="2852" y="985"/>
                  </a:cxn>
                  <a:cxn ang="0">
                    <a:pos x="2353" y="925"/>
                  </a:cxn>
                  <a:cxn ang="0">
                    <a:pos x="2141" y="968"/>
                  </a:cxn>
                  <a:cxn ang="0">
                    <a:pos x="1901" y="1003"/>
                  </a:cxn>
                  <a:cxn ang="0">
                    <a:pos x="1600" y="858"/>
                  </a:cxn>
                  <a:cxn ang="0">
                    <a:pos x="1402" y="817"/>
                  </a:cxn>
                  <a:cxn ang="0">
                    <a:pos x="1209" y="798"/>
                  </a:cxn>
                  <a:cxn ang="0">
                    <a:pos x="1059" y="877"/>
                  </a:cxn>
                  <a:cxn ang="0">
                    <a:pos x="1011" y="944"/>
                  </a:cxn>
                  <a:cxn ang="0">
                    <a:pos x="823" y="906"/>
                  </a:cxn>
                  <a:cxn ang="0">
                    <a:pos x="709" y="985"/>
                  </a:cxn>
                  <a:cxn ang="0">
                    <a:pos x="752" y="1118"/>
                  </a:cxn>
                  <a:cxn ang="0">
                    <a:pos x="782" y="1309"/>
                  </a:cxn>
                  <a:cxn ang="0">
                    <a:pos x="583" y="1244"/>
                  </a:cxn>
                  <a:cxn ang="0">
                    <a:pos x="408" y="1118"/>
                  </a:cxn>
                  <a:cxn ang="0">
                    <a:pos x="451" y="1075"/>
                  </a:cxn>
                  <a:cxn ang="0">
                    <a:pos x="301" y="968"/>
                  </a:cxn>
                  <a:cxn ang="0">
                    <a:pos x="151" y="858"/>
                  </a:cxn>
                  <a:cxn ang="0">
                    <a:pos x="65" y="727"/>
                  </a:cxn>
                  <a:cxn ang="0">
                    <a:pos x="65" y="600"/>
                  </a:cxn>
                  <a:cxn ang="0">
                    <a:pos x="65" y="408"/>
                  </a:cxn>
                  <a:cxn ang="0">
                    <a:pos x="24" y="281"/>
                  </a:cxn>
                  <a:cxn ang="0">
                    <a:pos x="282" y="365"/>
                  </a:cxn>
                  <a:cxn ang="0">
                    <a:pos x="282" y="431"/>
                  </a:cxn>
                  <a:cxn ang="0">
                    <a:pos x="432" y="365"/>
                  </a:cxn>
                  <a:cxn ang="0">
                    <a:pos x="499" y="317"/>
                  </a:cxn>
                  <a:cxn ang="0">
                    <a:pos x="709" y="300"/>
                  </a:cxn>
                  <a:cxn ang="0">
                    <a:pos x="861" y="281"/>
                  </a:cxn>
                  <a:cxn ang="0">
                    <a:pos x="992" y="221"/>
                  </a:cxn>
                  <a:cxn ang="0">
                    <a:pos x="1102" y="198"/>
                  </a:cxn>
                  <a:cxn ang="0">
                    <a:pos x="1190" y="365"/>
                  </a:cxn>
                  <a:cxn ang="0">
                    <a:pos x="1166" y="221"/>
                  </a:cxn>
                </a:cxnLst>
                <a:rect l="0" t="0" r="r" b="b"/>
                <a:pathLst>
                  <a:path w="4412" h="1335">
                    <a:moveTo>
                      <a:pt x="1166" y="150"/>
                    </a:moveTo>
                    <a:lnTo>
                      <a:pt x="1190" y="198"/>
                    </a:lnTo>
                    <a:lnTo>
                      <a:pt x="1269" y="221"/>
                    </a:lnTo>
                    <a:lnTo>
                      <a:pt x="1190" y="174"/>
                    </a:lnTo>
                    <a:lnTo>
                      <a:pt x="1209" y="150"/>
                    </a:lnTo>
                    <a:lnTo>
                      <a:pt x="1342" y="174"/>
                    </a:lnTo>
                    <a:lnTo>
                      <a:pt x="1359" y="174"/>
                    </a:lnTo>
                    <a:lnTo>
                      <a:pt x="1300" y="150"/>
                    </a:lnTo>
                    <a:lnTo>
                      <a:pt x="1269" y="131"/>
                    </a:lnTo>
                    <a:lnTo>
                      <a:pt x="1419" y="107"/>
                    </a:lnTo>
                    <a:lnTo>
                      <a:pt x="1383" y="88"/>
                    </a:lnTo>
                    <a:lnTo>
                      <a:pt x="1419" y="71"/>
                    </a:lnTo>
                    <a:lnTo>
                      <a:pt x="1510" y="47"/>
                    </a:lnTo>
                    <a:lnTo>
                      <a:pt x="1660" y="47"/>
                    </a:lnTo>
                    <a:lnTo>
                      <a:pt x="1660" y="23"/>
                    </a:lnTo>
                    <a:lnTo>
                      <a:pt x="1709" y="0"/>
                    </a:lnTo>
                    <a:lnTo>
                      <a:pt x="1769" y="0"/>
                    </a:lnTo>
                    <a:lnTo>
                      <a:pt x="1812" y="23"/>
                    </a:lnTo>
                    <a:lnTo>
                      <a:pt x="1919" y="23"/>
                    </a:lnTo>
                    <a:lnTo>
                      <a:pt x="2010" y="47"/>
                    </a:lnTo>
                    <a:lnTo>
                      <a:pt x="2029" y="71"/>
                    </a:lnTo>
                    <a:lnTo>
                      <a:pt x="1919" y="131"/>
                    </a:lnTo>
                    <a:lnTo>
                      <a:pt x="2010" y="131"/>
                    </a:lnTo>
                    <a:lnTo>
                      <a:pt x="1991" y="107"/>
                    </a:lnTo>
                    <a:lnTo>
                      <a:pt x="2070" y="107"/>
                    </a:lnTo>
                    <a:lnTo>
                      <a:pt x="2010" y="88"/>
                    </a:lnTo>
                    <a:lnTo>
                      <a:pt x="2053" y="88"/>
                    </a:lnTo>
                    <a:lnTo>
                      <a:pt x="2094" y="131"/>
                    </a:lnTo>
                    <a:lnTo>
                      <a:pt x="2203" y="131"/>
                    </a:lnTo>
                    <a:lnTo>
                      <a:pt x="2220" y="131"/>
                    </a:lnTo>
                    <a:lnTo>
                      <a:pt x="2269" y="131"/>
                    </a:lnTo>
                    <a:lnTo>
                      <a:pt x="2353" y="131"/>
                    </a:lnTo>
                    <a:lnTo>
                      <a:pt x="2310" y="107"/>
                    </a:lnTo>
                    <a:lnTo>
                      <a:pt x="2461" y="131"/>
                    </a:lnTo>
                    <a:lnTo>
                      <a:pt x="2527" y="150"/>
                    </a:lnTo>
                    <a:lnTo>
                      <a:pt x="2527" y="174"/>
                    </a:lnTo>
                    <a:lnTo>
                      <a:pt x="2636" y="221"/>
                    </a:lnTo>
                    <a:lnTo>
                      <a:pt x="2636" y="198"/>
                    </a:lnTo>
                    <a:lnTo>
                      <a:pt x="2611" y="174"/>
                    </a:lnTo>
                    <a:lnTo>
                      <a:pt x="2701" y="198"/>
                    </a:lnTo>
                    <a:lnTo>
                      <a:pt x="2720" y="174"/>
                    </a:lnTo>
                    <a:lnTo>
                      <a:pt x="2828" y="198"/>
                    </a:lnTo>
                    <a:lnTo>
                      <a:pt x="2792" y="174"/>
                    </a:lnTo>
                    <a:lnTo>
                      <a:pt x="2792" y="150"/>
                    </a:lnTo>
                    <a:lnTo>
                      <a:pt x="3051" y="174"/>
                    </a:lnTo>
                    <a:lnTo>
                      <a:pt x="3171" y="221"/>
                    </a:lnTo>
                    <a:lnTo>
                      <a:pt x="3328" y="221"/>
                    </a:lnTo>
                    <a:lnTo>
                      <a:pt x="3388" y="239"/>
                    </a:lnTo>
                    <a:lnTo>
                      <a:pt x="3461" y="257"/>
                    </a:lnTo>
                    <a:lnTo>
                      <a:pt x="3628" y="257"/>
                    </a:lnTo>
                    <a:lnTo>
                      <a:pt x="3628" y="239"/>
                    </a:lnTo>
                    <a:lnTo>
                      <a:pt x="3671" y="239"/>
                    </a:lnTo>
                    <a:lnTo>
                      <a:pt x="3671" y="257"/>
                    </a:lnTo>
                    <a:lnTo>
                      <a:pt x="3652" y="257"/>
                    </a:lnTo>
                    <a:lnTo>
                      <a:pt x="3714" y="281"/>
                    </a:lnTo>
                    <a:lnTo>
                      <a:pt x="3738" y="281"/>
                    </a:lnTo>
                    <a:lnTo>
                      <a:pt x="3671" y="239"/>
                    </a:lnTo>
                    <a:lnTo>
                      <a:pt x="3840" y="239"/>
                    </a:lnTo>
                    <a:lnTo>
                      <a:pt x="3972" y="281"/>
                    </a:lnTo>
                    <a:lnTo>
                      <a:pt x="4231" y="348"/>
                    </a:lnTo>
                    <a:lnTo>
                      <a:pt x="4298" y="348"/>
                    </a:lnTo>
                    <a:lnTo>
                      <a:pt x="4412" y="365"/>
                    </a:lnTo>
                    <a:lnTo>
                      <a:pt x="4412" y="389"/>
                    </a:lnTo>
                    <a:lnTo>
                      <a:pt x="4363" y="389"/>
                    </a:lnTo>
                    <a:lnTo>
                      <a:pt x="4412" y="431"/>
                    </a:lnTo>
                    <a:lnTo>
                      <a:pt x="4279" y="408"/>
                    </a:lnTo>
                    <a:lnTo>
                      <a:pt x="4188" y="389"/>
                    </a:lnTo>
                    <a:lnTo>
                      <a:pt x="4146" y="365"/>
                    </a:lnTo>
                    <a:lnTo>
                      <a:pt x="4129" y="389"/>
                    </a:lnTo>
                    <a:lnTo>
                      <a:pt x="4170" y="389"/>
                    </a:lnTo>
                    <a:lnTo>
                      <a:pt x="4170" y="408"/>
                    </a:lnTo>
                    <a:lnTo>
                      <a:pt x="4170" y="431"/>
                    </a:lnTo>
                    <a:lnTo>
                      <a:pt x="4129" y="431"/>
                    </a:lnTo>
                    <a:lnTo>
                      <a:pt x="4279" y="498"/>
                    </a:lnTo>
                    <a:lnTo>
                      <a:pt x="4279" y="515"/>
                    </a:lnTo>
                    <a:lnTo>
                      <a:pt x="4212" y="498"/>
                    </a:lnTo>
                    <a:lnTo>
                      <a:pt x="4188" y="515"/>
                    </a:lnTo>
                    <a:lnTo>
                      <a:pt x="4129" y="577"/>
                    </a:lnTo>
                    <a:lnTo>
                      <a:pt x="4146" y="600"/>
                    </a:lnTo>
                    <a:lnTo>
                      <a:pt x="4062" y="577"/>
                    </a:lnTo>
                    <a:lnTo>
                      <a:pt x="4038" y="577"/>
                    </a:lnTo>
                    <a:lnTo>
                      <a:pt x="4038" y="600"/>
                    </a:lnTo>
                    <a:lnTo>
                      <a:pt x="3996" y="577"/>
                    </a:lnTo>
                    <a:lnTo>
                      <a:pt x="3972" y="600"/>
                    </a:lnTo>
                    <a:lnTo>
                      <a:pt x="3955" y="600"/>
                    </a:lnTo>
                    <a:lnTo>
                      <a:pt x="3972" y="624"/>
                    </a:lnTo>
                    <a:lnTo>
                      <a:pt x="3972" y="667"/>
                    </a:lnTo>
                    <a:lnTo>
                      <a:pt x="3996" y="684"/>
                    </a:lnTo>
                    <a:lnTo>
                      <a:pt x="4019" y="684"/>
                    </a:lnTo>
                    <a:lnTo>
                      <a:pt x="4038" y="708"/>
                    </a:lnTo>
                    <a:lnTo>
                      <a:pt x="4081" y="727"/>
                    </a:lnTo>
                    <a:lnTo>
                      <a:pt x="4062" y="756"/>
                    </a:lnTo>
                    <a:lnTo>
                      <a:pt x="4105" y="798"/>
                    </a:lnTo>
                    <a:lnTo>
                      <a:pt x="4062" y="817"/>
                    </a:lnTo>
                    <a:lnTo>
                      <a:pt x="4105" y="858"/>
                    </a:lnTo>
                    <a:lnTo>
                      <a:pt x="4081" y="858"/>
                    </a:lnTo>
                    <a:lnTo>
                      <a:pt x="4081" y="925"/>
                    </a:lnTo>
                    <a:lnTo>
                      <a:pt x="4081" y="944"/>
                    </a:lnTo>
                    <a:lnTo>
                      <a:pt x="3888" y="775"/>
                    </a:lnTo>
                    <a:lnTo>
                      <a:pt x="3840" y="708"/>
                    </a:lnTo>
                    <a:lnTo>
                      <a:pt x="3869" y="708"/>
                    </a:lnTo>
                    <a:lnTo>
                      <a:pt x="3840" y="684"/>
                    </a:lnTo>
                    <a:lnTo>
                      <a:pt x="3869" y="667"/>
                    </a:lnTo>
                    <a:lnTo>
                      <a:pt x="3888" y="577"/>
                    </a:lnTo>
                    <a:lnTo>
                      <a:pt x="3912" y="558"/>
                    </a:lnTo>
                    <a:lnTo>
                      <a:pt x="3869" y="515"/>
                    </a:lnTo>
                    <a:lnTo>
                      <a:pt x="3869" y="498"/>
                    </a:lnTo>
                    <a:lnTo>
                      <a:pt x="3821" y="498"/>
                    </a:lnTo>
                    <a:lnTo>
                      <a:pt x="3840" y="541"/>
                    </a:lnTo>
                    <a:lnTo>
                      <a:pt x="3821" y="577"/>
                    </a:lnTo>
                    <a:lnTo>
                      <a:pt x="3779" y="558"/>
                    </a:lnTo>
                    <a:lnTo>
                      <a:pt x="3779" y="541"/>
                    </a:lnTo>
                    <a:lnTo>
                      <a:pt x="3688" y="541"/>
                    </a:lnTo>
                    <a:lnTo>
                      <a:pt x="3671" y="600"/>
                    </a:lnTo>
                    <a:lnTo>
                      <a:pt x="3688" y="624"/>
                    </a:lnTo>
                    <a:lnTo>
                      <a:pt x="3738" y="624"/>
                    </a:lnTo>
                    <a:lnTo>
                      <a:pt x="3628" y="648"/>
                    </a:lnTo>
                    <a:lnTo>
                      <a:pt x="3611" y="600"/>
                    </a:lnTo>
                    <a:lnTo>
                      <a:pt x="3538" y="600"/>
                    </a:lnTo>
                    <a:lnTo>
                      <a:pt x="3538" y="624"/>
                    </a:lnTo>
                    <a:lnTo>
                      <a:pt x="3388" y="624"/>
                    </a:lnTo>
                    <a:lnTo>
                      <a:pt x="3352" y="624"/>
                    </a:lnTo>
                    <a:lnTo>
                      <a:pt x="3328" y="756"/>
                    </a:lnTo>
                    <a:lnTo>
                      <a:pt x="3280" y="798"/>
                    </a:lnTo>
                    <a:lnTo>
                      <a:pt x="3352" y="798"/>
                    </a:lnTo>
                    <a:lnTo>
                      <a:pt x="3371" y="834"/>
                    </a:lnTo>
                    <a:lnTo>
                      <a:pt x="3371" y="817"/>
                    </a:lnTo>
                    <a:lnTo>
                      <a:pt x="3388" y="817"/>
                    </a:lnTo>
                    <a:lnTo>
                      <a:pt x="3388" y="834"/>
                    </a:lnTo>
                    <a:lnTo>
                      <a:pt x="3412" y="834"/>
                    </a:lnTo>
                    <a:lnTo>
                      <a:pt x="3430" y="817"/>
                    </a:lnTo>
                    <a:lnTo>
                      <a:pt x="3521" y="858"/>
                    </a:lnTo>
                    <a:lnTo>
                      <a:pt x="3562" y="944"/>
                    </a:lnTo>
                    <a:lnTo>
                      <a:pt x="3628" y="1032"/>
                    </a:lnTo>
                    <a:lnTo>
                      <a:pt x="3628" y="1154"/>
                    </a:lnTo>
                    <a:lnTo>
                      <a:pt x="3581" y="1201"/>
                    </a:lnTo>
                    <a:lnTo>
                      <a:pt x="3581" y="1244"/>
                    </a:lnTo>
                    <a:lnTo>
                      <a:pt x="3538" y="1261"/>
                    </a:lnTo>
                    <a:lnTo>
                      <a:pt x="3502" y="1244"/>
                    </a:lnTo>
                    <a:lnTo>
                      <a:pt x="3478" y="1261"/>
                    </a:lnTo>
                    <a:lnTo>
                      <a:pt x="3478" y="1244"/>
                    </a:lnTo>
                    <a:lnTo>
                      <a:pt x="3430" y="1183"/>
                    </a:lnTo>
                    <a:lnTo>
                      <a:pt x="3461" y="1154"/>
                    </a:lnTo>
                    <a:lnTo>
                      <a:pt x="3502" y="1183"/>
                    </a:lnTo>
                    <a:lnTo>
                      <a:pt x="3478" y="1094"/>
                    </a:lnTo>
                    <a:lnTo>
                      <a:pt x="3478" y="1075"/>
                    </a:lnTo>
                    <a:lnTo>
                      <a:pt x="3461" y="1032"/>
                    </a:lnTo>
                    <a:lnTo>
                      <a:pt x="3388" y="1075"/>
                    </a:lnTo>
                    <a:lnTo>
                      <a:pt x="3371" y="1075"/>
                    </a:lnTo>
                    <a:lnTo>
                      <a:pt x="3328" y="1032"/>
                    </a:lnTo>
                    <a:lnTo>
                      <a:pt x="3261" y="1003"/>
                    </a:lnTo>
                    <a:lnTo>
                      <a:pt x="3202" y="985"/>
                    </a:lnTo>
                    <a:lnTo>
                      <a:pt x="3154" y="944"/>
                    </a:lnTo>
                    <a:lnTo>
                      <a:pt x="3068" y="858"/>
                    </a:lnTo>
                    <a:lnTo>
                      <a:pt x="2978" y="834"/>
                    </a:lnTo>
                    <a:lnTo>
                      <a:pt x="2918" y="858"/>
                    </a:lnTo>
                    <a:lnTo>
                      <a:pt x="2894" y="877"/>
                    </a:lnTo>
                    <a:lnTo>
                      <a:pt x="2942" y="906"/>
                    </a:lnTo>
                    <a:lnTo>
                      <a:pt x="2918" y="925"/>
                    </a:lnTo>
                    <a:lnTo>
                      <a:pt x="2942" y="968"/>
                    </a:lnTo>
                    <a:lnTo>
                      <a:pt x="2894" y="985"/>
                    </a:lnTo>
                    <a:lnTo>
                      <a:pt x="2852" y="985"/>
                    </a:lnTo>
                    <a:lnTo>
                      <a:pt x="2792" y="968"/>
                    </a:lnTo>
                    <a:lnTo>
                      <a:pt x="2744" y="985"/>
                    </a:lnTo>
                    <a:lnTo>
                      <a:pt x="2660" y="1003"/>
                    </a:lnTo>
                    <a:lnTo>
                      <a:pt x="2503" y="968"/>
                    </a:lnTo>
                    <a:lnTo>
                      <a:pt x="2420" y="968"/>
                    </a:lnTo>
                    <a:lnTo>
                      <a:pt x="2353" y="925"/>
                    </a:lnTo>
                    <a:lnTo>
                      <a:pt x="2269" y="906"/>
                    </a:lnTo>
                    <a:lnTo>
                      <a:pt x="2251" y="925"/>
                    </a:lnTo>
                    <a:lnTo>
                      <a:pt x="2269" y="944"/>
                    </a:lnTo>
                    <a:lnTo>
                      <a:pt x="2269" y="985"/>
                    </a:lnTo>
                    <a:lnTo>
                      <a:pt x="2179" y="985"/>
                    </a:lnTo>
                    <a:lnTo>
                      <a:pt x="2141" y="968"/>
                    </a:lnTo>
                    <a:lnTo>
                      <a:pt x="2070" y="944"/>
                    </a:lnTo>
                    <a:lnTo>
                      <a:pt x="1962" y="1003"/>
                    </a:lnTo>
                    <a:lnTo>
                      <a:pt x="1943" y="1032"/>
                    </a:lnTo>
                    <a:lnTo>
                      <a:pt x="1943" y="1003"/>
                    </a:lnTo>
                    <a:lnTo>
                      <a:pt x="1919" y="985"/>
                    </a:lnTo>
                    <a:lnTo>
                      <a:pt x="1901" y="1003"/>
                    </a:lnTo>
                    <a:lnTo>
                      <a:pt x="1877" y="985"/>
                    </a:lnTo>
                    <a:lnTo>
                      <a:pt x="1793" y="944"/>
                    </a:lnTo>
                    <a:lnTo>
                      <a:pt x="1726" y="944"/>
                    </a:lnTo>
                    <a:lnTo>
                      <a:pt x="1709" y="925"/>
                    </a:lnTo>
                    <a:lnTo>
                      <a:pt x="1686" y="944"/>
                    </a:lnTo>
                    <a:lnTo>
                      <a:pt x="1600" y="858"/>
                    </a:lnTo>
                    <a:lnTo>
                      <a:pt x="1534" y="817"/>
                    </a:lnTo>
                    <a:lnTo>
                      <a:pt x="1510" y="817"/>
                    </a:lnTo>
                    <a:lnTo>
                      <a:pt x="1469" y="834"/>
                    </a:lnTo>
                    <a:lnTo>
                      <a:pt x="1450" y="834"/>
                    </a:lnTo>
                    <a:lnTo>
                      <a:pt x="1450" y="817"/>
                    </a:lnTo>
                    <a:lnTo>
                      <a:pt x="1402" y="817"/>
                    </a:lnTo>
                    <a:lnTo>
                      <a:pt x="1359" y="817"/>
                    </a:lnTo>
                    <a:lnTo>
                      <a:pt x="1359" y="798"/>
                    </a:lnTo>
                    <a:lnTo>
                      <a:pt x="1342" y="775"/>
                    </a:lnTo>
                    <a:lnTo>
                      <a:pt x="1269" y="775"/>
                    </a:lnTo>
                    <a:lnTo>
                      <a:pt x="1269" y="798"/>
                    </a:lnTo>
                    <a:lnTo>
                      <a:pt x="1209" y="798"/>
                    </a:lnTo>
                    <a:lnTo>
                      <a:pt x="1102" y="817"/>
                    </a:lnTo>
                    <a:lnTo>
                      <a:pt x="1059" y="817"/>
                    </a:lnTo>
                    <a:lnTo>
                      <a:pt x="1059" y="834"/>
                    </a:lnTo>
                    <a:lnTo>
                      <a:pt x="1083" y="834"/>
                    </a:lnTo>
                    <a:lnTo>
                      <a:pt x="1083" y="858"/>
                    </a:lnTo>
                    <a:lnTo>
                      <a:pt x="1059" y="877"/>
                    </a:lnTo>
                    <a:lnTo>
                      <a:pt x="1083" y="877"/>
                    </a:lnTo>
                    <a:lnTo>
                      <a:pt x="1059" y="906"/>
                    </a:lnTo>
                    <a:lnTo>
                      <a:pt x="1119" y="925"/>
                    </a:lnTo>
                    <a:lnTo>
                      <a:pt x="1102" y="944"/>
                    </a:lnTo>
                    <a:lnTo>
                      <a:pt x="1059" y="944"/>
                    </a:lnTo>
                    <a:lnTo>
                      <a:pt x="1011" y="944"/>
                    </a:lnTo>
                    <a:lnTo>
                      <a:pt x="968" y="944"/>
                    </a:lnTo>
                    <a:lnTo>
                      <a:pt x="933" y="944"/>
                    </a:lnTo>
                    <a:lnTo>
                      <a:pt x="909" y="944"/>
                    </a:lnTo>
                    <a:lnTo>
                      <a:pt x="909" y="968"/>
                    </a:lnTo>
                    <a:lnTo>
                      <a:pt x="861" y="925"/>
                    </a:lnTo>
                    <a:lnTo>
                      <a:pt x="823" y="906"/>
                    </a:lnTo>
                    <a:lnTo>
                      <a:pt x="799" y="925"/>
                    </a:lnTo>
                    <a:lnTo>
                      <a:pt x="782" y="925"/>
                    </a:lnTo>
                    <a:lnTo>
                      <a:pt x="735" y="944"/>
                    </a:lnTo>
                    <a:lnTo>
                      <a:pt x="709" y="944"/>
                    </a:lnTo>
                    <a:lnTo>
                      <a:pt x="735" y="985"/>
                    </a:lnTo>
                    <a:lnTo>
                      <a:pt x="709" y="985"/>
                    </a:lnTo>
                    <a:lnTo>
                      <a:pt x="692" y="968"/>
                    </a:lnTo>
                    <a:lnTo>
                      <a:pt x="673" y="1032"/>
                    </a:lnTo>
                    <a:lnTo>
                      <a:pt x="692" y="1051"/>
                    </a:lnTo>
                    <a:lnTo>
                      <a:pt x="692" y="1075"/>
                    </a:lnTo>
                    <a:lnTo>
                      <a:pt x="735" y="1075"/>
                    </a:lnTo>
                    <a:lnTo>
                      <a:pt x="752" y="1118"/>
                    </a:lnTo>
                    <a:lnTo>
                      <a:pt x="735" y="1135"/>
                    </a:lnTo>
                    <a:lnTo>
                      <a:pt x="709" y="1135"/>
                    </a:lnTo>
                    <a:lnTo>
                      <a:pt x="692" y="1183"/>
                    </a:lnTo>
                    <a:lnTo>
                      <a:pt x="735" y="1225"/>
                    </a:lnTo>
                    <a:lnTo>
                      <a:pt x="735" y="1261"/>
                    </a:lnTo>
                    <a:lnTo>
                      <a:pt x="782" y="1309"/>
                    </a:lnTo>
                    <a:lnTo>
                      <a:pt x="752" y="1335"/>
                    </a:lnTo>
                    <a:lnTo>
                      <a:pt x="735" y="1335"/>
                    </a:lnTo>
                    <a:lnTo>
                      <a:pt x="709" y="1309"/>
                    </a:lnTo>
                    <a:lnTo>
                      <a:pt x="673" y="1261"/>
                    </a:lnTo>
                    <a:lnTo>
                      <a:pt x="632" y="1261"/>
                    </a:lnTo>
                    <a:lnTo>
                      <a:pt x="583" y="1244"/>
                    </a:lnTo>
                    <a:lnTo>
                      <a:pt x="499" y="1244"/>
                    </a:lnTo>
                    <a:lnTo>
                      <a:pt x="391" y="1183"/>
                    </a:lnTo>
                    <a:lnTo>
                      <a:pt x="373" y="1183"/>
                    </a:lnTo>
                    <a:lnTo>
                      <a:pt x="373" y="1154"/>
                    </a:lnTo>
                    <a:lnTo>
                      <a:pt x="391" y="1154"/>
                    </a:lnTo>
                    <a:lnTo>
                      <a:pt x="408" y="1118"/>
                    </a:lnTo>
                    <a:lnTo>
                      <a:pt x="391" y="1118"/>
                    </a:lnTo>
                    <a:lnTo>
                      <a:pt x="451" y="1094"/>
                    </a:lnTo>
                    <a:lnTo>
                      <a:pt x="408" y="1094"/>
                    </a:lnTo>
                    <a:lnTo>
                      <a:pt x="408" y="1075"/>
                    </a:lnTo>
                    <a:lnTo>
                      <a:pt x="432" y="1051"/>
                    </a:lnTo>
                    <a:lnTo>
                      <a:pt x="451" y="1075"/>
                    </a:lnTo>
                    <a:lnTo>
                      <a:pt x="451" y="1032"/>
                    </a:lnTo>
                    <a:lnTo>
                      <a:pt x="451" y="1003"/>
                    </a:lnTo>
                    <a:lnTo>
                      <a:pt x="451" y="985"/>
                    </a:lnTo>
                    <a:lnTo>
                      <a:pt x="391" y="985"/>
                    </a:lnTo>
                    <a:lnTo>
                      <a:pt x="373" y="968"/>
                    </a:lnTo>
                    <a:lnTo>
                      <a:pt x="301" y="968"/>
                    </a:lnTo>
                    <a:lnTo>
                      <a:pt x="282" y="925"/>
                    </a:lnTo>
                    <a:lnTo>
                      <a:pt x="258" y="925"/>
                    </a:lnTo>
                    <a:lnTo>
                      <a:pt x="258" y="906"/>
                    </a:lnTo>
                    <a:lnTo>
                      <a:pt x="241" y="877"/>
                    </a:lnTo>
                    <a:lnTo>
                      <a:pt x="175" y="906"/>
                    </a:lnTo>
                    <a:lnTo>
                      <a:pt x="151" y="858"/>
                    </a:lnTo>
                    <a:lnTo>
                      <a:pt x="192" y="858"/>
                    </a:lnTo>
                    <a:lnTo>
                      <a:pt x="192" y="834"/>
                    </a:lnTo>
                    <a:lnTo>
                      <a:pt x="175" y="834"/>
                    </a:lnTo>
                    <a:lnTo>
                      <a:pt x="151" y="798"/>
                    </a:lnTo>
                    <a:lnTo>
                      <a:pt x="132" y="756"/>
                    </a:lnTo>
                    <a:lnTo>
                      <a:pt x="65" y="727"/>
                    </a:lnTo>
                    <a:lnTo>
                      <a:pt x="24" y="684"/>
                    </a:lnTo>
                    <a:lnTo>
                      <a:pt x="24" y="667"/>
                    </a:lnTo>
                    <a:lnTo>
                      <a:pt x="0" y="648"/>
                    </a:lnTo>
                    <a:lnTo>
                      <a:pt x="24" y="624"/>
                    </a:lnTo>
                    <a:lnTo>
                      <a:pt x="41" y="624"/>
                    </a:lnTo>
                    <a:lnTo>
                      <a:pt x="65" y="600"/>
                    </a:lnTo>
                    <a:lnTo>
                      <a:pt x="41" y="577"/>
                    </a:lnTo>
                    <a:lnTo>
                      <a:pt x="24" y="577"/>
                    </a:lnTo>
                    <a:lnTo>
                      <a:pt x="108" y="498"/>
                    </a:lnTo>
                    <a:lnTo>
                      <a:pt x="89" y="450"/>
                    </a:lnTo>
                    <a:lnTo>
                      <a:pt x="89" y="431"/>
                    </a:lnTo>
                    <a:lnTo>
                      <a:pt x="65" y="408"/>
                    </a:lnTo>
                    <a:lnTo>
                      <a:pt x="65" y="389"/>
                    </a:lnTo>
                    <a:lnTo>
                      <a:pt x="41" y="348"/>
                    </a:lnTo>
                    <a:lnTo>
                      <a:pt x="41" y="317"/>
                    </a:lnTo>
                    <a:lnTo>
                      <a:pt x="0" y="300"/>
                    </a:lnTo>
                    <a:lnTo>
                      <a:pt x="0" y="281"/>
                    </a:lnTo>
                    <a:lnTo>
                      <a:pt x="24" y="281"/>
                    </a:lnTo>
                    <a:lnTo>
                      <a:pt x="65" y="257"/>
                    </a:lnTo>
                    <a:lnTo>
                      <a:pt x="108" y="239"/>
                    </a:lnTo>
                    <a:lnTo>
                      <a:pt x="222" y="281"/>
                    </a:lnTo>
                    <a:lnTo>
                      <a:pt x="342" y="317"/>
                    </a:lnTo>
                    <a:lnTo>
                      <a:pt x="373" y="348"/>
                    </a:lnTo>
                    <a:lnTo>
                      <a:pt x="282" y="365"/>
                    </a:lnTo>
                    <a:lnTo>
                      <a:pt x="108" y="348"/>
                    </a:lnTo>
                    <a:lnTo>
                      <a:pt x="192" y="389"/>
                    </a:lnTo>
                    <a:lnTo>
                      <a:pt x="192" y="431"/>
                    </a:lnTo>
                    <a:lnTo>
                      <a:pt x="258" y="450"/>
                    </a:lnTo>
                    <a:lnTo>
                      <a:pt x="301" y="450"/>
                    </a:lnTo>
                    <a:lnTo>
                      <a:pt x="282" y="431"/>
                    </a:lnTo>
                    <a:lnTo>
                      <a:pt x="241" y="408"/>
                    </a:lnTo>
                    <a:lnTo>
                      <a:pt x="258" y="408"/>
                    </a:lnTo>
                    <a:lnTo>
                      <a:pt x="373" y="431"/>
                    </a:lnTo>
                    <a:lnTo>
                      <a:pt x="325" y="389"/>
                    </a:lnTo>
                    <a:lnTo>
                      <a:pt x="391" y="365"/>
                    </a:lnTo>
                    <a:lnTo>
                      <a:pt x="432" y="365"/>
                    </a:lnTo>
                    <a:lnTo>
                      <a:pt x="451" y="365"/>
                    </a:lnTo>
                    <a:lnTo>
                      <a:pt x="432" y="348"/>
                    </a:lnTo>
                    <a:lnTo>
                      <a:pt x="432" y="300"/>
                    </a:lnTo>
                    <a:lnTo>
                      <a:pt x="391" y="281"/>
                    </a:lnTo>
                    <a:lnTo>
                      <a:pt x="475" y="300"/>
                    </a:lnTo>
                    <a:lnTo>
                      <a:pt x="499" y="317"/>
                    </a:lnTo>
                    <a:lnTo>
                      <a:pt x="451" y="317"/>
                    </a:lnTo>
                    <a:lnTo>
                      <a:pt x="523" y="348"/>
                    </a:lnTo>
                    <a:lnTo>
                      <a:pt x="542" y="348"/>
                    </a:lnTo>
                    <a:lnTo>
                      <a:pt x="542" y="317"/>
                    </a:lnTo>
                    <a:lnTo>
                      <a:pt x="673" y="281"/>
                    </a:lnTo>
                    <a:lnTo>
                      <a:pt x="709" y="300"/>
                    </a:lnTo>
                    <a:lnTo>
                      <a:pt x="709" y="281"/>
                    </a:lnTo>
                    <a:lnTo>
                      <a:pt x="799" y="281"/>
                    </a:lnTo>
                    <a:lnTo>
                      <a:pt x="823" y="300"/>
                    </a:lnTo>
                    <a:lnTo>
                      <a:pt x="842" y="300"/>
                    </a:lnTo>
                    <a:lnTo>
                      <a:pt x="823" y="281"/>
                    </a:lnTo>
                    <a:lnTo>
                      <a:pt x="861" y="281"/>
                    </a:lnTo>
                    <a:lnTo>
                      <a:pt x="782" y="239"/>
                    </a:lnTo>
                    <a:lnTo>
                      <a:pt x="782" y="221"/>
                    </a:lnTo>
                    <a:lnTo>
                      <a:pt x="1059" y="300"/>
                    </a:lnTo>
                    <a:lnTo>
                      <a:pt x="1083" y="281"/>
                    </a:lnTo>
                    <a:lnTo>
                      <a:pt x="992" y="257"/>
                    </a:lnTo>
                    <a:lnTo>
                      <a:pt x="992" y="221"/>
                    </a:lnTo>
                    <a:lnTo>
                      <a:pt x="968" y="198"/>
                    </a:lnTo>
                    <a:lnTo>
                      <a:pt x="1011" y="131"/>
                    </a:lnTo>
                    <a:lnTo>
                      <a:pt x="1040" y="131"/>
                    </a:lnTo>
                    <a:lnTo>
                      <a:pt x="1059" y="131"/>
                    </a:lnTo>
                    <a:lnTo>
                      <a:pt x="1102" y="150"/>
                    </a:lnTo>
                    <a:lnTo>
                      <a:pt x="1102" y="198"/>
                    </a:lnTo>
                    <a:lnTo>
                      <a:pt x="1119" y="198"/>
                    </a:lnTo>
                    <a:lnTo>
                      <a:pt x="1166" y="281"/>
                    </a:lnTo>
                    <a:lnTo>
                      <a:pt x="1190" y="281"/>
                    </a:lnTo>
                    <a:lnTo>
                      <a:pt x="1190" y="317"/>
                    </a:lnTo>
                    <a:lnTo>
                      <a:pt x="1143" y="348"/>
                    </a:lnTo>
                    <a:lnTo>
                      <a:pt x="1190" y="365"/>
                    </a:lnTo>
                    <a:lnTo>
                      <a:pt x="1233" y="348"/>
                    </a:lnTo>
                    <a:lnTo>
                      <a:pt x="1252" y="317"/>
                    </a:lnTo>
                    <a:lnTo>
                      <a:pt x="1209" y="281"/>
                    </a:lnTo>
                    <a:lnTo>
                      <a:pt x="1190" y="281"/>
                    </a:lnTo>
                    <a:lnTo>
                      <a:pt x="1166" y="257"/>
                    </a:lnTo>
                    <a:lnTo>
                      <a:pt x="1166" y="221"/>
                    </a:lnTo>
                    <a:lnTo>
                      <a:pt x="1119" y="198"/>
                    </a:lnTo>
                    <a:lnTo>
                      <a:pt x="1166" y="15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88" name="Freeform 52"/>
              <p:cNvSpPr>
                <a:spLocks/>
              </p:cNvSpPr>
              <p:nvPr/>
            </p:nvSpPr>
            <p:spPr bwMode="auto">
              <a:xfrm>
                <a:off x="2783" y="2127"/>
                <a:ext cx="44" cy="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1" y="0"/>
                  </a:cxn>
                  <a:cxn ang="0">
                    <a:pos x="41" y="23"/>
                  </a:cxn>
                  <a:cxn ang="0">
                    <a:pos x="89" y="23"/>
                  </a:cxn>
                  <a:cxn ang="0">
                    <a:pos x="89" y="41"/>
                  </a:cxn>
                  <a:cxn ang="0">
                    <a:pos x="41" y="65"/>
                  </a:cxn>
                  <a:cxn ang="0">
                    <a:pos x="0" y="0"/>
                  </a:cxn>
                </a:cxnLst>
                <a:rect l="0" t="0" r="r" b="b"/>
                <a:pathLst>
                  <a:path w="89" h="65">
                    <a:moveTo>
                      <a:pt x="0" y="0"/>
                    </a:moveTo>
                    <a:lnTo>
                      <a:pt x="41" y="0"/>
                    </a:lnTo>
                    <a:lnTo>
                      <a:pt x="41" y="23"/>
                    </a:lnTo>
                    <a:lnTo>
                      <a:pt x="89" y="23"/>
                    </a:lnTo>
                    <a:lnTo>
                      <a:pt x="89" y="41"/>
                    </a:lnTo>
                    <a:lnTo>
                      <a:pt x="41" y="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89" name="Freeform 53"/>
              <p:cNvSpPr>
                <a:spLocks/>
              </p:cNvSpPr>
              <p:nvPr/>
            </p:nvSpPr>
            <p:spPr bwMode="auto">
              <a:xfrm>
                <a:off x="3120" y="2404"/>
                <a:ext cx="53" cy="66"/>
              </a:xfrm>
              <a:custGeom>
                <a:avLst/>
                <a:gdLst/>
                <a:ahLst/>
                <a:cxnLst>
                  <a:cxn ang="0">
                    <a:pos x="0" y="107"/>
                  </a:cxn>
                  <a:cxn ang="0">
                    <a:pos x="17" y="29"/>
                  </a:cxn>
                  <a:cxn ang="0">
                    <a:pos x="58" y="0"/>
                  </a:cxn>
                  <a:cxn ang="0">
                    <a:pos x="87" y="29"/>
                  </a:cxn>
                  <a:cxn ang="0">
                    <a:pos x="106" y="47"/>
                  </a:cxn>
                  <a:cxn ang="0">
                    <a:pos x="58" y="107"/>
                  </a:cxn>
                  <a:cxn ang="0">
                    <a:pos x="87" y="107"/>
                  </a:cxn>
                  <a:cxn ang="0">
                    <a:pos x="58" y="131"/>
                  </a:cxn>
                  <a:cxn ang="0">
                    <a:pos x="17" y="107"/>
                  </a:cxn>
                  <a:cxn ang="0">
                    <a:pos x="17" y="131"/>
                  </a:cxn>
                  <a:cxn ang="0">
                    <a:pos x="0" y="107"/>
                  </a:cxn>
                </a:cxnLst>
                <a:rect l="0" t="0" r="r" b="b"/>
                <a:pathLst>
                  <a:path w="106" h="131">
                    <a:moveTo>
                      <a:pt x="0" y="107"/>
                    </a:moveTo>
                    <a:lnTo>
                      <a:pt x="17" y="29"/>
                    </a:lnTo>
                    <a:lnTo>
                      <a:pt x="58" y="0"/>
                    </a:lnTo>
                    <a:lnTo>
                      <a:pt x="87" y="29"/>
                    </a:lnTo>
                    <a:lnTo>
                      <a:pt x="106" y="47"/>
                    </a:lnTo>
                    <a:lnTo>
                      <a:pt x="58" y="107"/>
                    </a:lnTo>
                    <a:lnTo>
                      <a:pt x="87" y="107"/>
                    </a:lnTo>
                    <a:lnTo>
                      <a:pt x="58" y="131"/>
                    </a:lnTo>
                    <a:lnTo>
                      <a:pt x="17" y="107"/>
                    </a:lnTo>
                    <a:lnTo>
                      <a:pt x="17" y="131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90" name="Freeform 54"/>
              <p:cNvSpPr>
                <a:spLocks/>
              </p:cNvSpPr>
              <p:nvPr/>
            </p:nvSpPr>
            <p:spPr bwMode="auto">
              <a:xfrm>
                <a:off x="3075" y="2479"/>
                <a:ext cx="32" cy="107"/>
              </a:xfrm>
              <a:custGeom>
                <a:avLst/>
                <a:gdLst/>
                <a:ahLst/>
                <a:cxnLst>
                  <a:cxn ang="0">
                    <a:pos x="0" y="107"/>
                  </a:cxn>
                  <a:cxn ang="0">
                    <a:pos x="0" y="24"/>
                  </a:cxn>
                  <a:cxn ang="0">
                    <a:pos x="0" y="0"/>
                  </a:cxn>
                  <a:cxn ang="0">
                    <a:pos x="46" y="107"/>
                  </a:cxn>
                  <a:cxn ang="0">
                    <a:pos x="29" y="124"/>
                  </a:cxn>
                  <a:cxn ang="0">
                    <a:pos x="65" y="155"/>
                  </a:cxn>
                  <a:cxn ang="0">
                    <a:pos x="65" y="215"/>
                  </a:cxn>
                  <a:cxn ang="0">
                    <a:pos x="46" y="215"/>
                  </a:cxn>
                  <a:cxn ang="0">
                    <a:pos x="46" y="172"/>
                  </a:cxn>
                  <a:cxn ang="0">
                    <a:pos x="0" y="107"/>
                  </a:cxn>
                </a:cxnLst>
                <a:rect l="0" t="0" r="r" b="b"/>
                <a:pathLst>
                  <a:path w="65" h="215">
                    <a:moveTo>
                      <a:pt x="0" y="107"/>
                    </a:moveTo>
                    <a:lnTo>
                      <a:pt x="0" y="24"/>
                    </a:lnTo>
                    <a:lnTo>
                      <a:pt x="0" y="0"/>
                    </a:lnTo>
                    <a:lnTo>
                      <a:pt x="46" y="107"/>
                    </a:lnTo>
                    <a:lnTo>
                      <a:pt x="29" y="124"/>
                    </a:lnTo>
                    <a:lnTo>
                      <a:pt x="65" y="155"/>
                    </a:lnTo>
                    <a:lnTo>
                      <a:pt x="65" y="215"/>
                    </a:lnTo>
                    <a:lnTo>
                      <a:pt x="46" y="215"/>
                    </a:lnTo>
                    <a:lnTo>
                      <a:pt x="46" y="172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91" name="Freeform 55"/>
              <p:cNvSpPr>
                <a:spLocks/>
              </p:cNvSpPr>
              <p:nvPr/>
            </p:nvSpPr>
            <p:spPr bwMode="auto">
              <a:xfrm>
                <a:off x="3165" y="2609"/>
                <a:ext cx="25" cy="98"/>
              </a:xfrm>
              <a:custGeom>
                <a:avLst/>
                <a:gdLst/>
                <a:ahLst/>
                <a:cxnLst>
                  <a:cxn ang="0">
                    <a:pos x="0" y="106"/>
                  </a:cxn>
                  <a:cxn ang="0">
                    <a:pos x="24" y="82"/>
                  </a:cxn>
                  <a:cxn ang="0">
                    <a:pos x="0" y="0"/>
                  </a:cxn>
                  <a:cxn ang="0">
                    <a:pos x="24" y="17"/>
                  </a:cxn>
                  <a:cxn ang="0">
                    <a:pos x="50" y="82"/>
                  </a:cxn>
                  <a:cxn ang="0">
                    <a:pos x="24" y="125"/>
                  </a:cxn>
                  <a:cxn ang="0">
                    <a:pos x="50" y="197"/>
                  </a:cxn>
                  <a:cxn ang="0">
                    <a:pos x="24" y="149"/>
                  </a:cxn>
                  <a:cxn ang="0">
                    <a:pos x="0" y="106"/>
                  </a:cxn>
                </a:cxnLst>
                <a:rect l="0" t="0" r="r" b="b"/>
                <a:pathLst>
                  <a:path w="50" h="197">
                    <a:moveTo>
                      <a:pt x="0" y="106"/>
                    </a:moveTo>
                    <a:lnTo>
                      <a:pt x="24" y="82"/>
                    </a:lnTo>
                    <a:lnTo>
                      <a:pt x="0" y="0"/>
                    </a:lnTo>
                    <a:lnTo>
                      <a:pt x="24" y="17"/>
                    </a:lnTo>
                    <a:lnTo>
                      <a:pt x="50" y="82"/>
                    </a:lnTo>
                    <a:lnTo>
                      <a:pt x="24" y="125"/>
                    </a:lnTo>
                    <a:lnTo>
                      <a:pt x="50" y="197"/>
                    </a:lnTo>
                    <a:lnTo>
                      <a:pt x="24" y="149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92" name="Freeform 56"/>
              <p:cNvSpPr>
                <a:spLocks/>
              </p:cNvSpPr>
              <p:nvPr/>
            </p:nvSpPr>
            <p:spPr bwMode="auto">
              <a:xfrm>
                <a:off x="1073" y="1088"/>
                <a:ext cx="107" cy="30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67" y="0"/>
                  </a:cxn>
                  <a:cxn ang="0">
                    <a:pos x="196" y="0"/>
                  </a:cxn>
                  <a:cxn ang="0">
                    <a:pos x="131" y="17"/>
                  </a:cxn>
                  <a:cxn ang="0">
                    <a:pos x="215" y="17"/>
                  </a:cxn>
                  <a:cxn ang="0">
                    <a:pos x="167" y="41"/>
                  </a:cxn>
                  <a:cxn ang="0">
                    <a:pos x="131" y="41"/>
                  </a:cxn>
                  <a:cxn ang="0">
                    <a:pos x="131" y="60"/>
                  </a:cxn>
                  <a:cxn ang="0">
                    <a:pos x="65" y="60"/>
                  </a:cxn>
                  <a:cxn ang="0">
                    <a:pos x="107" y="41"/>
                  </a:cxn>
                  <a:cxn ang="0">
                    <a:pos x="41" y="60"/>
                  </a:cxn>
                  <a:cxn ang="0">
                    <a:pos x="0" y="60"/>
                  </a:cxn>
                  <a:cxn ang="0">
                    <a:pos x="107" y="41"/>
                  </a:cxn>
                  <a:cxn ang="0">
                    <a:pos x="88" y="17"/>
                  </a:cxn>
                  <a:cxn ang="0">
                    <a:pos x="0" y="17"/>
                  </a:cxn>
                </a:cxnLst>
                <a:rect l="0" t="0" r="r" b="b"/>
                <a:pathLst>
                  <a:path w="215" h="60">
                    <a:moveTo>
                      <a:pt x="0" y="17"/>
                    </a:moveTo>
                    <a:lnTo>
                      <a:pt x="167" y="0"/>
                    </a:lnTo>
                    <a:lnTo>
                      <a:pt x="196" y="0"/>
                    </a:lnTo>
                    <a:lnTo>
                      <a:pt x="131" y="17"/>
                    </a:lnTo>
                    <a:lnTo>
                      <a:pt x="215" y="17"/>
                    </a:lnTo>
                    <a:lnTo>
                      <a:pt x="167" y="41"/>
                    </a:lnTo>
                    <a:lnTo>
                      <a:pt x="131" y="41"/>
                    </a:lnTo>
                    <a:lnTo>
                      <a:pt x="131" y="60"/>
                    </a:lnTo>
                    <a:lnTo>
                      <a:pt x="65" y="60"/>
                    </a:lnTo>
                    <a:lnTo>
                      <a:pt x="107" y="41"/>
                    </a:lnTo>
                    <a:lnTo>
                      <a:pt x="41" y="60"/>
                    </a:lnTo>
                    <a:lnTo>
                      <a:pt x="0" y="60"/>
                    </a:lnTo>
                    <a:lnTo>
                      <a:pt x="107" y="41"/>
                    </a:lnTo>
                    <a:lnTo>
                      <a:pt x="88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93" name="Freeform 57"/>
              <p:cNvSpPr>
                <a:spLocks/>
              </p:cNvSpPr>
              <p:nvPr/>
            </p:nvSpPr>
            <p:spPr bwMode="auto">
              <a:xfrm>
                <a:off x="1093" y="1164"/>
                <a:ext cx="121" cy="29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240" y="17"/>
                  </a:cxn>
                  <a:cxn ang="0">
                    <a:pos x="174" y="17"/>
                  </a:cxn>
                  <a:cxn ang="0">
                    <a:pos x="88" y="58"/>
                  </a:cxn>
                  <a:cxn ang="0">
                    <a:pos x="24" y="58"/>
                  </a:cxn>
                  <a:cxn ang="0">
                    <a:pos x="0" y="58"/>
                  </a:cxn>
                  <a:cxn ang="0">
                    <a:pos x="24" y="58"/>
                  </a:cxn>
                  <a:cxn ang="0">
                    <a:pos x="88" y="39"/>
                  </a:cxn>
                  <a:cxn ang="0">
                    <a:pos x="88" y="17"/>
                  </a:cxn>
                  <a:cxn ang="0">
                    <a:pos x="126" y="17"/>
                  </a:cxn>
                  <a:cxn ang="0">
                    <a:pos x="240" y="0"/>
                  </a:cxn>
                </a:cxnLst>
                <a:rect l="0" t="0" r="r" b="b"/>
                <a:pathLst>
                  <a:path w="240" h="58">
                    <a:moveTo>
                      <a:pt x="240" y="0"/>
                    </a:moveTo>
                    <a:lnTo>
                      <a:pt x="240" y="17"/>
                    </a:lnTo>
                    <a:lnTo>
                      <a:pt x="174" y="17"/>
                    </a:lnTo>
                    <a:lnTo>
                      <a:pt x="88" y="58"/>
                    </a:lnTo>
                    <a:lnTo>
                      <a:pt x="24" y="58"/>
                    </a:lnTo>
                    <a:lnTo>
                      <a:pt x="0" y="58"/>
                    </a:lnTo>
                    <a:lnTo>
                      <a:pt x="24" y="58"/>
                    </a:lnTo>
                    <a:lnTo>
                      <a:pt x="88" y="39"/>
                    </a:lnTo>
                    <a:lnTo>
                      <a:pt x="88" y="17"/>
                    </a:lnTo>
                    <a:lnTo>
                      <a:pt x="126" y="17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94" name="Freeform 58"/>
              <p:cNvSpPr>
                <a:spLocks/>
              </p:cNvSpPr>
              <p:nvPr/>
            </p:nvSpPr>
            <p:spPr bwMode="auto">
              <a:xfrm>
                <a:off x="1139" y="1215"/>
                <a:ext cx="62" cy="24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65" y="0"/>
                  </a:cxn>
                  <a:cxn ang="0">
                    <a:pos x="125" y="24"/>
                  </a:cxn>
                  <a:cxn ang="0">
                    <a:pos x="0" y="50"/>
                  </a:cxn>
                </a:cxnLst>
                <a:rect l="0" t="0" r="r" b="b"/>
                <a:pathLst>
                  <a:path w="125" h="50">
                    <a:moveTo>
                      <a:pt x="0" y="50"/>
                    </a:moveTo>
                    <a:lnTo>
                      <a:pt x="65" y="0"/>
                    </a:lnTo>
                    <a:lnTo>
                      <a:pt x="125" y="24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95" name="Freeform 59"/>
              <p:cNvSpPr>
                <a:spLocks/>
              </p:cNvSpPr>
              <p:nvPr/>
            </p:nvSpPr>
            <p:spPr bwMode="auto">
              <a:xfrm>
                <a:off x="1214" y="1248"/>
                <a:ext cx="42" cy="30"/>
              </a:xfrm>
              <a:custGeom>
                <a:avLst/>
                <a:gdLst/>
                <a:ahLst/>
                <a:cxnLst>
                  <a:cxn ang="0">
                    <a:pos x="0" y="60"/>
                  </a:cxn>
                  <a:cxn ang="0">
                    <a:pos x="84" y="0"/>
                  </a:cxn>
                  <a:cxn ang="0">
                    <a:pos x="84" y="17"/>
                  </a:cxn>
                  <a:cxn ang="0">
                    <a:pos x="65" y="17"/>
                  </a:cxn>
                  <a:cxn ang="0">
                    <a:pos x="36" y="60"/>
                  </a:cxn>
                  <a:cxn ang="0">
                    <a:pos x="0" y="60"/>
                  </a:cxn>
                </a:cxnLst>
                <a:rect l="0" t="0" r="r" b="b"/>
                <a:pathLst>
                  <a:path w="84" h="60">
                    <a:moveTo>
                      <a:pt x="0" y="60"/>
                    </a:moveTo>
                    <a:lnTo>
                      <a:pt x="84" y="0"/>
                    </a:lnTo>
                    <a:lnTo>
                      <a:pt x="84" y="17"/>
                    </a:lnTo>
                    <a:lnTo>
                      <a:pt x="65" y="17"/>
                    </a:lnTo>
                    <a:lnTo>
                      <a:pt x="36" y="60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96" name="Freeform 60"/>
              <p:cNvSpPr>
                <a:spLocks/>
              </p:cNvSpPr>
              <p:nvPr/>
            </p:nvSpPr>
            <p:spPr bwMode="auto">
              <a:xfrm>
                <a:off x="1232" y="1333"/>
                <a:ext cx="24" cy="65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31" y="0"/>
                  </a:cxn>
                  <a:cxn ang="0">
                    <a:pos x="50" y="0"/>
                  </a:cxn>
                  <a:cxn ang="0">
                    <a:pos x="50" y="89"/>
                  </a:cxn>
                  <a:cxn ang="0">
                    <a:pos x="0" y="132"/>
                  </a:cxn>
                  <a:cxn ang="0">
                    <a:pos x="31" y="89"/>
                  </a:cxn>
                  <a:cxn ang="0">
                    <a:pos x="0" y="89"/>
                  </a:cxn>
                  <a:cxn ang="0">
                    <a:pos x="31" y="72"/>
                  </a:cxn>
                  <a:cxn ang="0">
                    <a:pos x="0" y="72"/>
                  </a:cxn>
                  <a:cxn ang="0">
                    <a:pos x="0" y="24"/>
                  </a:cxn>
                </a:cxnLst>
                <a:rect l="0" t="0" r="r" b="b"/>
                <a:pathLst>
                  <a:path w="50" h="132">
                    <a:moveTo>
                      <a:pt x="0" y="24"/>
                    </a:moveTo>
                    <a:lnTo>
                      <a:pt x="31" y="0"/>
                    </a:lnTo>
                    <a:lnTo>
                      <a:pt x="50" y="0"/>
                    </a:lnTo>
                    <a:lnTo>
                      <a:pt x="50" y="89"/>
                    </a:lnTo>
                    <a:lnTo>
                      <a:pt x="0" y="132"/>
                    </a:lnTo>
                    <a:lnTo>
                      <a:pt x="31" y="89"/>
                    </a:lnTo>
                    <a:lnTo>
                      <a:pt x="0" y="89"/>
                    </a:lnTo>
                    <a:lnTo>
                      <a:pt x="31" y="72"/>
                    </a:lnTo>
                    <a:lnTo>
                      <a:pt x="0" y="7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97" name="Freeform 61"/>
              <p:cNvSpPr>
                <a:spLocks/>
              </p:cNvSpPr>
              <p:nvPr/>
            </p:nvSpPr>
            <p:spPr bwMode="auto">
              <a:xfrm>
                <a:off x="1427" y="1516"/>
                <a:ext cx="79" cy="25"/>
              </a:xfrm>
              <a:custGeom>
                <a:avLst/>
                <a:gdLst/>
                <a:ahLst/>
                <a:cxnLst>
                  <a:cxn ang="0">
                    <a:pos x="29" y="50"/>
                  </a:cxn>
                  <a:cxn ang="0">
                    <a:pos x="0" y="50"/>
                  </a:cxn>
                  <a:cxn ang="0">
                    <a:pos x="29" y="27"/>
                  </a:cxn>
                  <a:cxn ang="0">
                    <a:pos x="108" y="27"/>
                  </a:cxn>
                  <a:cxn ang="0">
                    <a:pos x="157" y="0"/>
                  </a:cxn>
                  <a:cxn ang="0">
                    <a:pos x="132" y="50"/>
                  </a:cxn>
                  <a:cxn ang="0">
                    <a:pos x="29" y="50"/>
                  </a:cxn>
                </a:cxnLst>
                <a:rect l="0" t="0" r="r" b="b"/>
                <a:pathLst>
                  <a:path w="157" h="50">
                    <a:moveTo>
                      <a:pt x="29" y="50"/>
                    </a:moveTo>
                    <a:lnTo>
                      <a:pt x="0" y="50"/>
                    </a:lnTo>
                    <a:lnTo>
                      <a:pt x="29" y="27"/>
                    </a:lnTo>
                    <a:lnTo>
                      <a:pt x="108" y="27"/>
                    </a:lnTo>
                    <a:lnTo>
                      <a:pt x="157" y="0"/>
                    </a:lnTo>
                    <a:lnTo>
                      <a:pt x="132" y="50"/>
                    </a:lnTo>
                    <a:lnTo>
                      <a:pt x="29" y="5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98" name="Freeform 62"/>
              <p:cNvSpPr>
                <a:spLocks/>
              </p:cNvSpPr>
              <p:nvPr/>
            </p:nvSpPr>
            <p:spPr bwMode="auto">
              <a:xfrm>
                <a:off x="1364" y="1546"/>
                <a:ext cx="87" cy="25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65" y="0"/>
                  </a:cxn>
                  <a:cxn ang="0">
                    <a:pos x="174" y="0"/>
                  </a:cxn>
                  <a:cxn ang="0">
                    <a:pos x="41" y="49"/>
                  </a:cxn>
                  <a:cxn ang="0">
                    <a:pos x="0" y="49"/>
                  </a:cxn>
                </a:cxnLst>
                <a:rect l="0" t="0" r="r" b="b"/>
                <a:pathLst>
                  <a:path w="174" h="49">
                    <a:moveTo>
                      <a:pt x="0" y="49"/>
                    </a:moveTo>
                    <a:lnTo>
                      <a:pt x="65" y="0"/>
                    </a:lnTo>
                    <a:lnTo>
                      <a:pt x="174" y="0"/>
                    </a:lnTo>
                    <a:lnTo>
                      <a:pt x="41" y="49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99" name="Freeform 63"/>
              <p:cNvSpPr>
                <a:spLocks/>
              </p:cNvSpPr>
              <p:nvPr/>
            </p:nvSpPr>
            <p:spPr bwMode="auto">
              <a:xfrm>
                <a:off x="1285" y="1474"/>
                <a:ext cx="166" cy="97"/>
              </a:xfrm>
              <a:custGeom>
                <a:avLst/>
                <a:gdLst/>
                <a:ahLst/>
                <a:cxnLst>
                  <a:cxn ang="0">
                    <a:pos x="198" y="0"/>
                  </a:cxn>
                  <a:cxn ang="0">
                    <a:pos x="312" y="18"/>
                  </a:cxn>
                  <a:cxn ang="0">
                    <a:pos x="331" y="65"/>
                  </a:cxn>
                  <a:cxn ang="0">
                    <a:pos x="312" y="84"/>
                  </a:cxn>
                  <a:cxn ang="0">
                    <a:pos x="264" y="36"/>
                  </a:cxn>
                  <a:cxn ang="0">
                    <a:pos x="222" y="127"/>
                  </a:cxn>
                  <a:cxn ang="0">
                    <a:pos x="198" y="127"/>
                  </a:cxn>
                  <a:cxn ang="0">
                    <a:pos x="198" y="108"/>
                  </a:cxn>
                  <a:cxn ang="0">
                    <a:pos x="179" y="108"/>
                  </a:cxn>
                  <a:cxn ang="0">
                    <a:pos x="198" y="84"/>
                  </a:cxn>
                  <a:cxn ang="0">
                    <a:pos x="198" y="36"/>
                  </a:cxn>
                  <a:cxn ang="0">
                    <a:pos x="179" y="36"/>
                  </a:cxn>
                  <a:cxn ang="0">
                    <a:pos x="114" y="65"/>
                  </a:cxn>
                  <a:cxn ang="0">
                    <a:pos x="89" y="108"/>
                  </a:cxn>
                  <a:cxn ang="0">
                    <a:pos x="48" y="168"/>
                  </a:cxn>
                  <a:cxn ang="0">
                    <a:pos x="24" y="193"/>
                  </a:cxn>
                  <a:cxn ang="0">
                    <a:pos x="0" y="193"/>
                  </a:cxn>
                  <a:cxn ang="0">
                    <a:pos x="0" y="168"/>
                  </a:cxn>
                  <a:cxn ang="0">
                    <a:pos x="24" y="127"/>
                  </a:cxn>
                  <a:cxn ang="0">
                    <a:pos x="89" y="65"/>
                  </a:cxn>
                  <a:cxn ang="0">
                    <a:pos x="48" y="84"/>
                  </a:cxn>
                  <a:cxn ang="0">
                    <a:pos x="114" y="18"/>
                  </a:cxn>
                  <a:cxn ang="0">
                    <a:pos x="198" y="18"/>
                  </a:cxn>
                  <a:cxn ang="0">
                    <a:pos x="198" y="0"/>
                  </a:cxn>
                </a:cxnLst>
                <a:rect l="0" t="0" r="r" b="b"/>
                <a:pathLst>
                  <a:path w="331" h="193">
                    <a:moveTo>
                      <a:pt x="198" y="0"/>
                    </a:moveTo>
                    <a:lnTo>
                      <a:pt x="312" y="18"/>
                    </a:lnTo>
                    <a:lnTo>
                      <a:pt x="331" y="65"/>
                    </a:lnTo>
                    <a:lnTo>
                      <a:pt x="312" y="84"/>
                    </a:lnTo>
                    <a:lnTo>
                      <a:pt x="264" y="36"/>
                    </a:lnTo>
                    <a:lnTo>
                      <a:pt x="222" y="127"/>
                    </a:lnTo>
                    <a:lnTo>
                      <a:pt x="198" y="127"/>
                    </a:lnTo>
                    <a:lnTo>
                      <a:pt x="198" y="108"/>
                    </a:lnTo>
                    <a:lnTo>
                      <a:pt x="179" y="108"/>
                    </a:lnTo>
                    <a:lnTo>
                      <a:pt x="198" y="84"/>
                    </a:lnTo>
                    <a:lnTo>
                      <a:pt x="198" y="36"/>
                    </a:lnTo>
                    <a:lnTo>
                      <a:pt x="179" y="36"/>
                    </a:lnTo>
                    <a:lnTo>
                      <a:pt x="114" y="65"/>
                    </a:lnTo>
                    <a:lnTo>
                      <a:pt x="89" y="108"/>
                    </a:lnTo>
                    <a:lnTo>
                      <a:pt x="48" y="168"/>
                    </a:lnTo>
                    <a:lnTo>
                      <a:pt x="24" y="193"/>
                    </a:lnTo>
                    <a:lnTo>
                      <a:pt x="0" y="193"/>
                    </a:lnTo>
                    <a:lnTo>
                      <a:pt x="0" y="168"/>
                    </a:lnTo>
                    <a:lnTo>
                      <a:pt x="24" y="127"/>
                    </a:lnTo>
                    <a:lnTo>
                      <a:pt x="89" y="65"/>
                    </a:lnTo>
                    <a:lnTo>
                      <a:pt x="48" y="84"/>
                    </a:lnTo>
                    <a:lnTo>
                      <a:pt x="114" y="18"/>
                    </a:lnTo>
                    <a:lnTo>
                      <a:pt x="198" y="18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00" name="Freeform 64"/>
              <p:cNvSpPr>
                <a:spLocks/>
              </p:cNvSpPr>
              <p:nvPr/>
            </p:nvSpPr>
            <p:spPr bwMode="auto">
              <a:xfrm>
                <a:off x="1267" y="1416"/>
                <a:ext cx="129" cy="57"/>
              </a:xfrm>
              <a:custGeom>
                <a:avLst/>
                <a:gdLst/>
                <a:ahLst/>
                <a:cxnLst>
                  <a:cxn ang="0">
                    <a:pos x="232" y="115"/>
                  </a:cxn>
                  <a:cxn ang="0">
                    <a:pos x="215" y="115"/>
                  </a:cxn>
                  <a:cxn ang="0">
                    <a:pos x="232" y="115"/>
                  </a:cxn>
                  <a:cxn ang="0">
                    <a:pos x="148" y="115"/>
                  </a:cxn>
                  <a:cxn ang="0">
                    <a:pos x="148" y="89"/>
                  </a:cxn>
                  <a:cxn ang="0">
                    <a:pos x="107" y="115"/>
                  </a:cxn>
                  <a:cxn ang="0">
                    <a:pos x="148" y="72"/>
                  </a:cxn>
                  <a:cxn ang="0">
                    <a:pos x="36" y="115"/>
                  </a:cxn>
                  <a:cxn ang="0">
                    <a:pos x="36" y="89"/>
                  </a:cxn>
                  <a:cxn ang="0">
                    <a:pos x="0" y="115"/>
                  </a:cxn>
                  <a:cxn ang="0">
                    <a:pos x="84" y="48"/>
                  </a:cxn>
                  <a:cxn ang="0">
                    <a:pos x="107" y="48"/>
                  </a:cxn>
                  <a:cxn ang="0">
                    <a:pos x="84" y="48"/>
                  </a:cxn>
                  <a:cxn ang="0">
                    <a:pos x="167" y="0"/>
                  </a:cxn>
                  <a:cxn ang="0">
                    <a:pos x="215" y="29"/>
                  </a:cxn>
                  <a:cxn ang="0">
                    <a:pos x="215" y="48"/>
                  </a:cxn>
                  <a:cxn ang="0">
                    <a:pos x="258" y="48"/>
                  </a:cxn>
                  <a:cxn ang="0">
                    <a:pos x="232" y="115"/>
                  </a:cxn>
                </a:cxnLst>
                <a:rect l="0" t="0" r="r" b="b"/>
                <a:pathLst>
                  <a:path w="258" h="115">
                    <a:moveTo>
                      <a:pt x="232" y="115"/>
                    </a:moveTo>
                    <a:lnTo>
                      <a:pt x="215" y="115"/>
                    </a:lnTo>
                    <a:lnTo>
                      <a:pt x="232" y="115"/>
                    </a:lnTo>
                    <a:lnTo>
                      <a:pt x="148" y="115"/>
                    </a:lnTo>
                    <a:lnTo>
                      <a:pt x="148" y="89"/>
                    </a:lnTo>
                    <a:lnTo>
                      <a:pt x="107" y="115"/>
                    </a:lnTo>
                    <a:lnTo>
                      <a:pt x="148" y="72"/>
                    </a:lnTo>
                    <a:lnTo>
                      <a:pt x="36" y="115"/>
                    </a:lnTo>
                    <a:lnTo>
                      <a:pt x="36" y="89"/>
                    </a:lnTo>
                    <a:lnTo>
                      <a:pt x="0" y="115"/>
                    </a:lnTo>
                    <a:lnTo>
                      <a:pt x="84" y="48"/>
                    </a:lnTo>
                    <a:lnTo>
                      <a:pt x="107" y="48"/>
                    </a:lnTo>
                    <a:lnTo>
                      <a:pt x="84" y="48"/>
                    </a:lnTo>
                    <a:lnTo>
                      <a:pt x="167" y="0"/>
                    </a:lnTo>
                    <a:lnTo>
                      <a:pt x="215" y="29"/>
                    </a:lnTo>
                    <a:lnTo>
                      <a:pt x="215" y="48"/>
                    </a:lnTo>
                    <a:lnTo>
                      <a:pt x="258" y="48"/>
                    </a:lnTo>
                    <a:lnTo>
                      <a:pt x="232" y="115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01" name="Freeform 65"/>
              <p:cNvSpPr>
                <a:spLocks/>
              </p:cNvSpPr>
              <p:nvPr/>
            </p:nvSpPr>
            <p:spPr bwMode="auto">
              <a:xfrm>
                <a:off x="1202" y="1344"/>
                <a:ext cx="24" cy="5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" y="0"/>
                  </a:cxn>
                  <a:cxn ang="0">
                    <a:pos x="50" y="17"/>
                  </a:cxn>
                  <a:cxn ang="0">
                    <a:pos x="0" y="63"/>
                  </a:cxn>
                  <a:cxn ang="0">
                    <a:pos x="50" y="63"/>
                  </a:cxn>
                  <a:cxn ang="0">
                    <a:pos x="28" y="63"/>
                  </a:cxn>
                  <a:cxn ang="0">
                    <a:pos x="28" y="106"/>
                  </a:cxn>
                  <a:cxn ang="0">
                    <a:pos x="0" y="106"/>
                  </a:cxn>
                  <a:cxn ang="0">
                    <a:pos x="28" y="63"/>
                  </a:cxn>
                  <a:cxn ang="0">
                    <a:pos x="0" y="46"/>
                  </a:cxn>
                  <a:cxn ang="0">
                    <a:pos x="28" y="17"/>
                  </a:cxn>
                  <a:cxn ang="0">
                    <a:pos x="28" y="0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w="50" h="106">
                    <a:moveTo>
                      <a:pt x="0" y="0"/>
                    </a:moveTo>
                    <a:lnTo>
                      <a:pt x="28" y="0"/>
                    </a:lnTo>
                    <a:lnTo>
                      <a:pt x="50" y="17"/>
                    </a:lnTo>
                    <a:lnTo>
                      <a:pt x="0" y="63"/>
                    </a:lnTo>
                    <a:lnTo>
                      <a:pt x="50" y="63"/>
                    </a:lnTo>
                    <a:lnTo>
                      <a:pt x="28" y="63"/>
                    </a:lnTo>
                    <a:lnTo>
                      <a:pt x="28" y="106"/>
                    </a:lnTo>
                    <a:lnTo>
                      <a:pt x="0" y="106"/>
                    </a:lnTo>
                    <a:lnTo>
                      <a:pt x="28" y="63"/>
                    </a:lnTo>
                    <a:lnTo>
                      <a:pt x="0" y="46"/>
                    </a:lnTo>
                    <a:lnTo>
                      <a:pt x="28" y="17"/>
                    </a:lnTo>
                    <a:lnTo>
                      <a:pt x="28" y="0"/>
                    </a:ln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02" name="Freeform 66"/>
              <p:cNvSpPr>
                <a:spLocks/>
              </p:cNvSpPr>
              <p:nvPr/>
            </p:nvSpPr>
            <p:spPr bwMode="auto">
              <a:xfrm>
                <a:off x="3519" y="1474"/>
                <a:ext cx="54" cy="54"/>
              </a:xfrm>
              <a:custGeom>
                <a:avLst/>
                <a:gdLst/>
                <a:ahLst/>
                <a:cxnLst>
                  <a:cxn ang="0">
                    <a:pos x="0" y="84"/>
                  </a:cxn>
                  <a:cxn ang="0">
                    <a:pos x="0" y="18"/>
                  </a:cxn>
                  <a:cxn ang="0">
                    <a:pos x="17" y="18"/>
                  </a:cxn>
                  <a:cxn ang="0">
                    <a:pos x="36" y="0"/>
                  </a:cxn>
                  <a:cxn ang="0">
                    <a:pos x="83" y="0"/>
                  </a:cxn>
                  <a:cxn ang="0">
                    <a:pos x="60" y="18"/>
                  </a:cxn>
                  <a:cxn ang="0">
                    <a:pos x="107" y="65"/>
                  </a:cxn>
                  <a:cxn ang="0">
                    <a:pos x="83" y="65"/>
                  </a:cxn>
                  <a:cxn ang="0">
                    <a:pos x="83" y="84"/>
                  </a:cxn>
                  <a:cxn ang="0">
                    <a:pos x="60" y="108"/>
                  </a:cxn>
                  <a:cxn ang="0">
                    <a:pos x="17" y="108"/>
                  </a:cxn>
                  <a:cxn ang="0">
                    <a:pos x="0" y="84"/>
                  </a:cxn>
                </a:cxnLst>
                <a:rect l="0" t="0" r="r" b="b"/>
                <a:pathLst>
                  <a:path w="107" h="108">
                    <a:moveTo>
                      <a:pt x="0" y="84"/>
                    </a:moveTo>
                    <a:lnTo>
                      <a:pt x="0" y="18"/>
                    </a:lnTo>
                    <a:lnTo>
                      <a:pt x="17" y="18"/>
                    </a:lnTo>
                    <a:lnTo>
                      <a:pt x="36" y="0"/>
                    </a:lnTo>
                    <a:lnTo>
                      <a:pt x="83" y="0"/>
                    </a:lnTo>
                    <a:lnTo>
                      <a:pt x="60" y="18"/>
                    </a:lnTo>
                    <a:lnTo>
                      <a:pt x="107" y="65"/>
                    </a:lnTo>
                    <a:lnTo>
                      <a:pt x="83" y="65"/>
                    </a:lnTo>
                    <a:lnTo>
                      <a:pt x="83" y="84"/>
                    </a:lnTo>
                    <a:lnTo>
                      <a:pt x="60" y="108"/>
                    </a:lnTo>
                    <a:lnTo>
                      <a:pt x="17" y="108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03" name="Freeform 67"/>
              <p:cNvSpPr>
                <a:spLocks/>
              </p:cNvSpPr>
              <p:nvPr/>
            </p:nvSpPr>
            <p:spPr bwMode="auto">
              <a:xfrm>
                <a:off x="3755" y="1474"/>
                <a:ext cx="87" cy="33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0" y="18"/>
                  </a:cxn>
                  <a:cxn ang="0">
                    <a:pos x="24" y="0"/>
                  </a:cxn>
                  <a:cxn ang="0">
                    <a:pos x="174" y="0"/>
                  </a:cxn>
                  <a:cxn ang="0">
                    <a:pos x="155" y="18"/>
                  </a:cxn>
                  <a:cxn ang="0">
                    <a:pos x="48" y="18"/>
                  </a:cxn>
                  <a:cxn ang="0">
                    <a:pos x="24" y="35"/>
                  </a:cxn>
                  <a:cxn ang="0">
                    <a:pos x="24" y="65"/>
                  </a:cxn>
                  <a:cxn ang="0">
                    <a:pos x="0" y="35"/>
                  </a:cxn>
                </a:cxnLst>
                <a:rect l="0" t="0" r="r" b="b"/>
                <a:pathLst>
                  <a:path w="174" h="65">
                    <a:moveTo>
                      <a:pt x="0" y="35"/>
                    </a:moveTo>
                    <a:lnTo>
                      <a:pt x="0" y="18"/>
                    </a:lnTo>
                    <a:lnTo>
                      <a:pt x="24" y="0"/>
                    </a:lnTo>
                    <a:lnTo>
                      <a:pt x="174" y="0"/>
                    </a:lnTo>
                    <a:lnTo>
                      <a:pt x="155" y="18"/>
                    </a:lnTo>
                    <a:lnTo>
                      <a:pt x="48" y="18"/>
                    </a:lnTo>
                    <a:lnTo>
                      <a:pt x="24" y="35"/>
                    </a:lnTo>
                    <a:lnTo>
                      <a:pt x="24" y="65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04" name="Freeform 68"/>
              <p:cNvSpPr>
                <a:spLocks/>
              </p:cNvSpPr>
              <p:nvPr/>
            </p:nvSpPr>
            <p:spPr bwMode="auto">
              <a:xfrm>
                <a:off x="4188" y="1293"/>
                <a:ext cx="54" cy="84"/>
              </a:xfrm>
              <a:custGeom>
                <a:avLst/>
                <a:gdLst/>
                <a:ahLst/>
                <a:cxnLst>
                  <a:cxn ang="0">
                    <a:pos x="0" y="167"/>
                  </a:cxn>
                  <a:cxn ang="0">
                    <a:pos x="41" y="148"/>
                  </a:cxn>
                  <a:cxn ang="0">
                    <a:pos x="83" y="59"/>
                  </a:cxn>
                  <a:cxn ang="0">
                    <a:pos x="65" y="0"/>
                  </a:cxn>
                  <a:cxn ang="0">
                    <a:pos x="83" y="0"/>
                  </a:cxn>
                  <a:cxn ang="0">
                    <a:pos x="107" y="59"/>
                  </a:cxn>
                  <a:cxn ang="0">
                    <a:pos x="107" y="119"/>
                  </a:cxn>
                  <a:cxn ang="0">
                    <a:pos x="65" y="148"/>
                  </a:cxn>
                  <a:cxn ang="0">
                    <a:pos x="65" y="167"/>
                  </a:cxn>
                  <a:cxn ang="0">
                    <a:pos x="24" y="167"/>
                  </a:cxn>
                  <a:cxn ang="0">
                    <a:pos x="0" y="167"/>
                  </a:cxn>
                </a:cxnLst>
                <a:rect l="0" t="0" r="r" b="b"/>
                <a:pathLst>
                  <a:path w="107" h="167">
                    <a:moveTo>
                      <a:pt x="0" y="167"/>
                    </a:moveTo>
                    <a:lnTo>
                      <a:pt x="41" y="148"/>
                    </a:lnTo>
                    <a:lnTo>
                      <a:pt x="83" y="59"/>
                    </a:lnTo>
                    <a:lnTo>
                      <a:pt x="65" y="0"/>
                    </a:lnTo>
                    <a:lnTo>
                      <a:pt x="83" y="0"/>
                    </a:lnTo>
                    <a:lnTo>
                      <a:pt x="107" y="59"/>
                    </a:lnTo>
                    <a:lnTo>
                      <a:pt x="107" y="119"/>
                    </a:lnTo>
                    <a:lnTo>
                      <a:pt x="65" y="148"/>
                    </a:lnTo>
                    <a:lnTo>
                      <a:pt x="65" y="167"/>
                    </a:lnTo>
                    <a:lnTo>
                      <a:pt x="24" y="167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05" name="Freeform 69"/>
              <p:cNvSpPr>
                <a:spLocks/>
              </p:cNvSpPr>
              <p:nvPr/>
            </p:nvSpPr>
            <p:spPr bwMode="auto">
              <a:xfrm>
                <a:off x="2839" y="1408"/>
                <a:ext cx="85" cy="44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60" y="0"/>
                  </a:cxn>
                  <a:cxn ang="0">
                    <a:pos x="108" y="17"/>
                  </a:cxn>
                  <a:cxn ang="0">
                    <a:pos x="150" y="17"/>
                  </a:cxn>
                  <a:cxn ang="0">
                    <a:pos x="169" y="17"/>
                  </a:cxn>
                  <a:cxn ang="0">
                    <a:pos x="169" y="46"/>
                  </a:cxn>
                  <a:cxn ang="0">
                    <a:pos x="126" y="46"/>
                  </a:cxn>
                  <a:cxn ang="0">
                    <a:pos x="60" y="89"/>
                  </a:cxn>
                  <a:cxn ang="0">
                    <a:pos x="17" y="65"/>
                  </a:cxn>
                  <a:cxn ang="0">
                    <a:pos x="0" y="46"/>
                  </a:cxn>
                </a:cxnLst>
                <a:rect l="0" t="0" r="r" b="b"/>
                <a:pathLst>
                  <a:path w="169" h="89">
                    <a:moveTo>
                      <a:pt x="0" y="46"/>
                    </a:moveTo>
                    <a:lnTo>
                      <a:pt x="60" y="0"/>
                    </a:lnTo>
                    <a:lnTo>
                      <a:pt x="108" y="17"/>
                    </a:lnTo>
                    <a:lnTo>
                      <a:pt x="150" y="17"/>
                    </a:lnTo>
                    <a:lnTo>
                      <a:pt x="169" y="17"/>
                    </a:lnTo>
                    <a:lnTo>
                      <a:pt x="169" y="46"/>
                    </a:lnTo>
                    <a:lnTo>
                      <a:pt x="126" y="46"/>
                    </a:lnTo>
                    <a:lnTo>
                      <a:pt x="60" y="89"/>
                    </a:lnTo>
                    <a:lnTo>
                      <a:pt x="17" y="65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06" name="Freeform 70"/>
              <p:cNvSpPr>
                <a:spLocks/>
              </p:cNvSpPr>
              <p:nvPr/>
            </p:nvSpPr>
            <p:spPr bwMode="auto">
              <a:xfrm>
                <a:off x="2924" y="1353"/>
                <a:ext cx="280" cy="162"/>
              </a:xfrm>
              <a:custGeom>
                <a:avLst/>
                <a:gdLst/>
                <a:ahLst/>
                <a:cxnLst>
                  <a:cxn ang="0">
                    <a:pos x="215" y="275"/>
                  </a:cxn>
                  <a:cxn ang="0">
                    <a:pos x="239" y="239"/>
                  </a:cxn>
                  <a:cxn ang="0">
                    <a:pos x="258" y="239"/>
                  </a:cxn>
                  <a:cxn ang="0">
                    <a:pos x="258" y="215"/>
                  </a:cxn>
                  <a:cxn ang="0">
                    <a:pos x="239" y="198"/>
                  </a:cxn>
                  <a:cxn ang="0">
                    <a:pos x="215" y="174"/>
                  </a:cxn>
                  <a:cxn ang="0">
                    <a:pos x="172" y="155"/>
                  </a:cxn>
                  <a:cxn ang="0">
                    <a:pos x="148" y="174"/>
                  </a:cxn>
                  <a:cxn ang="0">
                    <a:pos x="89" y="198"/>
                  </a:cxn>
                  <a:cxn ang="0">
                    <a:pos x="24" y="174"/>
                  </a:cxn>
                  <a:cxn ang="0">
                    <a:pos x="0" y="174"/>
                  </a:cxn>
                  <a:cxn ang="0">
                    <a:pos x="0" y="155"/>
                  </a:cxn>
                  <a:cxn ang="0">
                    <a:pos x="0" y="125"/>
                  </a:cxn>
                  <a:cxn ang="0">
                    <a:pos x="65" y="89"/>
                  </a:cxn>
                  <a:cxn ang="0">
                    <a:pos x="41" y="48"/>
                  </a:cxn>
                  <a:cxn ang="0">
                    <a:pos x="107" y="29"/>
                  </a:cxn>
                  <a:cxn ang="0">
                    <a:pos x="172" y="48"/>
                  </a:cxn>
                  <a:cxn ang="0">
                    <a:pos x="215" y="48"/>
                  </a:cxn>
                  <a:cxn ang="0">
                    <a:pos x="258" y="48"/>
                  </a:cxn>
                  <a:cxn ang="0">
                    <a:pos x="258" y="29"/>
                  </a:cxn>
                  <a:cxn ang="0">
                    <a:pos x="282" y="29"/>
                  </a:cxn>
                  <a:cxn ang="0">
                    <a:pos x="346" y="0"/>
                  </a:cxn>
                  <a:cxn ang="0">
                    <a:pos x="365" y="29"/>
                  </a:cxn>
                  <a:cxn ang="0">
                    <a:pos x="365" y="48"/>
                  </a:cxn>
                  <a:cxn ang="0">
                    <a:pos x="389" y="48"/>
                  </a:cxn>
                  <a:cxn ang="0">
                    <a:pos x="408" y="89"/>
                  </a:cxn>
                  <a:cxn ang="0">
                    <a:pos x="480" y="89"/>
                  </a:cxn>
                  <a:cxn ang="0">
                    <a:pos x="497" y="108"/>
                  </a:cxn>
                  <a:cxn ang="0">
                    <a:pos x="558" y="108"/>
                  </a:cxn>
                  <a:cxn ang="0">
                    <a:pos x="558" y="125"/>
                  </a:cxn>
                  <a:cxn ang="0">
                    <a:pos x="558" y="155"/>
                  </a:cxn>
                  <a:cxn ang="0">
                    <a:pos x="558" y="198"/>
                  </a:cxn>
                  <a:cxn ang="0">
                    <a:pos x="539" y="174"/>
                  </a:cxn>
                  <a:cxn ang="0">
                    <a:pos x="515" y="198"/>
                  </a:cxn>
                  <a:cxn ang="0">
                    <a:pos x="515" y="215"/>
                  </a:cxn>
                  <a:cxn ang="0">
                    <a:pos x="497" y="215"/>
                  </a:cxn>
                  <a:cxn ang="0">
                    <a:pos x="408" y="258"/>
                  </a:cxn>
                  <a:cxn ang="0">
                    <a:pos x="449" y="275"/>
                  </a:cxn>
                  <a:cxn ang="0">
                    <a:pos x="480" y="275"/>
                  </a:cxn>
                  <a:cxn ang="0">
                    <a:pos x="480" y="306"/>
                  </a:cxn>
                  <a:cxn ang="0">
                    <a:pos x="449" y="306"/>
                  </a:cxn>
                  <a:cxn ang="0">
                    <a:pos x="389" y="324"/>
                  </a:cxn>
                  <a:cxn ang="0">
                    <a:pos x="389" y="306"/>
                  </a:cxn>
                  <a:cxn ang="0">
                    <a:pos x="346" y="275"/>
                  </a:cxn>
                  <a:cxn ang="0">
                    <a:pos x="389" y="258"/>
                  </a:cxn>
                  <a:cxn ang="0">
                    <a:pos x="329" y="239"/>
                  </a:cxn>
                  <a:cxn ang="0">
                    <a:pos x="282" y="239"/>
                  </a:cxn>
                  <a:cxn ang="0">
                    <a:pos x="258" y="258"/>
                  </a:cxn>
                  <a:cxn ang="0">
                    <a:pos x="258" y="275"/>
                  </a:cxn>
                  <a:cxn ang="0">
                    <a:pos x="215" y="275"/>
                  </a:cxn>
                </a:cxnLst>
                <a:rect l="0" t="0" r="r" b="b"/>
                <a:pathLst>
                  <a:path w="558" h="324">
                    <a:moveTo>
                      <a:pt x="215" y="275"/>
                    </a:moveTo>
                    <a:lnTo>
                      <a:pt x="239" y="239"/>
                    </a:lnTo>
                    <a:lnTo>
                      <a:pt x="258" y="239"/>
                    </a:lnTo>
                    <a:lnTo>
                      <a:pt x="258" y="215"/>
                    </a:lnTo>
                    <a:lnTo>
                      <a:pt x="239" y="198"/>
                    </a:lnTo>
                    <a:lnTo>
                      <a:pt x="215" y="174"/>
                    </a:lnTo>
                    <a:lnTo>
                      <a:pt x="172" y="155"/>
                    </a:lnTo>
                    <a:lnTo>
                      <a:pt x="148" y="174"/>
                    </a:lnTo>
                    <a:lnTo>
                      <a:pt x="89" y="198"/>
                    </a:lnTo>
                    <a:lnTo>
                      <a:pt x="24" y="174"/>
                    </a:lnTo>
                    <a:lnTo>
                      <a:pt x="0" y="174"/>
                    </a:lnTo>
                    <a:lnTo>
                      <a:pt x="0" y="155"/>
                    </a:lnTo>
                    <a:lnTo>
                      <a:pt x="0" y="125"/>
                    </a:lnTo>
                    <a:lnTo>
                      <a:pt x="65" y="89"/>
                    </a:lnTo>
                    <a:lnTo>
                      <a:pt x="41" y="48"/>
                    </a:lnTo>
                    <a:lnTo>
                      <a:pt x="107" y="29"/>
                    </a:lnTo>
                    <a:lnTo>
                      <a:pt x="172" y="48"/>
                    </a:lnTo>
                    <a:lnTo>
                      <a:pt x="215" y="48"/>
                    </a:lnTo>
                    <a:lnTo>
                      <a:pt x="258" y="48"/>
                    </a:lnTo>
                    <a:lnTo>
                      <a:pt x="258" y="29"/>
                    </a:lnTo>
                    <a:lnTo>
                      <a:pt x="282" y="29"/>
                    </a:lnTo>
                    <a:lnTo>
                      <a:pt x="346" y="0"/>
                    </a:lnTo>
                    <a:lnTo>
                      <a:pt x="365" y="29"/>
                    </a:lnTo>
                    <a:lnTo>
                      <a:pt x="365" y="48"/>
                    </a:lnTo>
                    <a:lnTo>
                      <a:pt x="389" y="48"/>
                    </a:lnTo>
                    <a:lnTo>
                      <a:pt x="408" y="89"/>
                    </a:lnTo>
                    <a:lnTo>
                      <a:pt x="480" y="89"/>
                    </a:lnTo>
                    <a:lnTo>
                      <a:pt x="497" y="108"/>
                    </a:lnTo>
                    <a:lnTo>
                      <a:pt x="558" y="108"/>
                    </a:lnTo>
                    <a:lnTo>
                      <a:pt x="558" y="125"/>
                    </a:lnTo>
                    <a:lnTo>
                      <a:pt x="558" y="155"/>
                    </a:lnTo>
                    <a:lnTo>
                      <a:pt x="558" y="198"/>
                    </a:lnTo>
                    <a:lnTo>
                      <a:pt x="539" y="174"/>
                    </a:lnTo>
                    <a:lnTo>
                      <a:pt x="515" y="198"/>
                    </a:lnTo>
                    <a:lnTo>
                      <a:pt x="515" y="215"/>
                    </a:lnTo>
                    <a:lnTo>
                      <a:pt x="497" y="215"/>
                    </a:lnTo>
                    <a:lnTo>
                      <a:pt x="408" y="258"/>
                    </a:lnTo>
                    <a:lnTo>
                      <a:pt x="449" y="275"/>
                    </a:lnTo>
                    <a:lnTo>
                      <a:pt x="480" y="275"/>
                    </a:lnTo>
                    <a:lnTo>
                      <a:pt x="480" y="306"/>
                    </a:lnTo>
                    <a:lnTo>
                      <a:pt x="449" y="306"/>
                    </a:lnTo>
                    <a:lnTo>
                      <a:pt x="389" y="324"/>
                    </a:lnTo>
                    <a:lnTo>
                      <a:pt x="389" y="306"/>
                    </a:lnTo>
                    <a:lnTo>
                      <a:pt x="346" y="275"/>
                    </a:lnTo>
                    <a:lnTo>
                      <a:pt x="389" y="258"/>
                    </a:lnTo>
                    <a:lnTo>
                      <a:pt x="329" y="239"/>
                    </a:lnTo>
                    <a:lnTo>
                      <a:pt x="282" y="239"/>
                    </a:lnTo>
                    <a:lnTo>
                      <a:pt x="258" y="258"/>
                    </a:lnTo>
                    <a:lnTo>
                      <a:pt x="258" y="275"/>
                    </a:lnTo>
                    <a:lnTo>
                      <a:pt x="215" y="275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07" name="Freeform 71"/>
              <p:cNvSpPr>
                <a:spLocks/>
              </p:cNvSpPr>
              <p:nvPr/>
            </p:nvSpPr>
            <p:spPr bwMode="auto">
              <a:xfrm>
                <a:off x="2936" y="1279"/>
                <a:ext cx="139" cy="98"/>
              </a:xfrm>
              <a:custGeom>
                <a:avLst/>
                <a:gdLst/>
                <a:ahLst/>
                <a:cxnLst>
                  <a:cxn ang="0">
                    <a:pos x="17" y="130"/>
                  </a:cxn>
                  <a:cxn ang="0">
                    <a:pos x="0" y="89"/>
                  </a:cxn>
                  <a:cxn ang="0">
                    <a:pos x="83" y="89"/>
                  </a:cxn>
                  <a:cxn ang="0">
                    <a:pos x="65" y="70"/>
                  </a:cxn>
                  <a:cxn ang="0">
                    <a:pos x="107" y="47"/>
                  </a:cxn>
                  <a:cxn ang="0">
                    <a:pos x="107" y="30"/>
                  </a:cxn>
                  <a:cxn ang="0">
                    <a:pos x="150" y="0"/>
                  </a:cxn>
                  <a:cxn ang="0">
                    <a:pos x="215" y="30"/>
                  </a:cxn>
                  <a:cxn ang="0">
                    <a:pos x="234" y="70"/>
                  </a:cxn>
                  <a:cxn ang="0">
                    <a:pos x="258" y="106"/>
                  </a:cxn>
                  <a:cxn ang="0">
                    <a:pos x="276" y="106"/>
                  </a:cxn>
                  <a:cxn ang="0">
                    <a:pos x="276" y="130"/>
                  </a:cxn>
                  <a:cxn ang="0">
                    <a:pos x="234" y="130"/>
                  </a:cxn>
                  <a:cxn ang="0">
                    <a:pos x="258" y="178"/>
                  </a:cxn>
                  <a:cxn ang="0">
                    <a:pos x="234" y="178"/>
                  </a:cxn>
                  <a:cxn ang="0">
                    <a:pos x="234" y="197"/>
                  </a:cxn>
                  <a:cxn ang="0">
                    <a:pos x="191" y="197"/>
                  </a:cxn>
                  <a:cxn ang="0">
                    <a:pos x="150" y="197"/>
                  </a:cxn>
                  <a:cxn ang="0">
                    <a:pos x="83" y="178"/>
                  </a:cxn>
                  <a:cxn ang="0">
                    <a:pos x="17" y="197"/>
                  </a:cxn>
                  <a:cxn ang="0">
                    <a:pos x="0" y="178"/>
                  </a:cxn>
                  <a:cxn ang="0">
                    <a:pos x="17" y="130"/>
                  </a:cxn>
                </a:cxnLst>
                <a:rect l="0" t="0" r="r" b="b"/>
                <a:pathLst>
                  <a:path w="276" h="197">
                    <a:moveTo>
                      <a:pt x="17" y="130"/>
                    </a:moveTo>
                    <a:lnTo>
                      <a:pt x="0" y="89"/>
                    </a:lnTo>
                    <a:lnTo>
                      <a:pt x="83" y="89"/>
                    </a:lnTo>
                    <a:lnTo>
                      <a:pt x="65" y="70"/>
                    </a:lnTo>
                    <a:lnTo>
                      <a:pt x="107" y="47"/>
                    </a:lnTo>
                    <a:lnTo>
                      <a:pt x="107" y="30"/>
                    </a:lnTo>
                    <a:lnTo>
                      <a:pt x="150" y="0"/>
                    </a:lnTo>
                    <a:lnTo>
                      <a:pt x="215" y="30"/>
                    </a:lnTo>
                    <a:lnTo>
                      <a:pt x="234" y="70"/>
                    </a:lnTo>
                    <a:lnTo>
                      <a:pt x="258" y="106"/>
                    </a:lnTo>
                    <a:lnTo>
                      <a:pt x="276" y="106"/>
                    </a:lnTo>
                    <a:lnTo>
                      <a:pt x="276" y="130"/>
                    </a:lnTo>
                    <a:lnTo>
                      <a:pt x="234" y="130"/>
                    </a:lnTo>
                    <a:lnTo>
                      <a:pt x="258" y="178"/>
                    </a:lnTo>
                    <a:lnTo>
                      <a:pt x="234" y="178"/>
                    </a:lnTo>
                    <a:lnTo>
                      <a:pt x="234" y="197"/>
                    </a:lnTo>
                    <a:lnTo>
                      <a:pt x="191" y="197"/>
                    </a:lnTo>
                    <a:lnTo>
                      <a:pt x="150" y="197"/>
                    </a:lnTo>
                    <a:lnTo>
                      <a:pt x="83" y="178"/>
                    </a:lnTo>
                    <a:lnTo>
                      <a:pt x="17" y="197"/>
                    </a:lnTo>
                    <a:lnTo>
                      <a:pt x="0" y="178"/>
                    </a:lnTo>
                    <a:lnTo>
                      <a:pt x="17" y="13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08" name="Freeform 72"/>
              <p:cNvSpPr>
                <a:spLocks/>
              </p:cNvSpPr>
              <p:nvPr/>
            </p:nvSpPr>
            <p:spPr bwMode="auto">
              <a:xfrm>
                <a:off x="2936" y="1215"/>
                <a:ext cx="63" cy="42"/>
              </a:xfrm>
              <a:custGeom>
                <a:avLst/>
                <a:gdLst/>
                <a:ahLst/>
                <a:cxnLst>
                  <a:cxn ang="0">
                    <a:pos x="17" y="67"/>
                  </a:cxn>
                  <a:cxn ang="0">
                    <a:pos x="41" y="67"/>
                  </a:cxn>
                  <a:cxn ang="0">
                    <a:pos x="106" y="86"/>
                  </a:cxn>
                  <a:cxn ang="0">
                    <a:pos x="106" y="67"/>
                  </a:cxn>
                  <a:cxn ang="0">
                    <a:pos x="82" y="48"/>
                  </a:cxn>
                  <a:cxn ang="0">
                    <a:pos x="106" y="24"/>
                  </a:cxn>
                  <a:cxn ang="0">
                    <a:pos x="124" y="24"/>
                  </a:cxn>
                  <a:cxn ang="0">
                    <a:pos x="65" y="0"/>
                  </a:cxn>
                  <a:cxn ang="0">
                    <a:pos x="0" y="24"/>
                  </a:cxn>
                  <a:cxn ang="0">
                    <a:pos x="0" y="67"/>
                  </a:cxn>
                  <a:cxn ang="0">
                    <a:pos x="17" y="67"/>
                  </a:cxn>
                </a:cxnLst>
                <a:rect l="0" t="0" r="r" b="b"/>
                <a:pathLst>
                  <a:path w="124" h="86">
                    <a:moveTo>
                      <a:pt x="17" y="67"/>
                    </a:moveTo>
                    <a:lnTo>
                      <a:pt x="41" y="67"/>
                    </a:lnTo>
                    <a:lnTo>
                      <a:pt x="106" y="86"/>
                    </a:lnTo>
                    <a:lnTo>
                      <a:pt x="106" y="67"/>
                    </a:lnTo>
                    <a:lnTo>
                      <a:pt x="82" y="48"/>
                    </a:lnTo>
                    <a:lnTo>
                      <a:pt x="106" y="24"/>
                    </a:lnTo>
                    <a:lnTo>
                      <a:pt x="124" y="24"/>
                    </a:lnTo>
                    <a:lnTo>
                      <a:pt x="65" y="0"/>
                    </a:lnTo>
                    <a:lnTo>
                      <a:pt x="0" y="24"/>
                    </a:lnTo>
                    <a:lnTo>
                      <a:pt x="0" y="67"/>
                    </a:lnTo>
                    <a:lnTo>
                      <a:pt x="17" y="6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09" name="Freeform 73"/>
              <p:cNvSpPr>
                <a:spLocks/>
              </p:cNvSpPr>
              <p:nvPr/>
            </p:nvSpPr>
            <p:spPr bwMode="auto">
              <a:xfrm>
                <a:off x="2902" y="1248"/>
                <a:ext cx="109" cy="44"/>
              </a:xfrm>
              <a:custGeom>
                <a:avLst/>
                <a:gdLst/>
                <a:ahLst/>
                <a:cxnLst>
                  <a:cxn ang="0">
                    <a:pos x="0" y="89"/>
                  </a:cxn>
                  <a:cxn ang="0">
                    <a:pos x="24" y="58"/>
                  </a:cxn>
                  <a:cxn ang="0">
                    <a:pos x="108" y="58"/>
                  </a:cxn>
                  <a:cxn ang="0">
                    <a:pos x="175" y="89"/>
                  </a:cxn>
                  <a:cxn ang="0">
                    <a:pos x="217" y="58"/>
                  </a:cxn>
                  <a:cxn ang="0">
                    <a:pos x="175" y="17"/>
                  </a:cxn>
                  <a:cxn ang="0">
                    <a:pos x="108" y="0"/>
                  </a:cxn>
                  <a:cxn ang="0">
                    <a:pos x="84" y="0"/>
                  </a:cxn>
                  <a:cxn ang="0">
                    <a:pos x="84" y="41"/>
                  </a:cxn>
                  <a:cxn ang="0">
                    <a:pos x="65" y="41"/>
                  </a:cxn>
                  <a:cxn ang="0">
                    <a:pos x="24" y="17"/>
                  </a:cxn>
                  <a:cxn ang="0">
                    <a:pos x="0" y="17"/>
                  </a:cxn>
                  <a:cxn ang="0">
                    <a:pos x="0" y="41"/>
                  </a:cxn>
                  <a:cxn ang="0">
                    <a:pos x="0" y="89"/>
                  </a:cxn>
                </a:cxnLst>
                <a:rect l="0" t="0" r="r" b="b"/>
                <a:pathLst>
                  <a:path w="217" h="89">
                    <a:moveTo>
                      <a:pt x="0" y="89"/>
                    </a:moveTo>
                    <a:lnTo>
                      <a:pt x="24" y="58"/>
                    </a:lnTo>
                    <a:lnTo>
                      <a:pt x="108" y="58"/>
                    </a:lnTo>
                    <a:lnTo>
                      <a:pt x="175" y="89"/>
                    </a:lnTo>
                    <a:lnTo>
                      <a:pt x="217" y="58"/>
                    </a:lnTo>
                    <a:lnTo>
                      <a:pt x="175" y="17"/>
                    </a:lnTo>
                    <a:lnTo>
                      <a:pt x="108" y="0"/>
                    </a:lnTo>
                    <a:lnTo>
                      <a:pt x="84" y="0"/>
                    </a:lnTo>
                    <a:lnTo>
                      <a:pt x="84" y="41"/>
                    </a:lnTo>
                    <a:lnTo>
                      <a:pt x="65" y="41"/>
                    </a:lnTo>
                    <a:lnTo>
                      <a:pt x="24" y="17"/>
                    </a:lnTo>
                    <a:lnTo>
                      <a:pt x="0" y="17"/>
                    </a:lnTo>
                    <a:lnTo>
                      <a:pt x="0" y="41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10" name="Freeform 74"/>
              <p:cNvSpPr>
                <a:spLocks/>
              </p:cNvSpPr>
              <p:nvPr/>
            </p:nvSpPr>
            <p:spPr bwMode="auto">
              <a:xfrm>
                <a:off x="2894" y="1279"/>
                <a:ext cx="96" cy="44"/>
              </a:xfrm>
              <a:custGeom>
                <a:avLst/>
                <a:gdLst/>
                <a:ahLst/>
                <a:cxnLst>
                  <a:cxn ang="0">
                    <a:pos x="84" y="89"/>
                  </a:cxn>
                  <a:cxn ang="0">
                    <a:pos x="168" y="89"/>
                  </a:cxn>
                  <a:cxn ang="0">
                    <a:pos x="151" y="70"/>
                  </a:cxn>
                  <a:cxn ang="0">
                    <a:pos x="193" y="47"/>
                  </a:cxn>
                  <a:cxn ang="0">
                    <a:pos x="193" y="30"/>
                  </a:cxn>
                  <a:cxn ang="0">
                    <a:pos x="127" y="0"/>
                  </a:cxn>
                  <a:cxn ang="0">
                    <a:pos x="41" y="0"/>
                  </a:cxn>
                  <a:cxn ang="0">
                    <a:pos x="17" y="30"/>
                  </a:cxn>
                  <a:cxn ang="0">
                    <a:pos x="0" y="47"/>
                  </a:cxn>
                  <a:cxn ang="0">
                    <a:pos x="60" y="47"/>
                  </a:cxn>
                  <a:cxn ang="0">
                    <a:pos x="60" y="89"/>
                  </a:cxn>
                  <a:cxn ang="0">
                    <a:pos x="84" y="89"/>
                  </a:cxn>
                </a:cxnLst>
                <a:rect l="0" t="0" r="r" b="b"/>
                <a:pathLst>
                  <a:path w="193" h="89">
                    <a:moveTo>
                      <a:pt x="84" y="89"/>
                    </a:moveTo>
                    <a:lnTo>
                      <a:pt x="168" y="89"/>
                    </a:lnTo>
                    <a:lnTo>
                      <a:pt x="151" y="70"/>
                    </a:lnTo>
                    <a:lnTo>
                      <a:pt x="193" y="47"/>
                    </a:lnTo>
                    <a:lnTo>
                      <a:pt x="193" y="30"/>
                    </a:lnTo>
                    <a:lnTo>
                      <a:pt x="127" y="0"/>
                    </a:lnTo>
                    <a:lnTo>
                      <a:pt x="41" y="0"/>
                    </a:lnTo>
                    <a:lnTo>
                      <a:pt x="17" y="30"/>
                    </a:lnTo>
                    <a:lnTo>
                      <a:pt x="0" y="47"/>
                    </a:lnTo>
                    <a:lnTo>
                      <a:pt x="60" y="47"/>
                    </a:lnTo>
                    <a:lnTo>
                      <a:pt x="60" y="89"/>
                    </a:lnTo>
                    <a:lnTo>
                      <a:pt x="84" y="8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11" name="Freeform 75"/>
              <p:cNvSpPr>
                <a:spLocks/>
              </p:cNvSpPr>
              <p:nvPr/>
            </p:nvSpPr>
            <p:spPr bwMode="auto">
              <a:xfrm>
                <a:off x="2879" y="1303"/>
                <a:ext cx="45" cy="24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9" y="0"/>
                  </a:cxn>
                  <a:cxn ang="0">
                    <a:pos x="89" y="0"/>
                  </a:cxn>
                  <a:cxn ang="0">
                    <a:pos x="89" y="50"/>
                  </a:cxn>
                  <a:cxn ang="0">
                    <a:pos x="0" y="28"/>
                  </a:cxn>
                </a:cxnLst>
                <a:rect l="0" t="0" r="r" b="b"/>
                <a:pathLst>
                  <a:path w="89" h="50">
                    <a:moveTo>
                      <a:pt x="0" y="28"/>
                    </a:moveTo>
                    <a:lnTo>
                      <a:pt x="29" y="0"/>
                    </a:lnTo>
                    <a:lnTo>
                      <a:pt x="89" y="0"/>
                    </a:lnTo>
                    <a:lnTo>
                      <a:pt x="89" y="5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12" name="Freeform 76"/>
              <p:cNvSpPr>
                <a:spLocks/>
              </p:cNvSpPr>
              <p:nvPr/>
            </p:nvSpPr>
            <p:spPr bwMode="auto">
              <a:xfrm>
                <a:off x="2999" y="1432"/>
                <a:ext cx="53" cy="59"/>
              </a:xfrm>
              <a:custGeom>
                <a:avLst/>
                <a:gdLst/>
                <a:ahLst/>
                <a:cxnLst>
                  <a:cxn ang="0">
                    <a:pos x="65" y="120"/>
                  </a:cxn>
                  <a:cxn ang="0">
                    <a:pos x="89" y="84"/>
                  </a:cxn>
                  <a:cxn ang="0">
                    <a:pos x="108" y="84"/>
                  </a:cxn>
                  <a:cxn ang="0">
                    <a:pos x="108" y="60"/>
                  </a:cxn>
                  <a:cxn ang="0">
                    <a:pos x="89" y="41"/>
                  </a:cxn>
                  <a:cxn ang="0">
                    <a:pos x="65" y="17"/>
                  </a:cxn>
                  <a:cxn ang="0">
                    <a:pos x="24" y="0"/>
                  </a:cxn>
                  <a:cxn ang="0">
                    <a:pos x="0" y="17"/>
                  </a:cxn>
                  <a:cxn ang="0">
                    <a:pos x="48" y="60"/>
                  </a:cxn>
                  <a:cxn ang="0">
                    <a:pos x="65" y="120"/>
                  </a:cxn>
                </a:cxnLst>
                <a:rect l="0" t="0" r="r" b="b"/>
                <a:pathLst>
                  <a:path w="108" h="120">
                    <a:moveTo>
                      <a:pt x="65" y="120"/>
                    </a:moveTo>
                    <a:lnTo>
                      <a:pt x="89" y="84"/>
                    </a:lnTo>
                    <a:lnTo>
                      <a:pt x="108" y="84"/>
                    </a:lnTo>
                    <a:lnTo>
                      <a:pt x="108" y="60"/>
                    </a:lnTo>
                    <a:lnTo>
                      <a:pt x="89" y="41"/>
                    </a:lnTo>
                    <a:lnTo>
                      <a:pt x="65" y="17"/>
                    </a:lnTo>
                    <a:lnTo>
                      <a:pt x="24" y="0"/>
                    </a:lnTo>
                    <a:lnTo>
                      <a:pt x="0" y="17"/>
                    </a:lnTo>
                    <a:lnTo>
                      <a:pt x="48" y="60"/>
                    </a:lnTo>
                    <a:lnTo>
                      <a:pt x="65" y="12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13" name="Freeform 77"/>
              <p:cNvSpPr>
                <a:spLocks/>
              </p:cNvSpPr>
              <p:nvPr/>
            </p:nvSpPr>
            <p:spPr bwMode="auto">
              <a:xfrm>
                <a:off x="3228" y="1537"/>
                <a:ext cx="105" cy="44"/>
              </a:xfrm>
              <a:custGeom>
                <a:avLst/>
                <a:gdLst/>
                <a:ahLst/>
                <a:cxnLst>
                  <a:cxn ang="0">
                    <a:pos x="172" y="89"/>
                  </a:cxn>
                  <a:cxn ang="0">
                    <a:pos x="100" y="89"/>
                  </a:cxn>
                  <a:cxn ang="0">
                    <a:pos x="100" y="65"/>
                  </a:cxn>
                  <a:cxn ang="0">
                    <a:pos x="59" y="65"/>
                  </a:cxn>
                  <a:cxn ang="0">
                    <a:pos x="59" y="41"/>
                  </a:cxn>
                  <a:cxn ang="0">
                    <a:pos x="24" y="17"/>
                  </a:cxn>
                  <a:cxn ang="0">
                    <a:pos x="0" y="0"/>
                  </a:cxn>
                  <a:cxn ang="0">
                    <a:pos x="83" y="0"/>
                  </a:cxn>
                  <a:cxn ang="0">
                    <a:pos x="131" y="17"/>
                  </a:cxn>
                  <a:cxn ang="0">
                    <a:pos x="172" y="17"/>
                  </a:cxn>
                  <a:cxn ang="0">
                    <a:pos x="210" y="65"/>
                  </a:cxn>
                  <a:cxn ang="0">
                    <a:pos x="172" y="65"/>
                  </a:cxn>
                  <a:cxn ang="0">
                    <a:pos x="172" y="89"/>
                  </a:cxn>
                </a:cxnLst>
                <a:rect l="0" t="0" r="r" b="b"/>
                <a:pathLst>
                  <a:path w="210" h="89">
                    <a:moveTo>
                      <a:pt x="172" y="89"/>
                    </a:moveTo>
                    <a:lnTo>
                      <a:pt x="100" y="89"/>
                    </a:lnTo>
                    <a:lnTo>
                      <a:pt x="100" y="65"/>
                    </a:lnTo>
                    <a:lnTo>
                      <a:pt x="59" y="65"/>
                    </a:lnTo>
                    <a:lnTo>
                      <a:pt x="59" y="41"/>
                    </a:lnTo>
                    <a:lnTo>
                      <a:pt x="24" y="17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131" y="17"/>
                    </a:lnTo>
                    <a:lnTo>
                      <a:pt x="172" y="17"/>
                    </a:lnTo>
                    <a:lnTo>
                      <a:pt x="210" y="65"/>
                    </a:lnTo>
                    <a:lnTo>
                      <a:pt x="172" y="65"/>
                    </a:lnTo>
                    <a:lnTo>
                      <a:pt x="172" y="8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14" name="Freeform 78"/>
              <p:cNvSpPr>
                <a:spLocks/>
              </p:cNvSpPr>
              <p:nvPr/>
            </p:nvSpPr>
            <p:spPr bwMode="auto">
              <a:xfrm>
                <a:off x="3280" y="1582"/>
                <a:ext cx="65" cy="38"/>
              </a:xfrm>
              <a:custGeom>
                <a:avLst/>
                <a:gdLst/>
                <a:ahLst/>
                <a:cxnLst>
                  <a:cxn ang="0">
                    <a:pos x="72" y="41"/>
                  </a:cxn>
                  <a:cxn ang="0">
                    <a:pos x="89" y="58"/>
                  </a:cxn>
                  <a:cxn ang="0">
                    <a:pos x="108" y="76"/>
                  </a:cxn>
                  <a:cxn ang="0">
                    <a:pos x="132" y="76"/>
                  </a:cxn>
                  <a:cxn ang="0">
                    <a:pos x="108" y="41"/>
                  </a:cxn>
                  <a:cxn ang="0">
                    <a:pos x="89" y="41"/>
                  </a:cxn>
                  <a:cxn ang="0">
                    <a:pos x="89" y="17"/>
                  </a:cxn>
                  <a:cxn ang="0">
                    <a:pos x="72" y="0"/>
                  </a:cxn>
                  <a:cxn ang="0">
                    <a:pos x="0" y="0"/>
                  </a:cxn>
                  <a:cxn ang="0">
                    <a:pos x="29" y="41"/>
                  </a:cxn>
                  <a:cxn ang="0">
                    <a:pos x="72" y="41"/>
                  </a:cxn>
                </a:cxnLst>
                <a:rect l="0" t="0" r="r" b="b"/>
                <a:pathLst>
                  <a:path w="132" h="76">
                    <a:moveTo>
                      <a:pt x="72" y="41"/>
                    </a:moveTo>
                    <a:lnTo>
                      <a:pt x="89" y="58"/>
                    </a:lnTo>
                    <a:lnTo>
                      <a:pt x="108" y="76"/>
                    </a:lnTo>
                    <a:lnTo>
                      <a:pt x="132" y="76"/>
                    </a:lnTo>
                    <a:lnTo>
                      <a:pt x="108" y="41"/>
                    </a:lnTo>
                    <a:lnTo>
                      <a:pt x="89" y="41"/>
                    </a:lnTo>
                    <a:lnTo>
                      <a:pt x="89" y="17"/>
                    </a:lnTo>
                    <a:lnTo>
                      <a:pt x="72" y="0"/>
                    </a:lnTo>
                    <a:lnTo>
                      <a:pt x="0" y="0"/>
                    </a:lnTo>
                    <a:lnTo>
                      <a:pt x="29" y="41"/>
                    </a:lnTo>
                    <a:lnTo>
                      <a:pt x="72" y="4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15" name="Freeform 79"/>
              <p:cNvSpPr>
                <a:spLocks/>
              </p:cNvSpPr>
              <p:nvPr/>
            </p:nvSpPr>
            <p:spPr bwMode="auto">
              <a:xfrm>
                <a:off x="3315" y="1571"/>
                <a:ext cx="84" cy="62"/>
              </a:xfrm>
              <a:custGeom>
                <a:avLst/>
                <a:gdLst/>
                <a:ahLst/>
                <a:cxnLst>
                  <a:cxn ang="0">
                    <a:pos x="107" y="0"/>
                  </a:cxn>
                  <a:cxn ang="0">
                    <a:pos x="77" y="23"/>
                  </a:cxn>
                  <a:cxn ang="0">
                    <a:pos x="60" y="23"/>
                  </a:cxn>
                  <a:cxn ang="0">
                    <a:pos x="36" y="0"/>
                  </a:cxn>
                  <a:cxn ang="0">
                    <a:pos x="0" y="0"/>
                  </a:cxn>
                  <a:cxn ang="0">
                    <a:pos x="0" y="23"/>
                  </a:cxn>
                  <a:cxn ang="0">
                    <a:pos x="17" y="41"/>
                  </a:cxn>
                  <a:cxn ang="0">
                    <a:pos x="17" y="65"/>
                  </a:cxn>
                  <a:cxn ang="0">
                    <a:pos x="36" y="65"/>
                  </a:cxn>
                  <a:cxn ang="0">
                    <a:pos x="60" y="101"/>
                  </a:cxn>
                  <a:cxn ang="0">
                    <a:pos x="107" y="82"/>
                  </a:cxn>
                  <a:cxn ang="0">
                    <a:pos x="107" y="101"/>
                  </a:cxn>
                  <a:cxn ang="0">
                    <a:pos x="148" y="125"/>
                  </a:cxn>
                  <a:cxn ang="0">
                    <a:pos x="124" y="101"/>
                  </a:cxn>
                  <a:cxn ang="0">
                    <a:pos x="148" y="101"/>
                  </a:cxn>
                  <a:cxn ang="0">
                    <a:pos x="148" y="65"/>
                  </a:cxn>
                  <a:cxn ang="0">
                    <a:pos x="167" y="41"/>
                  </a:cxn>
                  <a:cxn ang="0">
                    <a:pos x="124" y="23"/>
                  </a:cxn>
                  <a:cxn ang="0">
                    <a:pos x="107" y="0"/>
                  </a:cxn>
                </a:cxnLst>
                <a:rect l="0" t="0" r="r" b="b"/>
                <a:pathLst>
                  <a:path w="167" h="125">
                    <a:moveTo>
                      <a:pt x="107" y="0"/>
                    </a:moveTo>
                    <a:lnTo>
                      <a:pt x="77" y="23"/>
                    </a:lnTo>
                    <a:lnTo>
                      <a:pt x="60" y="23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17" y="41"/>
                    </a:lnTo>
                    <a:lnTo>
                      <a:pt x="17" y="65"/>
                    </a:lnTo>
                    <a:lnTo>
                      <a:pt x="36" y="65"/>
                    </a:lnTo>
                    <a:lnTo>
                      <a:pt x="60" y="101"/>
                    </a:lnTo>
                    <a:lnTo>
                      <a:pt x="107" y="82"/>
                    </a:lnTo>
                    <a:lnTo>
                      <a:pt x="107" y="101"/>
                    </a:lnTo>
                    <a:lnTo>
                      <a:pt x="148" y="125"/>
                    </a:lnTo>
                    <a:lnTo>
                      <a:pt x="124" y="101"/>
                    </a:lnTo>
                    <a:lnTo>
                      <a:pt x="148" y="101"/>
                    </a:lnTo>
                    <a:lnTo>
                      <a:pt x="148" y="65"/>
                    </a:lnTo>
                    <a:lnTo>
                      <a:pt x="167" y="41"/>
                    </a:lnTo>
                    <a:lnTo>
                      <a:pt x="124" y="2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16" name="Freeform 80"/>
              <p:cNvSpPr>
                <a:spLocks/>
              </p:cNvSpPr>
              <p:nvPr/>
            </p:nvSpPr>
            <p:spPr bwMode="auto">
              <a:xfrm>
                <a:off x="3315" y="1303"/>
                <a:ext cx="636" cy="279"/>
              </a:xfrm>
              <a:custGeom>
                <a:avLst/>
                <a:gdLst/>
                <a:ahLst/>
                <a:cxnLst>
                  <a:cxn ang="0">
                    <a:pos x="1244" y="275"/>
                  </a:cxn>
                  <a:cxn ang="0">
                    <a:pos x="1227" y="318"/>
                  </a:cxn>
                  <a:cxn ang="0">
                    <a:pos x="1168" y="378"/>
                  </a:cxn>
                  <a:cxn ang="0">
                    <a:pos x="1137" y="468"/>
                  </a:cxn>
                  <a:cxn ang="0">
                    <a:pos x="1094" y="485"/>
                  </a:cxn>
                  <a:cxn ang="0">
                    <a:pos x="927" y="468"/>
                  </a:cxn>
                  <a:cxn ang="0">
                    <a:pos x="901" y="509"/>
                  </a:cxn>
                  <a:cxn ang="0">
                    <a:pos x="836" y="509"/>
                  </a:cxn>
                  <a:cxn ang="0">
                    <a:pos x="775" y="559"/>
                  </a:cxn>
                  <a:cxn ang="0">
                    <a:pos x="710" y="533"/>
                  </a:cxn>
                  <a:cxn ang="0">
                    <a:pos x="667" y="485"/>
                  </a:cxn>
                  <a:cxn ang="0">
                    <a:pos x="534" y="468"/>
                  </a:cxn>
                  <a:cxn ang="0">
                    <a:pos x="317" y="408"/>
                  </a:cxn>
                  <a:cxn ang="0">
                    <a:pos x="336" y="559"/>
                  </a:cxn>
                  <a:cxn ang="0">
                    <a:pos x="258" y="509"/>
                  </a:cxn>
                  <a:cxn ang="0">
                    <a:pos x="234" y="509"/>
                  </a:cxn>
                  <a:cxn ang="0">
                    <a:pos x="210" y="485"/>
                  </a:cxn>
                  <a:cxn ang="0">
                    <a:pos x="186" y="425"/>
                  </a:cxn>
                  <a:cxn ang="0">
                    <a:pos x="186" y="378"/>
                  </a:cxn>
                  <a:cxn ang="0">
                    <a:pos x="234" y="342"/>
                  </a:cxn>
                  <a:cxn ang="0">
                    <a:pos x="150" y="318"/>
                  </a:cxn>
                  <a:cxn ang="0">
                    <a:pos x="60" y="299"/>
                  </a:cxn>
                  <a:cxn ang="0">
                    <a:pos x="17" y="275"/>
                  </a:cxn>
                  <a:cxn ang="0">
                    <a:pos x="17" y="192"/>
                  </a:cxn>
                  <a:cxn ang="0">
                    <a:pos x="60" y="210"/>
                  </a:cxn>
                  <a:cxn ang="0">
                    <a:pos x="60" y="168"/>
                  </a:cxn>
                  <a:cxn ang="0">
                    <a:pos x="126" y="149"/>
                  </a:cxn>
                  <a:cxn ang="0">
                    <a:pos x="186" y="149"/>
                  </a:cxn>
                  <a:cxn ang="0">
                    <a:pos x="234" y="168"/>
                  </a:cxn>
                  <a:cxn ang="0">
                    <a:pos x="293" y="168"/>
                  </a:cxn>
                  <a:cxn ang="0">
                    <a:pos x="384" y="168"/>
                  </a:cxn>
                  <a:cxn ang="0">
                    <a:pos x="444" y="149"/>
                  </a:cxn>
                  <a:cxn ang="0">
                    <a:pos x="408" y="101"/>
                  </a:cxn>
                  <a:cxn ang="0">
                    <a:pos x="408" y="84"/>
                  </a:cxn>
                  <a:cxn ang="0">
                    <a:pos x="384" y="60"/>
                  </a:cxn>
                  <a:cxn ang="0">
                    <a:pos x="427" y="41"/>
                  </a:cxn>
                  <a:cxn ang="0">
                    <a:pos x="596" y="24"/>
                  </a:cxn>
                  <a:cxn ang="0">
                    <a:pos x="667" y="0"/>
                  </a:cxn>
                  <a:cxn ang="0">
                    <a:pos x="684" y="41"/>
                  </a:cxn>
                  <a:cxn ang="0">
                    <a:pos x="775" y="41"/>
                  </a:cxn>
                  <a:cxn ang="0">
                    <a:pos x="794" y="60"/>
                  </a:cxn>
                  <a:cxn ang="0">
                    <a:pos x="860" y="41"/>
                  </a:cxn>
                  <a:cxn ang="0">
                    <a:pos x="1011" y="168"/>
                  </a:cxn>
                  <a:cxn ang="0">
                    <a:pos x="1053" y="168"/>
                  </a:cxn>
                  <a:cxn ang="0">
                    <a:pos x="1203" y="210"/>
                  </a:cxn>
                  <a:cxn ang="0">
                    <a:pos x="1244" y="210"/>
                  </a:cxn>
                  <a:cxn ang="0">
                    <a:pos x="1270" y="258"/>
                  </a:cxn>
                </a:cxnLst>
                <a:rect l="0" t="0" r="r" b="b"/>
                <a:pathLst>
                  <a:path w="1270" h="559">
                    <a:moveTo>
                      <a:pt x="1270" y="258"/>
                    </a:moveTo>
                    <a:lnTo>
                      <a:pt x="1244" y="275"/>
                    </a:lnTo>
                    <a:lnTo>
                      <a:pt x="1244" y="318"/>
                    </a:lnTo>
                    <a:lnTo>
                      <a:pt x="1227" y="318"/>
                    </a:lnTo>
                    <a:lnTo>
                      <a:pt x="1168" y="318"/>
                    </a:lnTo>
                    <a:lnTo>
                      <a:pt x="1168" y="378"/>
                    </a:lnTo>
                    <a:lnTo>
                      <a:pt x="1118" y="408"/>
                    </a:lnTo>
                    <a:lnTo>
                      <a:pt x="1137" y="468"/>
                    </a:lnTo>
                    <a:lnTo>
                      <a:pt x="1137" y="509"/>
                    </a:lnTo>
                    <a:lnTo>
                      <a:pt x="1094" y="485"/>
                    </a:lnTo>
                    <a:lnTo>
                      <a:pt x="968" y="485"/>
                    </a:lnTo>
                    <a:lnTo>
                      <a:pt x="927" y="468"/>
                    </a:lnTo>
                    <a:lnTo>
                      <a:pt x="927" y="485"/>
                    </a:lnTo>
                    <a:lnTo>
                      <a:pt x="901" y="509"/>
                    </a:lnTo>
                    <a:lnTo>
                      <a:pt x="836" y="485"/>
                    </a:lnTo>
                    <a:lnTo>
                      <a:pt x="836" y="509"/>
                    </a:lnTo>
                    <a:lnTo>
                      <a:pt x="818" y="533"/>
                    </a:lnTo>
                    <a:lnTo>
                      <a:pt x="775" y="559"/>
                    </a:lnTo>
                    <a:lnTo>
                      <a:pt x="710" y="559"/>
                    </a:lnTo>
                    <a:lnTo>
                      <a:pt x="710" y="533"/>
                    </a:lnTo>
                    <a:lnTo>
                      <a:pt x="684" y="533"/>
                    </a:lnTo>
                    <a:lnTo>
                      <a:pt x="667" y="485"/>
                    </a:lnTo>
                    <a:lnTo>
                      <a:pt x="625" y="449"/>
                    </a:lnTo>
                    <a:lnTo>
                      <a:pt x="534" y="468"/>
                    </a:lnTo>
                    <a:lnTo>
                      <a:pt x="408" y="378"/>
                    </a:lnTo>
                    <a:lnTo>
                      <a:pt x="317" y="408"/>
                    </a:lnTo>
                    <a:lnTo>
                      <a:pt x="367" y="559"/>
                    </a:lnTo>
                    <a:lnTo>
                      <a:pt x="336" y="559"/>
                    </a:lnTo>
                    <a:lnTo>
                      <a:pt x="276" y="509"/>
                    </a:lnTo>
                    <a:lnTo>
                      <a:pt x="258" y="509"/>
                    </a:lnTo>
                    <a:lnTo>
                      <a:pt x="234" y="533"/>
                    </a:lnTo>
                    <a:lnTo>
                      <a:pt x="234" y="509"/>
                    </a:lnTo>
                    <a:lnTo>
                      <a:pt x="234" y="485"/>
                    </a:lnTo>
                    <a:lnTo>
                      <a:pt x="210" y="485"/>
                    </a:lnTo>
                    <a:lnTo>
                      <a:pt x="167" y="425"/>
                    </a:lnTo>
                    <a:lnTo>
                      <a:pt x="186" y="425"/>
                    </a:lnTo>
                    <a:lnTo>
                      <a:pt x="167" y="408"/>
                    </a:lnTo>
                    <a:lnTo>
                      <a:pt x="186" y="378"/>
                    </a:lnTo>
                    <a:lnTo>
                      <a:pt x="276" y="378"/>
                    </a:lnTo>
                    <a:lnTo>
                      <a:pt x="234" y="342"/>
                    </a:lnTo>
                    <a:lnTo>
                      <a:pt x="186" y="318"/>
                    </a:lnTo>
                    <a:lnTo>
                      <a:pt x="150" y="318"/>
                    </a:lnTo>
                    <a:lnTo>
                      <a:pt x="77" y="342"/>
                    </a:lnTo>
                    <a:lnTo>
                      <a:pt x="60" y="299"/>
                    </a:lnTo>
                    <a:lnTo>
                      <a:pt x="17" y="299"/>
                    </a:lnTo>
                    <a:lnTo>
                      <a:pt x="17" y="275"/>
                    </a:lnTo>
                    <a:lnTo>
                      <a:pt x="0" y="258"/>
                    </a:lnTo>
                    <a:lnTo>
                      <a:pt x="17" y="192"/>
                    </a:lnTo>
                    <a:lnTo>
                      <a:pt x="36" y="210"/>
                    </a:lnTo>
                    <a:lnTo>
                      <a:pt x="60" y="210"/>
                    </a:lnTo>
                    <a:lnTo>
                      <a:pt x="36" y="168"/>
                    </a:lnTo>
                    <a:lnTo>
                      <a:pt x="60" y="168"/>
                    </a:lnTo>
                    <a:lnTo>
                      <a:pt x="107" y="149"/>
                    </a:lnTo>
                    <a:lnTo>
                      <a:pt x="126" y="149"/>
                    </a:lnTo>
                    <a:lnTo>
                      <a:pt x="150" y="132"/>
                    </a:lnTo>
                    <a:lnTo>
                      <a:pt x="186" y="149"/>
                    </a:lnTo>
                    <a:lnTo>
                      <a:pt x="234" y="192"/>
                    </a:lnTo>
                    <a:lnTo>
                      <a:pt x="234" y="168"/>
                    </a:lnTo>
                    <a:lnTo>
                      <a:pt x="258" y="168"/>
                    </a:lnTo>
                    <a:lnTo>
                      <a:pt x="293" y="168"/>
                    </a:lnTo>
                    <a:lnTo>
                      <a:pt x="336" y="168"/>
                    </a:lnTo>
                    <a:lnTo>
                      <a:pt x="384" y="168"/>
                    </a:lnTo>
                    <a:lnTo>
                      <a:pt x="427" y="168"/>
                    </a:lnTo>
                    <a:lnTo>
                      <a:pt x="444" y="149"/>
                    </a:lnTo>
                    <a:lnTo>
                      <a:pt x="384" y="132"/>
                    </a:lnTo>
                    <a:lnTo>
                      <a:pt x="408" y="101"/>
                    </a:lnTo>
                    <a:lnTo>
                      <a:pt x="384" y="101"/>
                    </a:lnTo>
                    <a:lnTo>
                      <a:pt x="408" y="84"/>
                    </a:lnTo>
                    <a:lnTo>
                      <a:pt x="408" y="60"/>
                    </a:lnTo>
                    <a:lnTo>
                      <a:pt x="384" y="60"/>
                    </a:lnTo>
                    <a:lnTo>
                      <a:pt x="384" y="41"/>
                    </a:lnTo>
                    <a:lnTo>
                      <a:pt x="427" y="41"/>
                    </a:lnTo>
                    <a:lnTo>
                      <a:pt x="534" y="24"/>
                    </a:lnTo>
                    <a:lnTo>
                      <a:pt x="596" y="24"/>
                    </a:lnTo>
                    <a:lnTo>
                      <a:pt x="596" y="0"/>
                    </a:lnTo>
                    <a:lnTo>
                      <a:pt x="667" y="0"/>
                    </a:lnTo>
                    <a:lnTo>
                      <a:pt x="684" y="24"/>
                    </a:lnTo>
                    <a:lnTo>
                      <a:pt x="684" y="41"/>
                    </a:lnTo>
                    <a:lnTo>
                      <a:pt x="727" y="41"/>
                    </a:lnTo>
                    <a:lnTo>
                      <a:pt x="775" y="41"/>
                    </a:lnTo>
                    <a:lnTo>
                      <a:pt x="775" y="60"/>
                    </a:lnTo>
                    <a:lnTo>
                      <a:pt x="794" y="60"/>
                    </a:lnTo>
                    <a:lnTo>
                      <a:pt x="836" y="41"/>
                    </a:lnTo>
                    <a:lnTo>
                      <a:pt x="860" y="41"/>
                    </a:lnTo>
                    <a:lnTo>
                      <a:pt x="927" y="84"/>
                    </a:lnTo>
                    <a:lnTo>
                      <a:pt x="1011" y="168"/>
                    </a:lnTo>
                    <a:lnTo>
                      <a:pt x="1034" y="149"/>
                    </a:lnTo>
                    <a:lnTo>
                      <a:pt x="1053" y="168"/>
                    </a:lnTo>
                    <a:lnTo>
                      <a:pt x="1118" y="168"/>
                    </a:lnTo>
                    <a:lnTo>
                      <a:pt x="1203" y="210"/>
                    </a:lnTo>
                    <a:lnTo>
                      <a:pt x="1227" y="227"/>
                    </a:lnTo>
                    <a:lnTo>
                      <a:pt x="1244" y="210"/>
                    </a:lnTo>
                    <a:lnTo>
                      <a:pt x="1270" y="227"/>
                    </a:lnTo>
                    <a:lnTo>
                      <a:pt x="1270" y="25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17" name="Freeform 81"/>
              <p:cNvSpPr>
                <a:spLocks/>
              </p:cNvSpPr>
              <p:nvPr/>
            </p:nvSpPr>
            <p:spPr bwMode="auto">
              <a:xfrm>
                <a:off x="3475" y="1492"/>
                <a:ext cx="303" cy="174"/>
              </a:xfrm>
              <a:custGeom>
                <a:avLst/>
                <a:gdLst/>
                <a:ahLst/>
                <a:cxnLst>
                  <a:cxn ang="0">
                    <a:pos x="408" y="330"/>
                  </a:cxn>
                  <a:cxn ang="0">
                    <a:pos x="408" y="306"/>
                  </a:cxn>
                  <a:cxn ang="0">
                    <a:pos x="365" y="282"/>
                  </a:cxn>
                  <a:cxn ang="0">
                    <a:pos x="258" y="222"/>
                  </a:cxn>
                  <a:cxn ang="0">
                    <a:pos x="239" y="180"/>
                  </a:cxn>
                  <a:cxn ang="0">
                    <a:pos x="172" y="180"/>
                  </a:cxn>
                  <a:cxn ang="0">
                    <a:pos x="149" y="132"/>
                  </a:cxn>
                  <a:cxn ang="0">
                    <a:pos x="108" y="108"/>
                  </a:cxn>
                  <a:cxn ang="0">
                    <a:pos x="89" y="108"/>
                  </a:cxn>
                  <a:cxn ang="0">
                    <a:pos x="65" y="156"/>
                  </a:cxn>
                  <a:cxn ang="0">
                    <a:pos x="65" y="180"/>
                  </a:cxn>
                  <a:cxn ang="0">
                    <a:pos x="48" y="180"/>
                  </a:cxn>
                  <a:cxn ang="0">
                    <a:pos x="0" y="29"/>
                  </a:cxn>
                  <a:cxn ang="0">
                    <a:pos x="89" y="0"/>
                  </a:cxn>
                  <a:cxn ang="0">
                    <a:pos x="215" y="89"/>
                  </a:cxn>
                  <a:cxn ang="0">
                    <a:pos x="306" y="72"/>
                  </a:cxn>
                  <a:cxn ang="0">
                    <a:pos x="347" y="108"/>
                  </a:cxn>
                  <a:cxn ang="0">
                    <a:pos x="365" y="156"/>
                  </a:cxn>
                  <a:cxn ang="0">
                    <a:pos x="389" y="156"/>
                  </a:cxn>
                  <a:cxn ang="0">
                    <a:pos x="389" y="180"/>
                  </a:cxn>
                  <a:cxn ang="0">
                    <a:pos x="456" y="180"/>
                  </a:cxn>
                  <a:cxn ang="0">
                    <a:pos x="497" y="156"/>
                  </a:cxn>
                  <a:cxn ang="0">
                    <a:pos x="540" y="180"/>
                  </a:cxn>
                  <a:cxn ang="0">
                    <a:pos x="540" y="156"/>
                  </a:cxn>
                  <a:cxn ang="0">
                    <a:pos x="606" y="198"/>
                  </a:cxn>
                  <a:cxn ang="0">
                    <a:pos x="557" y="222"/>
                  </a:cxn>
                  <a:cxn ang="0">
                    <a:pos x="516" y="222"/>
                  </a:cxn>
                  <a:cxn ang="0">
                    <a:pos x="516" y="180"/>
                  </a:cxn>
                  <a:cxn ang="0">
                    <a:pos x="473" y="198"/>
                  </a:cxn>
                  <a:cxn ang="0">
                    <a:pos x="473" y="239"/>
                  </a:cxn>
                  <a:cxn ang="0">
                    <a:pos x="425" y="239"/>
                  </a:cxn>
                  <a:cxn ang="0">
                    <a:pos x="456" y="258"/>
                  </a:cxn>
                  <a:cxn ang="0">
                    <a:pos x="473" y="306"/>
                  </a:cxn>
                  <a:cxn ang="0">
                    <a:pos x="456" y="349"/>
                  </a:cxn>
                  <a:cxn ang="0">
                    <a:pos x="408" y="330"/>
                  </a:cxn>
                </a:cxnLst>
                <a:rect l="0" t="0" r="r" b="b"/>
                <a:pathLst>
                  <a:path w="606" h="349">
                    <a:moveTo>
                      <a:pt x="408" y="330"/>
                    </a:moveTo>
                    <a:lnTo>
                      <a:pt x="408" y="306"/>
                    </a:lnTo>
                    <a:lnTo>
                      <a:pt x="365" y="282"/>
                    </a:lnTo>
                    <a:lnTo>
                      <a:pt x="258" y="222"/>
                    </a:lnTo>
                    <a:lnTo>
                      <a:pt x="239" y="180"/>
                    </a:lnTo>
                    <a:lnTo>
                      <a:pt x="172" y="180"/>
                    </a:lnTo>
                    <a:lnTo>
                      <a:pt x="149" y="132"/>
                    </a:lnTo>
                    <a:lnTo>
                      <a:pt x="108" y="108"/>
                    </a:lnTo>
                    <a:lnTo>
                      <a:pt x="89" y="108"/>
                    </a:lnTo>
                    <a:lnTo>
                      <a:pt x="65" y="156"/>
                    </a:lnTo>
                    <a:lnTo>
                      <a:pt x="65" y="180"/>
                    </a:lnTo>
                    <a:lnTo>
                      <a:pt x="48" y="180"/>
                    </a:lnTo>
                    <a:lnTo>
                      <a:pt x="0" y="29"/>
                    </a:lnTo>
                    <a:lnTo>
                      <a:pt x="89" y="0"/>
                    </a:lnTo>
                    <a:lnTo>
                      <a:pt x="215" y="89"/>
                    </a:lnTo>
                    <a:lnTo>
                      <a:pt x="306" y="72"/>
                    </a:lnTo>
                    <a:lnTo>
                      <a:pt x="347" y="108"/>
                    </a:lnTo>
                    <a:lnTo>
                      <a:pt x="365" y="156"/>
                    </a:lnTo>
                    <a:lnTo>
                      <a:pt x="389" y="156"/>
                    </a:lnTo>
                    <a:lnTo>
                      <a:pt x="389" y="180"/>
                    </a:lnTo>
                    <a:lnTo>
                      <a:pt x="456" y="180"/>
                    </a:lnTo>
                    <a:lnTo>
                      <a:pt x="497" y="156"/>
                    </a:lnTo>
                    <a:lnTo>
                      <a:pt x="540" y="180"/>
                    </a:lnTo>
                    <a:lnTo>
                      <a:pt x="540" y="156"/>
                    </a:lnTo>
                    <a:lnTo>
                      <a:pt x="606" y="198"/>
                    </a:lnTo>
                    <a:lnTo>
                      <a:pt x="557" y="222"/>
                    </a:lnTo>
                    <a:lnTo>
                      <a:pt x="516" y="222"/>
                    </a:lnTo>
                    <a:lnTo>
                      <a:pt x="516" y="180"/>
                    </a:lnTo>
                    <a:lnTo>
                      <a:pt x="473" y="198"/>
                    </a:lnTo>
                    <a:lnTo>
                      <a:pt x="473" y="239"/>
                    </a:lnTo>
                    <a:lnTo>
                      <a:pt x="425" y="239"/>
                    </a:lnTo>
                    <a:lnTo>
                      <a:pt x="456" y="258"/>
                    </a:lnTo>
                    <a:lnTo>
                      <a:pt x="473" y="306"/>
                    </a:lnTo>
                    <a:lnTo>
                      <a:pt x="456" y="349"/>
                    </a:lnTo>
                    <a:lnTo>
                      <a:pt x="408" y="33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18" name="Freeform 82"/>
              <p:cNvSpPr>
                <a:spLocks/>
              </p:cNvSpPr>
              <p:nvPr/>
            </p:nvSpPr>
            <p:spPr bwMode="auto">
              <a:xfrm>
                <a:off x="3688" y="1582"/>
                <a:ext cx="133" cy="83"/>
              </a:xfrm>
              <a:custGeom>
                <a:avLst/>
                <a:gdLst/>
                <a:ahLst/>
                <a:cxnLst>
                  <a:cxn ang="0">
                    <a:pos x="48" y="167"/>
                  </a:cxn>
                  <a:cxn ang="0">
                    <a:pos x="29" y="167"/>
                  </a:cxn>
                  <a:cxn ang="0">
                    <a:pos x="48" y="124"/>
                  </a:cxn>
                  <a:cxn ang="0">
                    <a:pos x="29" y="76"/>
                  </a:cxn>
                  <a:cxn ang="0">
                    <a:pos x="0" y="59"/>
                  </a:cxn>
                  <a:cxn ang="0">
                    <a:pos x="48" y="59"/>
                  </a:cxn>
                  <a:cxn ang="0">
                    <a:pos x="48" y="41"/>
                  </a:cxn>
                  <a:cxn ang="0">
                    <a:pos x="48" y="17"/>
                  </a:cxn>
                  <a:cxn ang="0">
                    <a:pos x="91" y="0"/>
                  </a:cxn>
                  <a:cxn ang="0">
                    <a:pos x="91" y="41"/>
                  </a:cxn>
                  <a:cxn ang="0">
                    <a:pos x="115" y="41"/>
                  </a:cxn>
                  <a:cxn ang="0">
                    <a:pos x="91" y="41"/>
                  </a:cxn>
                  <a:cxn ang="0">
                    <a:pos x="72" y="41"/>
                  </a:cxn>
                  <a:cxn ang="0">
                    <a:pos x="72" y="59"/>
                  </a:cxn>
                  <a:cxn ang="0">
                    <a:pos x="133" y="59"/>
                  </a:cxn>
                  <a:cxn ang="0">
                    <a:pos x="157" y="76"/>
                  </a:cxn>
                  <a:cxn ang="0">
                    <a:pos x="224" y="59"/>
                  </a:cxn>
                  <a:cxn ang="0">
                    <a:pos x="224" y="76"/>
                  </a:cxn>
                  <a:cxn ang="0">
                    <a:pos x="241" y="100"/>
                  </a:cxn>
                  <a:cxn ang="0">
                    <a:pos x="267" y="100"/>
                  </a:cxn>
                  <a:cxn ang="0">
                    <a:pos x="267" y="148"/>
                  </a:cxn>
                  <a:cxn ang="0">
                    <a:pos x="224" y="148"/>
                  </a:cxn>
                  <a:cxn ang="0">
                    <a:pos x="181" y="167"/>
                  </a:cxn>
                  <a:cxn ang="0">
                    <a:pos x="157" y="124"/>
                  </a:cxn>
                  <a:cxn ang="0">
                    <a:pos x="133" y="100"/>
                  </a:cxn>
                  <a:cxn ang="0">
                    <a:pos x="115" y="148"/>
                  </a:cxn>
                  <a:cxn ang="0">
                    <a:pos x="91" y="148"/>
                  </a:cxn>
                  <a:cxn ang="0">
                    <a:pos x="48" y="167"/>
                  </a:cxn>
                </a:cxnLst>
                <a:rect l="0" t="0" r="r" b="b"/>
                <a:pathLst>
                  <a:path w="267" h="167">
                    <a:moveTo>
                      <a:pt x="48" y="167"/>
                    </a:moveTo>
                    <a:lnTo>
                      <a:pt x="29" y="167"/>
                    </a:lnTo>
                    <a:lnTo>
                      <a:pt x="48" y="124"/>
                    </a:lnTo>
                    <a:lnTo>
                      <a:pt x="29" y="76"/>
                    </a:lnTo>
                    <a:lnTo>
                      <a:pt x="0" y="59"/>
                    </a:lnTo>
                    <a:lnTo>
                      <a:pt x="48" y="59"/>
                    </a:lnTo>
                    <a:lnTo>
                      <a:pt x="48" y="41"/>
                    </a:lnTo>
                    <a:lnTo>
                      <a:pt x="48" y="17"/>
                    </a:lnTo>
                    <a:lnTo>
                      <a:pt x="91" y="0"/>
                    </a:lnTo>
                    <a:lnTo>
                      <a:pt x="91" y="41"/>
                    </a:lnTo>
                    <a:lnTo>
                      <a:pt x="115" y="41"/>
                    </a:lnTo>
                    <a:lnTo>
                      <a:pt x="91" y="41"/>
                    </a:lnTo>
                    <a:lnTo>
                      <a:pt x="72" y="41"/>
                    </a:lnTo>
                    <a:lnTo>
                      <a:pt x="72" y="59"/>
                    </a:lnTo>
                    <a:lnTo>
                      <a:pt x="133" y="59"/>
                    </a:lnTo>
                    <a:lnTo>
                      <a:pt x="157" y="76"/>
                    </a:lnTo>
                    <a:lnTo>
                      <a:pt x="224" y="59"/>
                    </a:lnTo>
                    <a:lnTo>
                      <a:pt x="224" y="76"/>
                    </a:lnTo>
                    <a:lnTo>
                      <a:pt x="241" y="100"/>
                    </a:lnTo>
                    <a:lnTo>
                      <a:pt x="267" y="100"/>
                    </a:lnTo>
                    <a:lnTo>
                      <a:pt x="267" y="148"/>
                    </a:lnTo>
                    <a:lnTo>
                      <a:pt x="224" y="148"/>
                    </a:lnTo>
                    <a:lnTo>
                      <a:pt x="181" y="167"/>
                    </a:lnTo>
                    <a:lnTo>
                      <a:pt x="157" y="124"/>
                    </a:lnTo>
                    <a:lnTo>
                      <a:pt x="133" y="100"/>
                    </a:lnTo>
                    <a:lnTo>
                      <a:pt x="115" y="148"/>
                    </a:lnTo>
                    <a:lnTo>
                      <a:pt x="91" y="148"/>
                    </a:lnTo>
                    <a:lnTo>
                      <a:pt x="48" y="16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19" name="Freeform 83"/>
              <p:cNvSpPr>
                <a:spLocks/>
              </p:cNvSpPr>
              <p:nvPr/>
            </p:nvSpPr>
            <p:spPr bwMode="auto">
              <a:xfrm>
                <a:off x="3724" y="1537"/>
                <a:ext cx="159" cy="83"/>
              </a:xfrm>
              <a:custGeom>
                <a:avLst/>
                <a:gdLst/>
                <a:ahLst/>
                <a:cxnLst>
                  <a:cxn ang="0">
                    <a:pos x="17" y="132"/>
                  </a:cxn>
                  <a:cxn ang="0">
                    <a:pos x="59" y="132"/>
                  </a:cxn>
                  <a:cxn ang="0">
                    <a:pos x="107" y="108"/>
                  </a:cxn>
                  <a:cxn ang="0">
                    <a:pos x="41" y="65"/>
                  </a:cxn>
                  <a:cxn ang="0">
                    <a:pos x="41" y="89"/>
                  </a:cxn>
                  <a:cxn ang="0">
                    <a:pos x="0" y="65"/>
                  </a:cxn>
                  <a:cxn ang="0">
                    <a:pos x="17" y="41"/>
                  </a:cxn>
                  <a:cxn ang="0">
                    <a:pos x="17" y="17"/>
                  </a:cxn>
                  <a:cxn ang="0">
                    <a:pos x="41" y="17"/>
                  </a:cxn>
                  <a:cxn ang="0">
                    <a:pos x="83" y="41"/>
                  </a:cxn>
                  <a:cxn ang="0">
                    <a:pos x="107" y="17"/>
                  </a:cxn>
                  <a:cxn ang="0">
                    <a:pos x="107" y="0"/>
                  </a:cxn>
                  <a:cxn ang="0">
                    <a:pos x="148" y="17"/>
                  </a:cxn>
                  <a:cxn ang="0">
                    <a:pos x="274" y="17"/>
                  </a:cxn>
                  <a:cxn ang="0">
                    <a:pos x="317" y="41"/>
                  </a:cxn>
                  <a:cxn ang="0">
                    <a:pos x="317" y="65"/>
                  </a:cxn>
                  <a:cxn ang="0">
                    <a:pos x="274" y="89"/>
                  </a:cxn>
                  <a:cxn ang="0">
                    <a:pos x="232" y="89"/>
                  </a:cxn>
                  <a:cxn ang="0">
                    <a:pos x="232" y="108"/>
                  </a:cxn>
                  <a:cxn ang="0">
                    <a:pos x="167" y="108"/>
                  </a:cxn>
                  <a:cxn ang="0">
                    <a:pos x="148" y="132"/>
                  </a:cxn>
                  <a:cxn ang="0">
                    <a:pos x="148" y="149"/>
                  </a:cxn>
                  <a:cxn ang="0">
                    <a:pos x="83" y="167"/>
                  </a:cxn>
                  <a:cxn ang="0">
                    <a:pos x="59" y="149"/>
                  </a:cxn>
                  <a:cxn ang="0">
                    <a:pos x="0" y="149"/>
                  </a:cxn>
                  <a:cxn ang="0">
                    <a:pos x="0" y="132"/>
                  </a:cxn>
                  <a:cxn ang="0">
                    <a:pos x="17" y="132"/>
                  </a:cxn>
                </a:cxnLst>
                <a:rect l="0" t="0" r="r" b="b"/>
                <a:pathLst>
                  <a:path w="317" h="167">
                    <a:moveTo>
                      <a:pt x="17" y="132"/>
                    </a:moveTo>
                    <a:lnTo>
                      <a:pt x="59" y="132"/>
                    </a:lnTo>
                    <a:lnTo>
                      <a:pt x="107" y="108"/>
                    </a:lnTo>
                    <a:lnTo>
                      <a:pt x="41" y="65"/>
                    </a:lnTo>
                    <a:lnTo>
                      <a:pt x="41" y="89"/>
                    </a:lnTo>
                    <a:lnTo>
                      <a:pt x="0" y="65"/>
                    </a:lnTo>
                    <a:lnTo>
                      <a:pt x="17" y="41"/>
                    </a:lnTo>
                    <a:lnTo>
                      <a:pt x="17" y="17"/>
                    </a:lnTo>
                    <a:lnTo>
                      <a:pt x="41" y="17"/>
                    </a:lnTo>
                    <a:lnTo>
                      <a:pt x="83" y="41"/>
                    </a:lnTo>
                    <a:lnTo>
                      <a:pt x="107" y="17"/>
                    </a:lnTo>
                    <a:lnTo>
                      <a:pt x="107" y="0"/>
                    </a:lnTo>
                    <a:lnTo>
                      <a:pt x="148" y="17"/>
                    </a:lnTo>
                    <a:lnTo>
                      <a:pt x="274" y="17"/>
                    </a:lnTo>
                    <a:lnTo>
                      <a:pt x="317" y="41"/>
                    </a:lnTo>
                    <a:lnTo>
                      <a:pt x="317" y="65"/>
                    </a:lnTo>
                    <a:lnTo>
                      <a:pt x="274" y="89"/>
                    </a:lnTo>
                    <a:lnTo>
                      <a:pt x="232" y="89"/>
                    </a:lnTo>
                    <a:lnTo>
                      <a:pt x="232" y="108"/>
                    </a:lnTo>
                    <a:lnTo>
                      <a:pt x="167" y="108"/>
                    </a:lnTo>
                    <a:lnTo>
                      <a:pt x="148" y="132"/>
                    </a:lnTo>
                    <a:lnTo>
                      <a:pt x="148" y="149"/>
                    </a:lnTo>
                    <a:lnTo>
                      <a:pt x="83" y="167"/>
                    </a:lnTo>
                    <a:lnTo>
                      <a:pt x="59" y="149"/>
                    </a:lnTo>
                    <a:lnTo>
                      <a:pt x="0" y="149"/>
                    </a:lnTo>
                    <a:lnTo>
                      <a:pt x="0" y="132"/>
                    </a:lnTo>
                    <a:lnTo>
                      <a:pt x="17" y="13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20" name="Freeform 84"/>
              <p:cNvSpPr>
                <a:spLocks/>
              </p:cNvSpPr>
              <p:nvPr/>
            </p:nvSpPr>
            <p:spPr bwMode="auto">
              <a:xfrm>
                <a:off x="3432" y="1546"/>
                <a:ext cx="247" cy="149"/>
              </a:xfrm>
              <a:custGeom>
                <a:avLst/>
                <a:gdLst/>
                <a:ahLst/>
                <a:cxnLst>
                  <a:cxn ang="0">
                    <a:pos x="131" y="72"/>
                  </a:cxn>
                  <a:cxn ang="0">
                    <a:pos x="100" y="72"/>
                  </a:cxn>
                  <a:cxn ang="0">
                    <a:pos x="41" y="24"/>
                  </a:cxn>
                  <a:cxn ang="0">
                    <a:pos x="24" y="24"/>
                  </a:cxn>
                  <a:cxn ang="0">
                    <a:pos x="0" y="48"/>
                  </a:cxn>
                  <a:cxn ang="0">
                    <a:pos x="24" y="72"/>
                  </a:cxn>
                  <a:cxn ang="0">
                    <a:pos x="24" y="48"/>
                  </a:cxn>
                  <a:cxn ang="0">
                    <a:pos x="41" y="48"/>
                  </a:cxn>
                  <a:cxn ang="0">
                    <a:pos x="59" y="72"/>
                  </a:cxn>
                  <a:cxn ang="0">
                    <a:pos x="59" y="89"/>
                  </a:cxn>
                  <a:cxn ang="0">
                    <a:pos x="24" y="89"/>
                  </a:cxn>
                  <a:cxn ang="0">
                    <a:pos x="24" y="113"/>
                  </a:cxn>
                  <a:cxn ang="0">
                    <a:pos x="41" y="113"/>
                  </a:cxn>
                  <a:cxn ang="0">
                    <a:pos x="59" y="148"/>
                  </a:cxn>
                  <a:cxn ang="0">
                    <a:pos x="83" y="220"/>
                  </a:cxn>
                  <a:cxn ang="0">
                    <a:pos x="131" y="196"/>
                  </a:cxn>
                  <a:cxn ang="0">
                    <a:pos x="174" y="172"/>
                  </a:cxn>
                  <a:cxn ang="0">
                    <a:pos x="341" y="256"/>
                  </a:cxn>
                  <a:cxn ang="0">
                    <a:pos x="341" y="280"/>
                  </a:cxn>
                  <a:cxn ang="0">
                    <a:pos x="391" y="299"/>
                  </a:cxn>
                  <a:cxn ang="0">
                    <a:pos x="408" y="280"/>
                  </a:cxn>
                  <a:cxn ang="0">
                    <a:pos x="450" y="256"/>
                  </a:cxn>
                  <a:cxn ang="0">
                    <a:pos x="450" y="220"/>
                  </a:cxn>
                  <a:cxn ang="0">
                    <a:pos x="474" y="220"/>
                  </a:cxn>
                  <a:cxn ang="0">
                    <a:pos x="493" y="220"/>
                  </a:cxn>
                  <a:cxn ang="0">
                    <a:pos x="493" y="196"/>
                  </a:cxn>
                  <a:cxn ang="0">
                    <a:pos x="450" y="172"/>
                  </a:cxn>
                  <a:cxn ang="0">
                    <a:pos x="341" y="113"/>
                  </a:cxn>
                  <a:cxn ang="0">
                    <a:pos x="324" y="72"/>
                  </a:cxn>
                  <a:cxn ang="0">
                    <a:pos x="257" y="72"/>
                  </a:cxn>
                  <a:cxn ang="0">
                    <a:pos x="234" y="24"/>
                  </a:cxn>
                  <a:cxn ang="0">
                    <a:pos x="191" y="0"/>
                  </a:cxn>
                  <a:cxn ang="0">
                    <a:pos x="174" y="0"/>
                  </a:cxn>
                  <a:cxn ang="0">
                    <a:pos x="150" y="48"/>
                  </a:cxn>
                  <a:cxn ang="0">
                    <a:pos x="150" y="72"/>
                  </a:cxn>
                  <a:cxn ang="0">
                    <a:pos x="131" y="72"/>
                  </a:cxn>
                </a:cxnLst>
                <a:rect l="0" t="0" r="r" b="b"/>
                <a:pathLst>
                  <a:path w="493" h="299">
                    <a:moveTo>
                      <a:pt x="131" y="72"/>
                    </a:moveTo>
                    <a:lnTo>
                      <a:pt x="100" y="72"/>
                    </a:lnTo>
                    <a:lnTo>
                      <a:pt x="41" y="24"/>
                    </a:lnTo>
                    <a:lnTo>
                      <a:pt x="24" y="24"/>
                    </a:lnTo>
                    <a:lnTo>
                      <a:pt x="0" y="48"/>
                    </a:lnTo>
                    <a:lnTo>
                      <a:pt x="24" y="72"/>
                    </a:lnTo>
                    <a:lnTo>
                      <a:pt x="24" y="48"/>
                    </a:lnTo>
                    <a:lnTo>
                      <a:pt x="41" y="48"/>
                    </a:lnTo>
                    <a:lnTo>
                      <a:pt x="59" y="72"/>
                    </a:lnTo>
                    <a:lnTo>
                      <a:pt x="59" y="89"/>
                    </a:lnTo>
                    <a:lnTo>
                      <a:pt x="24" y="89"/>
                    </a:lnTo>
                    <a:lnTo>
                      <a:pt x="24" y="113"/>
                    </a:lnTo>
                    <a:lnTo>
                      <a:pt x="41" y="113"/>
                    </a:lnTo>
                    <a:lnTo>
                      <a:pt x="59" y="148"/>
                    </a:lnTo>
                    <a:lnTo>
                      <a:pt x="83" y="220"/>
                    </a:lnTo>
                    <a:lnTo>
                      <a:pt x="131" y="196"/>
                    </a:lnTo>
                    <a:lnTo>
                      <a:pt x="174" y="172"/>
                    </a:lnTo>
                    <a:lnTo>
                      <a:pt x="341" y="256"/>
                    </a:lnTo>
                    <a:lnTo>
                      <a:pt x="341" y="280"/>
                    </a:lnTo>
                    <a:lnTo>
                      <a:pt x="391" y="299"/>
                    </a:lnTo>
                    <a:lnTo>
                      <a:pt x="408" y="280"/>
                    </a:lnTo>
                    <a:lnTo>
                      <a:pt x="450" y="256"/>
                    </a:lnTo>
                    <a:lnTo>
                      <a:pt x="450" y="220"/>
                    </a:lnTo>
                    <a:lnTo>
                      <a:pt x="474" y="220"/>
                    </a:lnTo>
                    <a:lnTo>
                      <a:pt x="493" y="220"/>
                    </a:lnTo>
                    <a:lnTo>
                      <a:pt x="493" y="196"/>
                    </a:lnTo>
                    <a:lnTo>
                      <a:pt x="450" y="172"/>
                    </a:lnTo>
                    <a:lnTo>
                      <a:pt x="341" y="113"/>
                    </a:lnTo>
                    <a:lnTo>
                      <a:pt x="324" y="72"/>
                    </a:lnTo>
                    <a:lnTo>
                      <a:pt x="257" y="72"/>
                    </a:lnTo>
                    <a:lnTo>
                      <a:pt x="234" y="24"/>
                    </a:lnTo>
                    <a:lnTo>
                      <a:pt x="191" y="0"/>
                    </a:lnTo>
                    <a:lnTo>
                      <a:pt x="174" y="0"/>
                    </a:lnTo>
                    <a:lnTo>
                      <a:pt x="150" y="48"/>
                    </a:lnTo>
                    <a:lnTo>
                      <a:pt x="150" y="72"/>
                    </a:lnTo>
                    <a:lnTo>
                      <a:pt x="131" y="7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21" name="Freeform 85"/>
              <p:cNvSpPr>
                <a:spLocks/>
              </p:cNvSpPr>
              <p:nvPr/>
            </p:nvSpPr>
            <p:spPr bwMode="auto">
              <a:xfrm>
                <a:off x="2289" y="2160"/>
                <a:ext cx="129" cy="106"/>
              </a:xfrm>
              <a:custGeom>
                <a:avLst/>
                <a:gdLst/>
                <a:ahLst/>
                <a:cxnLst>
                  <a:cxn ang="0">
                    <a:pos x="208" y="212"/>
                  </a:cxn>
                  <a:cxn ang="0">
                    <a:pos x="191" y="212"/>
                  </a:cxn>
                  <a:cxn ang="0">
                    <a:pos x="167" y="169"/>
                  </a:cxn>
                  <a:cxn ang="0">
                    <a:pos x="148" y="169"/>
                  </a:cxn>
                  <a:cxn ang="0">
                    <a:pos x="148" y="151"/>
                  </a:cxn>
                  <a:cxn ang="0">
                    <a:pos x="124" y="108"/>
                  </a:cxn>
                  <a:cxn ang="0">
                    <a:pos x="83" y="108"/>
                  </a:cxn>
                  <a:cxn ang="0">
                    <a:pos x="41" y="127"/>
                  </a:cxn>
                  <a:cxn ang="0">
                    <a:pos x="0" y="60"/>
                  </a:cxn>
                  <a:cxn ang="0">
                    <a:pos x="0" y="41"/>
                  </a:cxn>
                  <a:cxn ang="0">
                    <a:pos x="41" y="41"/>
                  </a:cxn>
                  <a:cxn ang="0">
                    <a:pos x="41" y="0"/>
                  </a:cxn>
                  <a:cxn ang="0">
                    <a:pos x="124" y="0"/>
                  </a:cxn>
                  <a:cxn ang="0">
                    <a:pos x="148" y="17"/>
                  </a:cxn>
                  <a:cxn ang="0">
                    <a:pos x="191" y="0"/>
                  </a:cxn>
                  <a:cxn ang="0">
                    <a:pos x="227" y="84"/>
                  </a:cxn>
                  <a:cxn ang="0">
                    <a:pos x="227" y="127"/>
                  </a:cxn>
                  <a:cxn ang="0">
                    <a:pos x="257" y="169"/>
                  </a:cxn>
                  <a:cxn ang="0">
                    <a:pos x="227" y="169"/>
                  </a:cxn>
                  <a:cxn ang="0">
                    <a:pos x="227" y="193"/>
                  </a:cxn>
                  <a:cxn ang="0">
                    <a:pos x="208" y="212"/>
                  </a:cxn>
                </a:cxnLst>
                <a:rect l="0" t="0" r="r" b="b"/>
                <a:pathLst>
                  <a:path w="257" h="212">
                    <a:moveTo>
                      <a:pt x="208" y="212"/>
                    </a:moveTo>
                    <a:lnTo>
                      <a:pt x="191" y="212"/>
                    </a:lnTo>
                    <a:lnTo>
                      <a:pt x="167" y="169"/>
                    </a:lnTo>
                    <a:lnTo>
                      <a:pt x="148" y="169"/>
                    </a:lnTo>
                    <a:lnTo>
                      <a:pt x="148" y="151"/>
                    </a:lnTo>
                    <a:lnTo>
                      <a:pt x="124" y="108"/>
                    </a:lnTo>
                    <a:lnTo>
                      <a:pt x="83" y="108"/>
                    </a:lnTo>
                    <a:lnTo>
                      <a:pt x="41" y="127"/>
                    </a:lnTo>
                    <a:lnTo>
                      <a:pt x="0" y="60"/>
                    </a:lnTo>
                    <a:lnTo>
                      <a:pt x="0" y="41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124" y="0"/>
                    </a:lnTo>
                    <a:lnTo>
                      <a:pt x="148" y="17"/>
                    </a:lnTo>
                    <a:lnTo>
                      <a:pt x="191" y="0"/>
                    </a:lnTo>
                    <a:lnTo>
                      <a:pt x="227" y="84"/>
                    </a:lnTo>
                    <a:lnTo>
                      <a:pt x="227" y="127"/>
                    </a:lnTo>
                    <a:lnTo>
                      <a:pt x="257" y="169"/>
                    </a:lnTo>
                    <a:lnTo>
                      <a:pt x="227" y="169"/>
                    </a:lnTo>
                    <a:lnTo>
                      <a:pt x="227" y="193"/>
                    </a:lnTo>
                    <a:lnTo>
                      <a:pt x="208" y="21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22" name="Freeform 86"/>
              <p:cNvSpPr>
                <a:spLocks/>
              </p:cNvSpPr>
              <p:nvPr/>
            </p:nvSpPr>
            <p:spPr bwMode="auto">
              <a:xfrm>
                <a:off x="2460" y="2106"/>
                <a:ext cx="138" cy="117"/>
              </a:xfrm>
              <a:custGeom>
                <a:avLst/>
                <a:gdLst/>
                <a:ahLst/>
                <a:cxnLst>
                  <a:cxn ang="0">
                    <a:pos x="258" y="107"/>
                  </a:cxn>
                  <a:cxn ang="0">
                    <a:pos x="277" y="124"/>
                  </a:cxn>
                  <a:cxn ang="0">
                    <a:pos x="258" y="148"/>
                  </a:cxn>
                  <a:cxn ang="0">
                    <a:pos x="234" y="148"/>
                  </a:cxn>
                  <a:cxn ang="0">
                    <a:pos x="215" y="167"/>
                  </a:cxn>
                  <a:cxn ang="0">
                    <a:pos x="167" y="167"/>
                  </a:cxn>
                  <a:cxn ang="0">
                    <a:pos x="84" y="167"/>
                  </a:cxn>
                  <a:cxn ang="0">
                    <a:pos x="84" y="234"/>
                  </a:cxn>
                  <a:cxn ang="0">
                    <a:pos x="65" y="215"/>
                  </a:cxn>
                  <a:cxn ang="0">
                    <a:pos x="17" y="215"/>
                  </a:cxn>
                  <a:cxn ang="0">
                    <a:pos x="0" y="191"/>
                  </a:cxn>
                  <a:cxn ang="0">
                    <a:pos x="0" y="148"/>
                  </a:cxn>
                  <a:cxn ang="0">
                    <a:pos x="36" y="83"/>
                  </a:cxn>
                  <a:cxn ang="0">
                    <a:pos x="84" y="65"/>
                  </a:cxn>
                  <a:cxn ang="0">
                    <a:pos x="150" y="17"/>
                  </a:cxn>
                  <a:cxn ang="0">
                    <a:pos x="191" y="0"/>
                  </a:cxn>
                  <a:cxn ang="0">
                    <a:pos x="191" y="41"/>
                  </a:cxn>
                  <a:cxn ang="0">
                    <a:pos x="234" y="107"/>
                  </a:cxn>
                  <a:cxn ang="0">
                    <a:pos x="258" y="107"/>
                  </a:cxn>
                </a:cxnLst>
                <a:rect l="0" t="0" r="r" b="b"/>
                <a:pathLst>
                  <a:path w="277" h="234">
                    <a:moveTo>
                      <a:pt x="258" y="107"/>
                    </a:moveTo>
                    <a:lnTo>
                      <a:pt x="277" y="124"/>
                    </a:lnTo>
                    <a:lnTo>
                      <a:pt x="258" y="148"/>
                    </a:lnTo>
                    <a:lnTo>
                      <a:pt x="234" y="148"/>
                    </a:lnTo>
                    <a:lnTo>
                      <a:pt x="215" y="167"/>
                    </a:lnTo>
                    <a:lnTo>
                      <a:pt x="167" y="167"/>
                    </a:lnTo>
                    <a:lnTo>
                      <a:pt x="84" y="167"/>
                    </a:lnTo>
                    <a:lnTo>
                      <a:pt x="84" y="234"/>
                    </a:lnTo>
                    <a:lnTo>
                      <a:pt x="65" y="215"/>
                    </a:lnTo>
                    <a:lnTo>
                      <a:pt x="17" y="215"/>
                    </a:lnTo>
                    <a:lnTo>
                      <a:pt x="0" y="191"/>
                    </a:lnTo>
                    <a:lnTo>
                      <a:pt x="0" y="148"/>
                    </a:lnTo>
                    <a:lnTo>
                      <a:pt x="36" y="83"/>
                    </a:lnTo>
                    <a:lnTo>
                      <a:pt x="84" y="65"/>
                    </a:lnTo>
                    <a:lnTo>
                      <a:pt x="150" y="17"/>
                    </a:lnTo>
                    <a:lnTo>
                      <a:pt x="191" y="0"/>
                    </a:lnTo>
                    <a:lnTo>
                      <a:pt x="191" y="41"/>
                    </a:lnTo>
                    <a:lnTo>
                      <a:pt x="234" y="107"/>
                    </a:lnTo>
                    <a:lnTo>
                      <a:pt x="258" y="10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23" name="Freeform 87"/>
              <p:cNvSpPr>
                <a:spLocks/>
              </p:cNvSpPr>
              <p:nvPr/>
            </p:nvSpPr>
            <p:spPr bwMode="auto">
              <a:xfrm>
                <a:off x="2341" y="1901"/>
                <a:ext cx="291" cy="300"/>
              </a:xfrm>
              <a:custGeom>
                <a:avLst/>
                <a:gdLst/>
                <a:ahLst/>
                <a:cxnLst>
                  <a:cxn ang="0">
                    <a:pos x="432" y="408"/>
                  </a:cxn>
                  <a:cxn ang="0">
                    <a:pos x="389" y="425"/>
                  </a:cxn>
                  <a:cxn ang="0">
                    <a:pos x="323" y="475"/>
                  </a:cxn>
                  <a:cxn ang="0">
                    <a:pos x="275" y="492"/>
                  </a:cxn>
                  <a:cxn ang="0">
                    <a:pos x="239" y="558"/>
                  </a:cxn>
                  <a:cxn ang="0">
                    <a:pos x="239" y="601"/>
                  </a:cxn>
                  <a:cxn ang="0">
                    <a:pos x="215" y="601"/>
                  </a:cxn>
                  <a:cxn ang="0">
                    <a:pos x="198" y="601"/>
                  </a:cxn>
                  <a:cxn ang="0">
                    <a:pos x="172" y="601"/>
                  </a:cxn>
                  <a:cxn ang="0">
                    <a:pos x="155" y="601"/>
                  </a:cxn>
                  <a:cxn ang="0">
                    <a:pos x="125" y="601"/>
                  </a:cxn>
                  <a:cxn ang="0">
                    <a:pos x="89" y="516"/>
                  </a:cxn>
                  <a:cxn ang="0">
                    <a:pos x="48" y="534"/>
                  </a:cxn>
                  <a:cxn ang="0">
                    <a:pos x="24" y="516"/>
                  </a:cxn>
                  <a:cxn ang="0">
                    <a:pos x="0" y="425"/>
                  </a:cxn>
                  <a:cxn ang="0">
                    <a:pos x="24" y="384"/>
                  </a:cxn>
                  <a:cxn ang="0">
                    <a:pos x="48" y="408"/>
                  </a:cxn>
                  <a:cxn ang="0">
                    <a:pos x="65" y="384"/>
                  </a:cxn>
                  <a:cxn ang="0">
                    <a:pos x="239" y="384"/>
                  </a:cxn>
                  <a:cxn ang="0">
                    <a:pos x="198" y="0"/>
                  </a:cxn>
                  <a:cxn ang="0">
                    <a:pos x="258" y="0"/>
                  </a:cxn>
                  <a:cxn ang="0">
                    <a:pos x="456" y="167"/>
                  </a:cxn>
                  <a:cxn ang="0">
                    <a:pos x="497" y="198"/>
                  </a:cxn>
                  <a:cxn ang="0">
                    <a:pos x="540" y="215"/>
                  </a:cxn>
                  <a:cxn ang="0">
                    <a:pos x="540" y="258"/>
                  </a:cxn>
                  <a:cxn ang="0">
                    <a:pos x="582" y="258"/>
                  </a:cxn>
                  <a:cxn ang="0">
                    <a:pos x="582" y="365"/>
                  </a:cxn>
                  <a:cxn ang="0">
                    <a:pos x="563" y="384"/>
                  </a:cxn>
                  <a:cxn ang="0">
                    <a:pos x="432" y="408"/>
                  </a:cxn>
                </a:cxnLst>
                <a:rect l="0" t="0" r="r" b="b"/>
                <a:pathLst>
                  <a:path w="582" h="601">
                    <a:moveTo>
                      <a:pt x="432" y="408"/>
                    </a:moveTo>
                    <a:lnTo>
                      <a:pt x="389" y="425"/>
                    </a:lnTo>
                    <a:lnTo>
                      <a:pt x="323" y="475"/>
                    </a:lnTo>
                    <a:lnTo>
                      <a:pt x="275" y="492"/>
                    </a:lnTo>
                    <a:lnTo>
                      <a:pt x="239" y="558"/>
                    </a:lnTo>
                    <a:lnTo>
                      <a:pt x="239" y="601"/>
                    </a:lnTo>
                    <a:lnTo>
                      <a:pt x="215" y="601"/>
                    </a:lnTo>
                    <a:lnTo>
                      <a:pt x="198" y="601"/>
                    </a:lnTo>
                    <a:lnTo>
                      <a:pt x="172" y="601"/>
                    </a:lnTo>
                    <a:lnTo>
                      <a:pt x="155" y="601"/>
                    </a:lnTo>
                    <a:lnTo>
                      <a:pt x="125" y="601"/>
                    </a:lnTo>
                    <a:lnTo>
                      <a:pt x="89" y="516"/>
                    </a:lnTo>
                    <a:lnTo>
                      <a:pt x="48" y="534"/>
                    </a:lnTo>
                    <a:lnTo>
                      <a:pt x="24" y="516"/>
                    </a:lnTo>
                    <a:lnTo>
                      <a:pt x="0" y="425"/>
                    </a:lnTo>
                    <a:lnTo>
                      <a:pt x="24" y="384"/>
                    </a:lnTo>
                    <a:lnTo>
                      <a:pt x="48" y="408"/>
                    </a:lnTo>
                    <a:lnTo>
                      <a:pt x="65" y="384"/>
                    </a:lnTo>
                    <a:lnTo>
                      <a:pt x="239" y="384"/>
                    </a:lnTo>
                    <a:lnTo>
                      <a:pt x="198" y="0"/>
                    </a:lnTo>
                    <a:lnTo>
                      <a:pt x="258" y="0"/>
                    </a:lnTo>
                    <a:lnTo>
                      <a:pt x="456" y="167"/>
                    </a:lnTo>
                    <a:lnTo>
                      <a:pt x="497" y="198"/>
                    </a:lnTo>
                    <a:lnTo>
                      <a:pt x="540" y="215"/>
                    </a:lnTo>
                    <a:lnTo>
                      <a:pt x="540" y="258"/>
                    </a:lnTo>
                    <a:lnTo>
                      <a:pt x="582" y="258"/>
                    </a:lnTo>
                    <a:lnTo>
                      <a:pt x="582" y="365"/>
                    </a:lnTo>
                    <a:lnTo>
                      <a:pt x="563" y="384"/>
                    </a:lnTo>
                    <a:lnTo>
                      <a:pt x="432" y="40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24" name="Freeform 88"/>
              <p:cNvSpPr>
                <a:spLocks/>
              </p:cNvSpPr>
              <p:nvPr/>
            </p:nvSpPr>
            <p:spPr bwMode="auto">
              <a:xfrm>
                <a:off x="2946" y="1946"/>
                <a:ext cx="293" cy="397"/>
              </a:xfrm>
              <a:custGeom>
                <a:avLst/>
                <a:gdLst/>
                <a:ahLst/>
                <a:cxnLst>
                  <a:cxn ang="0">
                    <a:pos x="496" y="720"/>
                  </a:cxn>
                  <a:cxn ang="0">
                    <a:pos x="496" y="744"/>
                  </a:cxn>
                  <a:cxn ang="0">
                    <a:pos x="454" y="744"/>
                  </a:cxn>
                  <a:cxn ang="0">
                    <a:pos x="437" y="763"/>
                  </a:cxn>
                  <a:cxn ang="0">
                    <a:pos x="365" y="793"/>
                  </a:cxn>
                  <a:cxn ang="0">
                    <a:pos x="322" y="793"/>
                  </a:cxn>
                  <a:cxn ang="0">
                    <a:pos x="286" y="744"/>
                  </a:cxn>
                  <a:cxn ang="0">
                    <a:pos x="239" y="744"/>
                  </a:cxn>
                  <a:cxn ang="0">
                    <a:pos x="215" y="720"/>
                  </a:cxn>
                  <a:cxn ang="0">
                    <a:pos x="107" y="594"/>
                  </a:cxn>
                  <a:cxn ang="0">
                    <a:pos x="64" y="577"/>
                  </a:cxn>
                  <a:cxn ang="0">
                    <a:pos x="64" y="534"/>
                  </a:cxn>
                  <a:cxn ang="0">
                    <a:pos x="23" y="486"/>
                  </a:cxn>
                  <a:cxn ang="0">
                    <a:pos x="47" y="467"/>
                  </a:cxn>
                  <a:cxn ang="0">
                    <a:pos x="0" y="402"/>
                  </a:cxn>
                  <a:cxn ang="0">
                    <a:pos x="47" y="293"/>
                  </a:cxn>
                  <a:cxn ang="0">
                    <a:pos x="64" y="293"/>
                  </a:cxn>
                  <a:cxn ang="0">
                    <a:pos x="64" y="276"/>
                  </a:cxn>
                  <a:cxn ang="0">
                    <a:pos x="64" y="143"/>
                  </a:cxn>
                  <a:cxn ang="0">
                    <a:pos x="64" y="124"/>
                  </a:cxn>
                  <a:cxn ang="0">
                    <a:pos x="107" y="124"/>
                  </a:cxn>
                  <a:cxn ang="0">
                    <a:pos x="107" y="35"/>
                  </a:cxn>
                  <a:cxn ang="0">
                    <a:pos x="389" y="35"/>
                  </a:cxn>
                  <a:cxn ang="0">
                    <a:pos x="437" y="35"/>
                  </a:cxn>
                  <a:cxn ang="0">
                    <a:pos x="472" y="0"/>
                  </a:cxn>
                  <a:cxn ang="0">
                    <a:pos x="472" y="17"/>
                  </a:cxn>
                  <a:cxn ang="0">
                    <a:pos x="513" y="35"/>
                  </a:cxn>
                  <a:cxn ang="0">
                    <a:pos x="561" y="186"/>
                  </a:cxn>
                  <a:cxn ang="0">
                    <a:pos x="587" y="210"/>
                  </a:cxn>
                  <a:cxn ang="0">
                    <a:pos x="587" y="233"/>
                  </a:cxn>
                  <a:cxn ang="0">
                    <a:pos x="537" y="250"/>
                  </a:cxn>
                  <a:cxn ang="0">
                    <a:pos x="513" y="402"/>
                  </a:cxn>
                  <a:cxn ang="0">
                    <a:pos x="454" y="510"/>
                  </a:cxn>
                  <a:cxn ang="0">
                    <a:pos x="437" y="594"/>
                  </a:cxn>
                  <a:cxn ang="0">
                    <a:pos x="406" y="594"/>
                  </a:cxn>
                  <a:cxn ang="0">
                    <a:pos x="406" y="618"/>
                  </a:cxn>
                  <a:cxn ang="0">
                    <a:pos x="437" y="636"/>
                  </a:cxn>
                  <a:cxn ang="0">
                    <a:pos x="472" y="703"/>
                  </a:cxn>
                  <a:cxn ang="0">
                    <a:pos x="496" y="720"/>
                  </a:cxn>
                </a:cxnLst>
                <a:rect l="0" t="0" r="r" b="b"/>
                <a:pathLst>
                  <a:path w="587" h="793">
                    <a:moveTo>
                      <a:pt x="496" y="720"/>
                    </a:moveTo>
                    <a:lnTo>
                      <a:pt x="496" y="744"/>
                    </a:lnTo>
                    <a:lnTo>
                      <a:pt x="454" y="744"/>
                    </a:lnTo>
                    <a:lnTo>
                      <a:pt x="437" y="763"/>
                    </a:lnTo>
                    <a:lnTo>
                      <a:pt x="365" y="793"/>
                    </a:lnTo>
                    <a:lnTo>
                      <a:pt x="322" y="793"/>
                    </a:lnTo>
                    <a:lnTo>
                      <a:pt x="286" y="744"/>
                    </a:lnTo>
                    <a:lnTo>
                      <a:pt x="239" y="744"/>
                    </a:lnTo>
                    <a:lnTo>
                      <a:pt x="215" y="720"/>
                    </a:lnTo>
                    <a:lnTo>
                      <a:pt x="107" y="594"/>
                    </a:lnTo>
                    <a:lnTo>
                      <a:pt x="64" y="577"/>
                    </a:lnTo>
                    <a:lnTo>
                      <a:pt x="64" y="534"/>
                    </a:lnTo>
                    <a:lnTo>
                      <a:pt x="23" y="486"/>
                    </a:lnTo>
                    <a:lnTo>
                      <a:pt x="47" y="467"/>
                    </a:lnTo>
                    <a:lnTo>
                      <a:pt x="0" y="402"/>
                    </a:lnTo>
                    <a:lnTo>
                      <a:pt x="47" y="293"/>
                    </a:lnTo>
                    <a:lnTo>
                      <a:pt x="64" y="293"/>
                    </a:lnTo>
                    <a:lnTo>
                      <a:pt x="64" y="276"/>
                    </a:lnTo>
                    <a:lnTo>
                      <a:pt x="64" y="143"/>
                    </a:lnTo>
                    <a:lnTo>
                      <a:pt x="64" y="124"/>
                    </a:lnTo>
                    <a:lnTo>
                      <a:pt x="107" y="124"/>
                    </a:lnTo>
                    <a:lnTo>
                      <a:pt x="107" y="35"/>
                    </a:lnTo>
                    <a:lnTo>
                      <a:pt x="389" y="35"/>
                    </a:lnTo>
                    <a:lnTo>
                      <a:pt x="437" y="35"/>
                    </a:lnTo>
                    <a:lnTo>
                      <a:pt x="472" y="0"/>
                    </a:lnTo>
                    <a:lnTo>
                      <a:pt x="472" y="17"/>
                    </a:lnTo>
                    <a:lnTo>
                      <a:pt x="513" y="35"/>
                    </a:lnTo>
                    <a:lnTo>
                      <a:pt x="561" y="186"/>
                    </a:lnTo>
                    <a:lnTo>
                      <a:pt x="587" y="210"/>
                    </a:lnTo>
                    <a:lnTo>
                      <a:pt x="587" y="233"/>
                    </a:lnTo>
                    <a:lnTo>
                      <a:pt x="537" y="250"/>
                    </a:lnTo>
                    <a:lnTo>
                      <a:pt x="513" y="402"/>
                    </a:lnTo>
                    <a:lnTo>
                      <a:pt x="454" y="510"/>
                    </a:lnTo>
                    <a:lnTo>
                      <a:pt x="437" y="594"/>
                    </a:lnTo>
                    <a:lnTo>
                      <a:pt x="406" y="594"/>
                    </a:lnTo>
                    <a:lnTo>
                      <a:pt x="406" y="618"/>
                    </a:lnTo>
                    <a:lnTo>
                      <a:pt x="437" y="636"/>
                    </a:lnTo>
                    <a:lnTo>
                      <a:pt x="472" y="703"/>
                    </a:lnTo>
                    <a:lnTo>
                      <a:pt x="496" y="72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25" name="Freeform 89"/>
              <p:cNvSpPr>
                <a:spLocks/>
              </p:cNvSpPr>
              <p:nvPr/>
            </p:nvSpPr>
            <p:spPr bwMode="auto">
              <a:xfrm>
                <a:off x="2720" y="1741"/>
                <a:ext cx="279" cy="277"/>
              </a:xfrm>
              <a:custGeom>
                <a:avLst/>
                <a:gdLst/>
                <a:ahLst/>
                <a:cxnLst>
                  <a:cxn ang="0">
                    <a:pos x="558" y="444"/>
                  </a:cxn>
                  <a:cxn ang="0">
                    <a:pos x="558" y="534"/>
                  </a:cxn>
                  <a:cxn ang="0">
                    <a:pos x="516" y="534"/>
                  </a:cxn>
                  <a:cxn ang="0">
                    <a:pos x="516" y="553"/>
                  </a:cxn>
                  <a:cxn ang="0">
                    <a:pos x="258" y="408"/>
                  </a:cxn>
                  <a:cxn ang="0">
                    <a:pos x="191" y="408"/>
                  </a:cxn>
                  <a:cxn ang="0">
                    <a:pos x="167" y="384"/>
                  </a:cxn>
                  <a:cxn ang="0">
                    <a:pos x="89" y="384"/>
                  </a:cxn>
                  <a:cxn ang="0">
                    <a:pos x="65" y="336"/>
                  </a:cxn>
                  <a:cxn ang="0">
                    <a:pos x="41" y="336"/>
                  </a:cxn>
                  <a:cxn ang="0">
                    <a:pos x="0" y="276"/>
                  </a:cxn>
                  <a:cxn ang="0">
                    <a:pos x="17" y="258"/>
                  </a:cxn>
                  <a:cxn ang="0">
                    <a:pos x="17" y="210"/>
                  </a:cxn>
                  <a:cxn ang="0">
                    <a:pos x="17" y="150"/>
                  </a:cxn>
                  <a:cxn ang="0">
                    <a:pos x="0" y="124"/>
                  </a:cxn>
                  <a:cxn ang="0">
                    <a:pos x="0" y="107"/>
                  </a:cxn>
                  <a:cxn ang="0">
                    <a:pos x="17" y="107"/>
                  </a:cxn>
                  <a:cxn ang="0">
                    <a:pos x="17" y="60"/>
                  </a:cxn>
                  <a:cxn ang="0">
                    <a:pos x="65" y="41"/>
                  </a:cxn>
                  <a:cxn ang="0">
                    <a:pos x="65" y="0"/>
                  </a:cxn>
                  <a:cxn ang="0">
                    <a:pos x="108" y="17"/>
                  </a:cxn>
                  <a:cxn ang="0">
                    <a:pos x="167" y="17"/>
                  </a:cxn>
                  <a:cxn ang="0">
                    <a:pos x="215" y="41"/>
                  </a:cxn>
                  <a:cxn ang="0">
                    <a:pos x="215" y="60"/>
                  </a:cxn>
                  <a:cxn ang="0">
                    <a:pos x="275" y="89"/>
                  </a:cxn>
                  <a:cxn ang="0">
                    <a:pos x="318" y="107"/>
                  </a:cxn>
                  <a:cxn ang="0">
                    <a:pos x="347" y="124"/>
                  </a:cxn>
                  <a:cxn ang="0">
                    <a:pos x="365" y="107"/>
                  </a:cxn>
                  <a:cxn ang="0">
                    <a:pos x="365" y="41"/>
                  </a:cxn>
                  <a:cxn ang="0">
                    <a:pos x="432" y="17"/>
                  </a:cxn>
                  <a:cxn ang="0">
                    <a:pos x="473" y="17"/>
                  </a:cxn>
                  <a:cxn ang="0">
                    <a:pos x="473" y="41"/>
                  </a:cxn>
                  <a:cxn ang="0">
                    <a:pos x="540" y="60"/>
                  </a:cxn>
                  <a:cxn ang="0">
                    <a:pos x="540" y="124"/>
                  </a:cxn>
                  <a:cxn ang="0">
                    <a:pos x="540" y="186"/>
                  </a:cxn>
                  <a:cxn ang="0">
                    <a:pos x="558" y="444"/>
                  </a:cxn>
                </a:cxnLst>
                <a:rect l="0" t="0" r="r" b="b"/>
                <a:pathLst>
                  <a:path w="558" h="553">
                    <a:moveTo>
                      <a:pt x="558" y="444"/>
                    </a:moveTo>
                    <a:lnTo>
                      <a:pt x="558" y="534"/>
                    </a:lnTo>
                    <a:lnTo>
                      <a:pt x="516" y="534"/>
                    </a:lnTo>
                    <a:lnTo>
                      <a:pt x="516" y="553"/>
                    </a:lnTo>
                    <a:lnTo>
                      <a:pt x="258" y="408"/>
                    </a:lnTo>
                    <a:lnTo>
                      <a:pt x="191" y="408"/>
                    </a:lnTo>
                    <a:lnTo>
                      <a:pt x="167" y="384"/>
                    </a:lnTo>
                    <a:lnTo>
                      <a:pt x="89" y="384"/>
                    </a:lnTo>
                    <a:lnTo>
                      <a:pt x="65" y="336"/>
                    </a:lnTo>
                    <a:lnTo>
                      <a:pt x="41" y="336"/>
                    </a:lnTo>
                    <a:lnTo>
                      <a:pt x="0" y="276"/>
                    </a:lnTo>
                    <a:lnTo>
                      <a:pt x="17" y="258"/>
                    </a:lnTo>
                    <a:lnTo>
                      <a:pt x="17" y="210"/>
                    </a:lnTo>
                    <a:lnTo>
                      <a:pt x="17" y="150"/>
                    </a:lnTo>
                    <a:lnTo>
                      <a:pt x="0" y="124"/>
                    </a:lnTo>
                    <a:lnTo>
                      <a:pt x="0" y="107"/>
                    </a:lnTo>
                    <a:lnTo>
                      <a:pt x="17" y="107"/>
                    </a:lnTo>
                    <a:lnTo>
                      <a:pt x="17" y="60"/>
                    </a:lnTo>
                    <a:lnTo>
                      <a:pt x="65" y="41"/>
                    </a:lnTo>
                    <a:lnTo>
                      <a:pt x="65" y="0"/>
                    </a:lnTo>
                    <a:lnTo>
                      <a:pt x="108" y="17"/>
                    </a:lnTo>
                    <a:lnTo>
                      <a:pt x="167" y="17"/>
                    </a:lnTo>
                    <a:lnTo>
                      <a:pt x="215" y="41"/>
                    </a:lnTo>
                    <a:lnTo>
                      <a:pt x="215" y="60"/>
                    </a:lnTo>
                    <a:lnTo>
                      <a:pt x="275" y="89"/>
                    </a:lnTo>
                    <a:lnTo>
                      <a:pt x="318" y="107"/>
                    </a:lnTo>
                    <a:lnTo>
                      <a:pt x="347" y="124"/>
                    </a:lnTo>
                    <a:lnTo>
                      <a:pt x="365" y="107"/>
                    </a:lnTo>
                    <a:lnTo>
                      <a:pt x="365" y="41"/>
                    </a:lnTo>
                    <a:lnTo>
                      <a:pt x="432" y="17"/>
                    </a:lnTo>
                    <a:lnTo>
                      <a:pt x="473" y="17"/>
                    </a:lnTo>
                    <a:lnTo>
                      <a:pt x="473" y="41"/>
                    </a:lnTo>
                    <a:lnTo>
                      <a:pt x="540" y="60"/>
                    </a:lnTo>
                    <a:lnTo>
                      <a:pt x="540" y="124"/>
                    </a:lnTo>
                    <a:lnTo>
                      <a:pt x="540" y="186"/>
                    </a:lnTo>
                    <a:lnTo>
                      <a:pt x="558" y="44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26" name="Freeform 90"/>
              <p:cNvSpPr>
                <a:spLocks/>
              </p:cNvSpPr>
              <p:nvPr/>
            </p:nvSpPr>
            <p:spPr bwMode="auto">
              <a:xfrm>
                <a:off x="2404" y="1666"/>
                <a:ext cx="361" cy="364"/>
              </a:xfrm>
              <a:custGeom>
                <a:avLst/>
                <a:gdLst/>
                <a:ahLst/>
                <a:cxnLst>
                  <a:cxn ang="0">
                    <a:pos x="589" y="0"/>
                  </a:cxn>
                  <a:cxn ang="0">
                    <a:pos x="608" y="0"/>
                  </a:cxn>
                  <a:cxn ang="0">
                    <a:pos x="608" y="17"/>
                  </a:cxn>
                  <a:cxn ang="0">
                    <a:pos x="608" y="88"/>
                  </a:cxn>
                  <a:cxn ang="0">
                    <a:pos x="571" y="124"/>
                  </a:cxn>
                  <a:cxn ang="0">
                    <a:pos x="589" y="167"/>
                  </a:cxn>
                  <a:cxn ang="0">
                    <a:pos x="632" y="191"/>
                  </a:cxn>
                  <a:cxn ang="0">
                    <a:pos x="632" y="257"/>
                  </a:cxn>
                  <a:cxn ang="0">
                    <a:pos x="632" y="274"/>
                  </a:cxn>
                  <a:cxn ang="0">
                    <a:pos x="649" y="300"/>
                  </a:cxn>
                  <a:cxn ang="0">
                    <a:pos x="649" y="360"/>
                  </a:cxn>
                  <a:cxn ang="0">
                    <a:pos x="649" y="408"/>
                  </a:cxn>
                  <a:cxn ang="0">
                    <a:pos x="632" y="425"/>
                  </a:cxn>
                  <a:cxn ang="0">
                    <a:pos x="673" y="486"/>
                  </a:cxn>
                  <a:cxn ang="0">
                    <a:pos x="697" y="486"/>
                  </a:cxn>
                  <a:cxn ang="0">
                    <a:pos x="723" y="534"/>
                  </a:cxn>
                  <a:cxn ang="0">
                    <a:pos x="499" y="701"/>
                  </a:cxn>
                  <a:cxn ang="0">
                    <a:pos x="456" y="727"/>
                  </a:cxn>
                  <a:cxn ang="0">
                    <a:pos x="415" y="727"/>
                  </a:cxn>
                  <a:cxn ang="0">
                    <a:pos x="415" y="684"/>
                  </a:cxn>
                  <a:cxn ang="0">
                    <a:pos x="373" y="665"/>
                  </a:cxn>
                  <a:cxn ang="0">
                    <a:pos x="330" y="636"/>
                  </a:cxn>
                  <a:cxn ang="0">
                    <a:pos x="132" y="467"/>
                  </a:cxn>
                  <a:cxn ang="0">
                    <a:pos x="0" y="384"/>
                  </a:cxn>
                  <a:cxn ang="0">
                    <a:pos x="0" y="360"/>
                  </a:cxn>
                  <a:cxn ang="0">
                    <a:pos x="0" y="317"/>
                  </a:cxn>
                  <a:cxn ang="0">
                    <a:pos x="29" y="300"/>
                  </a:cxn>
                  <a:cxn ang="0">
                    <a:pos x="132" y="274"/>
                  </a:cxn>
                  <a:cxn ang="0">
                    <a:pos x="180" y="239"/>
                  </a:cxn>
                  <a:cxn ang="0">
                    <a:pos x="180" y="210"/>
                  </a:cxn>
                  <a:cxn ang="0">
                    <a:pos x="265" y="191"/>
                  </a:cxn>
                  <a:cxn ang="0">
                    <a:pos x="265" y="88"/>
                  </a:cxn>
                  <a:cxn ang="0">
                    <a:pos x="241" y="59"/>
                  </a:cxn>
                  <a:cxn ang="0">
                    <a:pos x="349" y="17"/>
                  </a:cxn>
                  <a:cxn ang="0">
                    <a:pos x="456" y="0"/>
                  </a:cxn>
                  <a:cxn ang="0">
                    <a:pos x="499" y="0"/>
                  </a:cxn>
                  <a:cxn ang="0">
                    <a:pos x="523" y="0"/>
                  </a:cxn>
                  <a:cxn ang="0">
                    <a:pos x="589" y="0"/>
                  </a:cxn>
                </a:cxnLst>
                <a:rect l="0" t="0" r="r" b="b"/>
                <a:pathLst>
                  <a:path w="723" h="727">
                    <a:moveTo>
                      <a:pt x="589" y="0"/>
                    </a:moveTo>
                    <a:lnTo>
                      <a:pt x="608" y="0"/>
                    </a:lnTo>
                    <a:lnTo>
                      <a:pt x="608" y="17"/>
                    </a:lnTo>
                    <a:lnTo>
                      <a:pt x="608" y="88"/>
                    </a:lnTo>
                    <a:lnTo>
                      <a:pt x="571" y="124"/>
                    </a:lnTo>
                    <a:lnTo>
                      <a:pt x="589" y="167"/>
                    </a:lnTo>
                    <a:lnTo>
                      <a:pt x="632" y="191"/>
                    </a:lnTo>
                    <a:lnTo>
                      <a:pt x="632" y="257"/>
                    </a:lnTo>
                    <a:lnTo>
                      <a:pt x="632" y="274"/>
                    </a:lnTo>
                    <a:lnTo>
                      <a:pt x="649" y="300"/>
                    </a:lnTo>
                    <a:lnTo>
                      <a:pt x="649" y="360"/>
                    </a:lnTo>
                    <a:lnTo>
                      <a:pt x="649" y="408"/>
                    </a:lnTo>
                    <a:lnTo>
                      <a:pt x="632" y="425"/>
                    </a:lnTo>
                    <a:lnTo>
                      <a:pt x="673" y="486"/>
                    </a:lnTo>
                    <a:lnTo>
                      <a:pt x="697" y="486"/>
                    </a:lnTo>
                    <a:lnTo>
                      <a:pt x="723" y="534"/>
                    </a:lnTo>
                    <a:lnTo>
                      <a:pt x="499" y="701"/>
                    </a:lnTo>
                    <a:lnTo>
                      <a:pt x="456" y="727"/>
                    </a:lnTo>
                    <a:lnTo>
                      <a:pt x="415" y="727"/>
                    </a:lnTo>
                    <a:lnTo>
                      <a:pt x="415" y="684"/>
                    </a:lnTo>
                    <a:lnTo>
                      <a:pt x="373" y="665"/>
                    </a:lnTo>
                    <a:lnTo>
                      <a:pt x="330" y="636"/>
                    </a:lnTo>
                    <a:lnTo>
                      <a:pt x="132" y="467"/>
                    </a:lnTo>
                    <a:lnTo>
                      <a:pt x="0" y="384"/>
                    </a:lnTo>
                    <a:lnTo>
                      <a:pt x="0" y="360"/>
                    </a:lnTo>
                    <a:lnTo>
                      <a:pt x="0" y="317"/>
                    </a:lnTo>
                    <a:lnTo>
                      <a:pt x="29" y="300"/>
                    </a:lnTo>
                    <a:lnTo>
                      <a:pt x="132" y="274"/>
                    </a:lnTo>
                    <a:lnTo>
                      <a:pt x="180" y="239"/>
                    </a:lnTo>
                    <a:lnTo>
                      <a:pt x="180" y="210"/>
                    </a:lnTo>
                    <a:lnTo>
                      <a:pt x="265" y="191"/>
                    </a:lnTo>
                    <a:lnTo>
                      <a:pt x="265" y="88"/>
                    </a:lnTo>
                    <a:lnTo>
                      <a:pt x="241" y="59"/>
                    </a:lnTo>
                    <a:lnTo>
                      <a:pt x="349" y="17"/>
                    </a:lnTo>
                    <a:lnTo>
                      <a:pt x="456" y="0"/>
                    </a:lnTo>
                    <a:lnTo>
                      <a:pt x="499" y="0"/>
                    </a:lnTo>
                    <a:lnTo>
                      <a:pt x="523" y="0"/>
                    </a:lnTo>
                    <a:lnTo>
                      <a:pt x="589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27" name="Freeform 91"/>
              <p:cNvSpPr>
                <a:spLocks/>
              </p:cNvSpPr>
              <p:nvPr/>
            </p:nvSpPr>
            <p:spPr bwMode="auto">
              <a:xfrm>
                <a:off x="3315" y="2051"/>
                <a:ext cx="184" cy="10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36" y="215"/>
                  </a:cxn>
                  <a:cxn ang="0">
                    <a:pos x="77" y="215"/>
                  </a:cxn>
                  <a:cxn ang="0">
                    <a:pos x="107" y="191"/>
                  </a:cxn>
                  <a:cxn ang="0">
                    <a:pos x="167" y="191"/>
                  </a:cxn>
                  <a:cxn ang="0">
                    <a:pos x="258" y="124"/>
                  </a:cxn>
                  <a:cxn ang="0">
                    <a:pos x="336" y="83"/>
                  </a:cxn>
                  <a:cxn ang="0">
                    <a:pos x="336" y="64"/>
                  </a:cxn>
                  <a:cxn ang="0">
                    <a:pos x="367" y="64"/>
                  </a:cxn>
                  <a:cxn ang="0">
                    <a:pos x="367" y="40"/>
                  </a:cxn>
                  <a:cxn ang="0">
                    <a:pos x="336" y="0"/>
                  </a:cxn>
                  <a:cxn ang="0">
                    <a:pos x="234" y="23"/>
                  </a:cxn>
                  <a:cxn ang="0">
                    <a:pos x="107" y="124"/>
                  </a:cxn>
                  <a:cxn ang="0">
                    <a:pos x="36" y="40"/>
                  </a:cxn>
                  <a:cxn ang="0">
                    <a:pos x="0" y="64"/>
                  </a:cxn>
                </a:cxnLst>
                <a:rect l="0" t="0" r="r" b="b"/>
                <a:pathLst>
                  <a:path w="367" h="215">
                    <a:moveTo>
                      <a:pt x="0" y="64"/>
                    </a:moveTo>
                    <a:lnTo>
                      <a:pt x="36" y="215"/>
                    </a:lnTo>
                    <a:lnTo>
                      <a:pt x="77" y="215"/>
                    </a:lnTo>
                    <a:lnTo>
                      <a:pt x="107" y="191"/>
                    </a:lnTo>
                    <a:lnTo>
                      <a:pt x="167" y="191"/>
                    </a:lnTo>
                    <a:lnTo>
                      <a:pt x="258" y="124"/>
                    </a:lnTo>
                    <a:lnTo>
                      <a:pt x="336" y="83"/>
                    </a:lnTo>
                    <a:lnTo>
                      <a:pt x="336" y="64"/>
                    </a:lnTo>
                    <a:lnTo>
                      <a:pt x="367" y="64"/>
                    </a:lnTo>
                    <a:lnTo>
                      <a:pt x="367" y="40"/>
                    </a:lnTo>
                    <a:lnTo>
                      <a:pt x="336" y="0"/>
                    </a:lnTo>
                    <a:lnTo>
                      <a:pt x="234" y="23"/>
                    </a:lnTo>
                    <a:lnTo>
                      <a:pt x="107" y="124"/>
                    </a:lnTo>
                    <a:lnTo>
                      <a:pt x="36" y="4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28" name="Freeform 92"/>
              <p:cNvSpPr>
                <a:spLocks/>
              </p:cNvSpPr>
              <p:nvPr/>
            </p:nvSpPr>
            <p:spPr bwMode="auto">
              <a:xfrm>
                <a:off x="3484" y="1910"/>
                <a:ext cx="129" cy="162"/>
              </a:xfrm>
              <a:custGeom>
                <a:avLst/>
                <a:gdLst/>
                <a:ahLst/>
                <a:cxnLst>
                  <a:cxn ang="0">
                    <a:pos x="72" y="322"/>
                  </a:cxn>
                  <a:cxn ang="0">
                    <a:pos x="29" y="322"/>
                  </a:cxn>
                  <a:cxn ang="0">
                    <a:pos x="0" y="280"/>
                  </a:cxn>
                  <a:cxn ang="0">
                    <a:pos x="89" y="215"/>
                  </a:cxn>
                  <a:cxn ang="0">
                    <a:pos x="131" y="131"/>
                  </a:cxn>
                  <a:cxn ang="0">
                    <a:pos x="131" y="89"/>
                  </a:cxn>
                  <a:cxn ang="0">
                    <a:pos x="107" y="72"/>
                  </a:cxn>
                  <a:cxn ang="0">
                    <a:pos x="89" y="48"/>
                  </a:cxn>
                  <a:cxn ang="0">
                    <a:pos x="107" y="48"/>
                  </a:cxn>
                  <a:cxn ang="0">
                    <a:pos x="107" y="29"/>
                  </a:cxn>
                  <a:cxn ang="0">
                    <a:pos x="131" y="0"/>
                  </a:cxn>
                  <a:cxn ang="0">
                    <a:pos x="155" y="29"/>
                  </a:cxn>
                  <a:cxn ang="0">
                    <a:pos x="220" y="48"/>
                  </a:cxn>
                  <a:cxn ang="0">
                    <a:pos x="258" y="89"/>
                  </a:cxn>
                  <a:cxn ang="0">
                    <a:pos x="239" y="131"/>
                  </a:cxn>
                  <a:cxn ang="0">
                    <a:pos x="196" y="196"/>
                  </a:cxn>
                  <a:cxn ang="0">
                    <a:pos x="196" y="239"/>
                  </a:cxn>
                  <a:cxn ang="0">
                    <a:pos x="179" y="239"/>
                  </a:cxn>
                  <a:cxn ang="0">
                    <a:pos x="155" y="280"/>
                  </a:cxn>
                  <a:cxn ang="0">
                    <a:pos x="107" y="280"/>
                  </a:cxn>
                  <a:cxn ang="0">
                    <a:pos x="89" y="322"/>
                  </a:cxn>
                  <a:cxn ang="0">
                    <a:pos x="72" y="322"/>
                  </a:cxn>
                </a:cxnLst>
                <a:rect l="0" t="0" r="r" b="b"/>
                <a:pathLst>
                  <a:path w="258" h="322">
                    <a:moveTo>
                      <a:pt x="72" y="322"/>
                    </a:moveTo>
                    <a:lnTo>
                      <a:pt x="29" y="322"/>
                    </a:lnTo>
                    <a:lnTo>
                      <a:pt x="0" y="280"/>
                    </a:lnTo>
                    <a:lnTo>
                      <a:pt x="89" y="215"/>
                    </a:lnTo>
                    <a:lnTo>
                      <a:pt x="131" y="131"/>
                    </a:lnTo>
                    <a:lnTo>
                      <a:pt x="131" y="89"/>
                    </a:lnTo>
                    <a:lnTo>
                      <a:pt x="107" y="72"/>
                    </a:lnTo>
                    <a:lnTo>
                      <a:pt x="89" y="48"/>
                    </a:lnTo>
                    <a:lnTo>
                      <a:pt x="107" y="48"/>
                    </a:lnTo>
                    <a:lnTo>
                      <a:pt x="107" y="29"/>
                    </a:lnTo>
                    <a:lnTo>
                      <a:pt x="131" y="0"/>
                    </a:lnTo>
                    <a:lnTo>
                      <a:pt x="155" y="29"/>
                    </a:lnTo>
                    <a:lnTo>
                      <a:pt x="220" y="48"/>
                    </a:lnTo>
                    <a:lnTo>
                      <a:pt x="258" y="89"/>
                    </a:lnTo>
                    <a:lnTo>
                      <a:pt x="239" y="131"/>
                    </a:lnTo>
                    <a:lnTo>
                      <a:pt x="196" y="196"/>
                    </a:lnTo>
                    <a:lnTo>
                      <a:pt x="196" y="239"/>
                    </a:lnTo>
                    <a:lnTo>
                      <a:pt x="179" y="239"/>
                    </a:lnTo>
                    <a:lnTo>
                      <a:pt x="155" y="280"/>
                    </a:lnTo>
                    <a:lnTo>
                      <a:pt x="107" y="280"/>
                    </a:lnTo>
                    <a:lnTo>
                      <a:pt x="89" y="322"/>
                    </a:lnTo>
                    <a:lnTo>
                      <a:pt x="72" y="32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29" name="Freeform 93"/>
              <p:cNvSpPr>
                <a:spLocks/>
              </p:cNvSpPr>
              <p:nvPr/>
            </p:nvSpPr>
            <p:spPr bwMode="auto">
              <a:xfrm>
                <a:off x="3165" y="1763"/>
                <a:ext cx="385" cy="351"/>
              </a:xfrm>
              <a:custGeom>
                <a:avLst/>
                <a:gdLst/>
                <a:ahLst/>
                <a:cxnLst>
                  <a:cxn ang="0">
                    <a:pos x="337" y="125"/>
                  </a:cxn>
                  <a:cxn ang="0">
                    <a:pos x="301" y="108"/>
                  </a:cxn>
                  <a:cxn ang="0">
                    <a:pos x="301" y="65"/>
                  </a:cxn>
                  <a:cxn ang="0">
                    <a:pos x="277" y="65"/>
                  </a:cxn>
                  <a:cxn ang="0">
                    <a:pos x="186" y="18"/>
                  </a:cxn>
                  <a:cxn ang="0">
                    <a:pos x="151" y="0"/>
                  </a:cxn>
                  <a:cxn ang="0">
                    <a:pos x="60" y="18"/>
                  </a:cxn>
                  <a:cxn ang="0">
                    <a:pos x="101" y="65"/>
                  </a:cxn>
                  <a:cxn ang="0">
                    <a:pos x="77" y="84"/>
                  </a:cxn>
                  <a:cxn ang="0">
                    <a:pos x="60" y="84"/>
                  </a:cxn>
                  <a:cxn ang="0">
                    <a:pos x="36" y="108"/>
                  </a:cxn>
                  <a:cxn ang="0">
                    <a:pos x="0" y="108"/>
                  </a:cxn>
                  <a:cxn ang="0">
                    <a:pos x="0" y="168"/>
                  </a:cxn>
                  <a:cxn ang="0">
                    <a:pos x="17" y="168"/>
                  </a:cxn>
                  <a:cxn ang="0">
                    <a:pos x="101" y="325"/>
                  </a:cxn>
                  <a:cxn ang="0">
                    <a:pos x="151" y="342"/>
                  </a:cxn>
                  <a:cxn ang="0">
                    <a:pos x="168" y="385"/>
                  </a:cxn>
                  <a:cxn ang="0">
                    <a:pos x="168" y="444"/>
                  </a:cxn>
                  <a:cxn ang="0">
                    <a:pos x="186" y="492"/>
                  </a:cxn>
                  <a:cxn ang="0">
                    <a:pos x="227" y="511"/>
                  </a:cxn>
                  <a:cxn ang="0">
                    <a:pos x="301" y="618"/>
                  </a:cxn>
                  <a:cxn ang="0">
                    <a:pos x="301" y="642"/>
                  </a:cxn>
                  <a:cxn ang="0">
                    <a:pos x="337" y="618"/>
                  </a:cxn>
                  <a:cxn ang="0">
                    <a:pos x="408" y="704"/>
                  </a:cxn>
                  <a:cxn ang="0">
                    <a:pos x="535" y="601"/>
                  </a:cxn>
                  <a:cxn ang="0">
                    <a:pos x="637" y="578"/>
                  </a:cxn>
                  <a:cxn ang="0">
                    <a:pos x="728" y="511"/>
                  </a:cxn>
                  <a:cxn ang="0">
                    <a:pos x="770" y="427"/>
                  </a:cxn>
                  <a:cxn ang="0">
                    <a:pos x="770" y="385"/>
                  </a:cxn>
                  <a:cxn ang="0">
                    <a:pos x="745" y="366"/>
                  </a:cxn>
                  <a:cxn ang="0">
                    <a:pos x="728" y="342"/>
                  </a:cxn>
                  <a:cxn ang="0">
                    <a:pos x="709" y="342"/>
                  </a:cxn>
                  <a:cxn ang="0">
                    <a:pos x="709" y="366"/>
                  </a:cxn>
                  <a:cxn ang="0">
                    <a:pos x="685" y="366"/>
                  </a:cxn>
                  <a:cxn ang="0">
                    <a:pos x="668" y="366"/>
                  </a:cxn>
                  <a:cxn ang="0">
                    <a:pos x="637" y="366"/>
                  </a:cxn>
                  <a:cxn ang="0">
                    <a:pos x="618" y="366"/>
                  </a:cxn>
                  <a:cxn ang="0">
                    <a:pos x="594" y="366"/>
                  </a:cxn>
                  <a:cxn ang="0">
                    <a:pos x="577" y="366"/>
                  </a:cxn>
                  <a:cxn ang="0">
                    <a:pos x="577" y="342"/>
                  </a:cxn>
                  <a:cxn ang="0">
                    <a:pos x="577" y="325"/>
                  </a:cxn>
                  <a:cxn ang="0">
                    <a:pos x="559" y="275"/>
                  </a:cxn>
                  <a:cxn ang="0">
                    <a:pos x="535" y="216"/>
                  </a:cxn>
                  <a:cxn ang="0">
                    <a:pos x="468" y="144"/>
                  </a:cxn>
                  <a:cxn ang="0">
                    <a:pos x="408" y="125"/>
                  </a:cxn>
                  <a:cxn ang="0">
                    <a:pos x="361" y="125"/>
                  </a:cxn>
                  <a:cxn ang="0">
                    <a:pos x="337" y="125"/>
                  </a:cxn>
                </a:cxnLst>
                <a:rect l="0" t="0" r="r" b="b"/>
                <a:pathLst>
                  <a:path w="770" h="704">
                    <a:moveTo>
                      <a:pt x="337" y="125"/>
                    </a:moveTo>
                    <a:lnTo>
                      <a:pt x="301" y="108"/>
                    </a:lnTo>
                    <a:lnTo>
                      <a:pt x="301" y="65"/>
                    </a:lnTo>
                    <a:lnTo>
                      <a:pt x="277" y="65"/>
                    </a:lnTo>
                    <a:lnTo>
                      <a:pt x="186" y="18"/>
                    </a:lnTo>
                    <a:lnTo>
                      <a:pt x="151" y="0"/>
                    </a:lnTo>
                    <a:lnTo>
                      <a:pt x="60" y="18"/>
                    </a:lnTo>
                    <a:lnTo>
                      <a:pt x="101" y="65"/>
                    </a:lnTo>
                    <a:lnTo>
                      <a:pt x="77" y="84"/>
                    </a:lnTo>
                    <a:lnTo>
                      <a:pt x="60" y="84"/>
                    </a:lnTo>
                    <a:lnTo>
                      <a:pt x="36" y="108"/>
                    </a:lnTo>
                    <a:lnTo>
                      <a:pt x="0" y="108"/>
                    </a:lnTo>
                    <a:lnTo>
                      <a:pt x="0" y="168"/>
                    </a:lnTo>
                    <a:lnTo>
                      <a:pt x="17" y="168"/>
                    </a:lnTo>
                    <a:lnTo>
                      <a:pt x="101" y="325"/>
                    </a:lnTo>
                    <a:lnTo>
                      <a:pt x="151" y="342"/>
                    </a:lnTo>
                    <a:lnTo>
                      <a:pt x="168" y="385"/>
                    </a:lnTo>
                    <a:lnTo>
                      <a:pt x="168" y="444"/>
                    </a:lnTo>
                    <a:lnTo>
                      <a:pt x="186" y="492"/>
                    </a:lnTo>
                    <a:lnTo>
                      <a:pt x="227" y="511"/>
                    </a:lnTo>
                    <a:lnTo>
                      <a:pt x="301" y="618"/>
                    </a:lnTo>
                    <a:lnTo>
                      <a:pt x="301" y="642"/>
                    </a:lnTo>
                    <a:lnTo>
                      <a:pt x="337" y="618"/>
                    </a:lnTo>
                    <a:lnTo>
                      <a:pt x="408" y="704"/>
                    </a:lnTo>
                    <a:lnTo>
                      <a:pt x="535" y="601"/>
                    </a:lnTo>
                    <a:lnTo>
                      <a:pt x="637" y="578"/>
                    </a:lnTo>
                    <a:lnTo>
                      <a:pt x="728" y="511"/>
                    </a:lnTo>
                    <a:lnTo>
                      <a:pt x="770" y="427"/>
                    </a:lnTo>
                    <a:lnTo>
                      <a:pt x="770" y="385"/>
                    </a:lnTo>
                    <a:lnTo>
                      <a:pt x="745" y="366"/>
                    </a:lnTo>
                    <a:lnTo>
                      <a:pt x="728" y="342"/>
                    </a:lnTo>
                    <a:lnTo>
                      <a:pt x="709" y="342"/>
                    </a:lnTo>
                    <a:lnTo>
                      <a:pt x="709" y="366"/>
                    </a:lnTo>
                    <a:lnTo>
                      <a:pt x="685" y="366"/>
                    </a:lnTo>
                    <a:lnTo>
                      <a:pt x="668" y="366"/>
                    </a:lnTo>
                    <a:lnTo>
                      <a:pt x="637" y="366"/>
                    </a:lnTo>
                    <a:lnTo>
                      <a:pt x="618" y="366"/>
                    </a:lnTo>
                    <a:lnTo>
                      <a:pt x="594" y="366"/>
                    </a:lnTo>
                    <a:lnTo>
                      <a:pt x="577" y="366"/>
                    </a:lnTo>
                    <a:lnTo>
                      <a:pt x="577" y="342"/>
                    </a:lnTo>
                    <a:lnTo>
                      <a:pt x="577" y="325"/>
                    </a:lnTo>
                    <a:lnTo>
                      <a:pt x="559" y="275"/>
                    </a:lnTo>
                    <a:lnTo>
                      <a:pt x="535" y="216"/>
                    </a:lnTo>
                    <a:lnTo>
                      <a:pt x="468" y="144"/>
                    </a:lnTo>
                    <a:lnTo>
                      <a:pt x="408" y="125"/>
                    </a:lnTo>
                    <a:lnTo>
                      <a:pt x="361" y="125"/>
                    </a:lnTo>
                    <a:lnTo>
                      <a:pt x="337" y="125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30" name="Freeform 94"/>
              <p:cNvSpPr>
                <a:spLocks/>
              </p:cNvSpPr>
              <p:nvPr/>
            </p:nvSpPr>
            <p:spPr bwMode="auto">
              <a:xfrm>
                <a:off x="3444" y="1889"/>
                <a:ext cx="25" cy="36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23" y="72"/>
                  </a:cxn>
                  <a:cxn ang="0">
                    <a:pos x="49" y="41"/>
                  </a:cxn>
                  <a:cxn ang="0">
                    <a:pos x="49" y="0"/>
                  </a:cxn>
                  <a:cxn ang="0">
                    <a:pos x="23" y="0"/>
                  </a:cxn>
                  <a:cxn ang="0">
                    <a:pos x="0" y="24"/>
                  </a:cxn>
                </a:cxnLst>
                <a:rect l="0" t="0" r="r" b="b"/>
                <a:pathLst>
                  <a:path w="49" h="72">
                    <a:moveTo>
                      <a:pt x="0" y="24"/>
                    </a:moveTo>
                    <a:lnTo>
                      <a:pt x="23" y="72"/>
                    </a:lnTo>
                    <a:lnTo>
                      <a:pt x="49" y="41"/>
                    </a:lnTo>
                    <a:lnTo>
                      <a:pt x="49" y="0"/>
                    </a:lnTo>
                    <a:lnTo>
                      <a:pt x="23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31" name="Freeform 95"/>
              <p:cNvSpPr>
                <a:spLocks/>
              </p:cNvSpPr>
              <p:nvPr/>
            </p:nvSpPr>
            <p:spPr bwMode="auto">
              <a:xfrm>
                <a:off x="3454" y="1889"/>
                <a:ext cx="96" cy="57"/>
              </a:xfrm>
              <a:custGeom>
                <a:avLst/>
                <a:gdLst/>
                <a:ahLst/>
                <a:cxnLst>
                  <a:cxn ang="0">
                    <a:pos x="193" y="24"/>
                  </a:cxn>
                  <a:cxn ang="0">
                    <a:pos x="168" y="0"/>
                  </a:cxn>
                  <a:cxn ang="0">
                    <a:pos x="108" y="72"/>
                  </a:cxn>
                  <a:cxn ang="0">
                    <a:pos x="60" y="72"/>
                  </a:cxn>
                  <a:cxn ang="0">
                    <a:pos x="41" y="89"/>
                  </a:cxn>
                  <a:cxn ang="0">
                    <a:pos x="0" y="72"/>
                  </a:cxn>
                  <a:cxn ang="0">
                    <a:pos x="0" y="89"/>
                  </a:cxn>
                  <a:cxn ang="0">
                    <a:pos x="0" y="115"/>
                  </a:cxn>
                  <a:cxn ang="0">
                    <a:pos x="17" y="115"/>
                  </a:cxn>
                  <a:cxn ang="0">
                    <a:pos x="41" y="115"/>
                  </a:cxn>
                  <a:cxn ang="0">
                    <a:pos x="60" y="115"/>
                  </a:cxn>
                  <a:cxn ang="0">
                    <a:pos x="89" y="115"/>
                  </a:cxn>
                  <a:cxn ang="0">
                    <a:pos x="108" y="115"/>
                  </a:cxn>
                  <a:cxn ang="0">
                    <a:pos x="132" y="115"/>
                  </a:cxn>
                  <a:cxn ang="0">
                    <a:pos x="132" y="89"/>
                  </a:cxn>
                  <a:cxn ang="0">
                    <a:pos x="151" y="89"/>
                  </a:cxn>
                  <a:cxn ang="0">
                    <a:pos x="168" y="89"/>
                  </a:cxn>
                  <a:cxn ang="0">
                    <a:pos x="168" y="72"/>
                  </a:cxn>
                  <a:cxn ang="0">
                    <a:pos x="193" y="41"/>
                  </a:cxn>
                  <a:cxn ang="0">
                    <a:pos x="193" y="24"/>
                  </a:cxn>
                </a:cxnLst>
                <a:rect l="0" t="0" r="r" b="b"/>
                <a:pathLst>
                  <a:path w="193" h="115">
                    <a:moveTo>
                      <a:pt x="193" y="24"/>
                    </a:moveTo>
                    <a:lnTo>
                      <a:pt x="168" y="0"/>
                    </a:lnTo>
                    <a:lnTo>
                      <a:pt x="108" y="72"/>
                    </a:lnTo>
                    <a:lnTo>
                      <a:pt x="60" y="72"/>
                    </a:lnTo>
                    <a:lnTo>
                      <a:pt x="41" y="89"/>
                    </a:lnTo>
                    <a:lnTo>
                      <a:pt x="0" y="72"/>
                    </a:lnTo>
                    <a:lnTo>
                      <a:pt x="0" y="89"/>
                    </a:lnTo>
                    <a:lnTo>
                      <a:pt x="0" y="115"/>
                    </a:lnTo>
                    <a:lnTo>
                      <a:pt x="17" y="115"/>
                    </a:lnTo>
                    <a:lnTo>
                      <a:pt x="41" y="115"/>
                    </a:lnTo>
                    <a:lnTo>
                      <a:pt x="60" y="115"/>
                    </a:lnTo>
                    <a:lnTo>
                      <a:pt x="89" y="115"/>
                    </a:lnTo>
                    <a:lnTo>
                      <a:pt x="108" y="115"/>
                    </a:lnTo>
                    <a:lnTo>
                      <a:pt x="132" y="115"/>
                    </a:lnTo>
                    <a:lnTo>
                      <a:pt x="132" y="89"/>
                    </a:lnTo>
                    <a:lnTo>
                      <a:pt x="151" y="89"/>
                    </a:lnTo>
                    <a:lnTo>
                      <a:pt x="168" y="89"/>
                    </a:lnTo>
                    <a:lnTo>
                      <a:pt x="168" y="72"/>
                    </a:lnTo>
                    <a:lnTo>
                      <a:pt x="193" y="41"/>
                    </a:lnTo>
                    <a:lnTo>
                      <a:pt x="193" y="2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32" name="Freeform 96"/>
              <p:cNvSpPr>
                <a:spLocks/>
              </p:cNvSpPr>
              <p:nvPr/>
            </p:nvSpPr>
            <p:spPr bwMode="auto">
              <a:xfrm>
                <a:off x="4913" y="2419"/>
                <a:ext cx="181" cy="180"/>
              </a:xfrm>
              <a:custGeom>
                <a:avLst/>
                <a:gdLst/>
                <a:ahLst/>
                <a:cxnLst>
                  <a:cxn ang="0">
                    <a:pos x="360" y="361"/>
                  </a:cxn>
                  <a:cxn ang="0">
                    <a:pos x="360" y="101"/>
                  </a:cxn>
                  <a:cxn ang="0">
                    <a:pos x="258" y="60"/>
                  </a:cxn>
                  <a:cxn ang="0">
                    <a:pos x="210" y="77"/>
                  </a:cxn>
                  <a:cxn ang="0">
                    <a:pos x="167" y="120"/>
                  </a:cxn>
                  <a:cxn ang="0">
                    <a:pos x="148" y="120"/>
                  </a:cxn>
                  <a:cxn ang="0">
                    <a:pos x="125" y="77"/>
                  </a:cxn>
                  <a:cxn ang="0">
                    <a:pos x="101" y="17"/>
                  </a:cxn>
                  <a:cxn ang="0">
                    <a:pos x="84" y="17"/>
                  </a:cxn>
                  <a:cxn ang="0">
                    <a:pos x="84" y="0"/>
                  </a:cxn>
                  <a:cxn ang="0">
                    <a:pos x="41" y="0"/>
                  </a:cxn>
                  <a:cxn ang="0">
                    <a:pos x="0" y="36"/>
                  </a:cxn>
                  <a:cxn ang="0">
                    <a:pos x="41" y="60"/>
                  </a:cxn>
                  <a:cxn ang="0">
                    <a:pos x="41" y="77"/>
                  </a:cxn>
                  <a:cxn ang="0">
                    <a:pos x="101" y="77"/>
                  </a:cxn>
                  <a:cxn ang="0">
                    <a:pos x="101" y="101"/>
                  </a:cxn>
                  <a:cxn ang="0">
                    <a:pos x="41" y="101"/>
                  </a:cxn>
                  <a:cxn ang="0">
                    <a:pos x="60" y="120"/>
                  </a:cxn>
                  <a:cxn ang="0">
                    <a:pos x="60" y="144"/>
                  </a:cxn>
                  <a:cxn ang="0">
                    <a:pos x="84" y="144"/>
                  </a:cxn>
                  <a:cxn ang="0">
                    <a:pos x="101" y="120"/>
                  </a:cxn>
                  <a:cxn ang="0">
                    <a:pos x="148" y="168"/>
                  </a:cxn>
                  <a:cxn ang="0">
                    <a:pos x="234" y="186"/>
                  </a:cxn>
                  <a:cxn ang="0">
                    <a:pos x="258" y="210"/>
                  </a:cxn>
                  <a:cxn ang="0">
                    <a:pos x="275" y="294"/>
                  </a:cxn>
                  <a:cxn ang="0">
                    <a:pos x="258" y="294"/>
                  </a:cxn>
                  <a:cxn ang="0">
                    <a:pos x="234" y="335"/>
                  </a:cxn>
                  <a:cxn ang="0">
                    <a:pos x="317" y="318"/>
                  </a:cxn>
                  <a:cxn ang="0">
                    <a:pos x="360" y="361"/>
                  </a:cxn>
                </a:cxnLst>
                <a:rect l="0" t="0" r="r" b="b"/>
                <a:pathLst>
                  <a:path w="360" h="361">
                    <a:moveTo>
                      <a:pt x="360" y="361"/>
                    </a:moveTo>
                    <a:lnTo>
                      <a:pt x="360" y="101"/>
                    </a:lnTo>
                    <a:lnTo>
                      <a:pt x="258" y="60"/>
                    </a:lnTo>
                    <a:lnTo>
                      <a:pt x="210" y="77"/>
                    </a:lnTo>
                    <a:lnTo>
                      <a:pt x="167" y="120"/>
                    </a:lnTo>
                    <a:lnTo>
                      <a:pt x="148" y="120"/>
                    </a:lnTo>
                    <a:lnTo>
                      <a:pt x="125" y="77"/>
                    </a:lnTo>
                    <a:lnTo>
                      <a:pt x="101" y="17"/>
                    </a:lnTo>
                    <a:lnTo>
                      <a:pt x="84" y="17"/>
                    </a:lnTo>
                    <a:lnTo>
                      <a:pt x="84" y="0"/>
                    </a:lnTo>
                    <a:lnTo>
                      <a:pt x="41" y="0"/>
                    </a:lnTo>
                    <a:lnTo>
                      <a:pt x="0" y="36"/>
                    </a:lnTo>
                    <a:lnTo>
                      <a:pt x="41" y="60"/>
                    </a:lnTo>
                    <a:lnTo>
                      <a:pt x="41" y="77"/>
                    </a:lnTo>
                    <a:lnTo>
                      <a:pt x="101" y="77"/>
                    </a:lnTo>
                    <a:lnTo>
                      <a:pt x="101" y="101"/>
                    </a:lnTo>
                    <a:lnTo>
                      <a:pt x="41" y="101"/>
                    </a:lnTo>
                    <a:lnTo>
                      <a:pt x="60" y="120"/>
                    </a:lnTo>
                    <a:lnTo>
                      <a:pt x="60" y="144"/>
                    </a:lnTo>
                    <a:lnTo>
                      <a:pt x="84" y="144"/>
                    </a:lnTo>
                    <a:lnTo>
                      <a:pt x="101" y="120"/>
                    </a:lnTo>
                    <a:lnTo>
                      <a:pt x="148" y="168"/>
                    </a:lnTo>
                    <a:lnTo>
                      <a:pt x="234" y="186"/>
                    </a:lnTo>
                    <a:lnTo>
                      <a:pt x="258" y="210"/>
                    </a:lnTo>
                    <a:lnTo>
                      <a:pt x="275" y="294"/>
                    </a:lnTo>
                    <a:lnTo>
                      <a:pt x="258" y="294"/>
                    </a:lnTo>
                    <a:lnTo>
                      <a:pt x="234" y="335"/>
                    </a:lnTo>
                    <a:lnTo>
                      <a:pt x="317" y="318"/>
                    </a:lnTo>
                    <a:lnTo>
                      <a:pt x="360" y="36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33" name="Freeform 97"/>
              <p:cNvSpPr>
                <a:spLocks/>
              </p:cNvSpPr>
              <p:nvPr/>
            </p:nvSpPr>
            <p:spPr bwMode="auto">
              <a:xfrm>
                <a:off x="5094" y="2470"/>
                <a:ext cx="165" cy="1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6"/>
                  </a:cxn>
                  <a:cxn ang="0">
                    <a:pos x="48" y="256"/>
                  </a:cxn>
                  <a:cxn ang="0">
                    <a:pos x="65" y="232"/>
                  </a:cxn>
                  <a:cxn ang="0">
                    <a:pos x="108" y="191"/>
                  </a:cxn>
                  <a:cxn ang="0">
                    <a:pos x="132" y="191"/>
                  </a:cxn>
                  <a:cxn ang="0">
                    <a:pos x="179" y="215"/>
                  </a:cxn>
                  <a:cxn ang="0">
                    <a:pos x="215" y="292"/>
                  </a:cxn>
                  <a:cxn ang="0">
                    <a:pos x="282" y="292"/>
                  </a:cxn>
                  <a:cxn ang="0">
                    <a:pos x="306" y="322"/>
                  </a:cxn>
                  <a:cxn ang="0">
                    <a:pos x="331" y="322"/>
                  </a:cxn>
                  <a:cxn ang="0">
                    <a:pos x="331" y="292"/>
                  </a:cxn>
                  <a:cxn ang="0">
                    <a:pos x="306" y="275"/>
                  </a:cxn>
                  <a:cxn ang="0">
                    <a:pos x="282" y="275"/>
                  </a:cxn>
                  <a:cxn ang="0">
                    <a:pos x="282" y="256"/>
                  </a:cxn>
                  <a:cxn ang="0">
                    <a:pos x="258" y="256"/>
                  </a:cxn>
                  <a:cxn ang="0">
                    <a:pos x="241" y="215"/>
                  </a:cxn>
                  <a:cxn ang="0">
                    <a:pos x="215" y="191"/>
                  </a:cxn>
                  <a:cxn ang="0">
                    <a:pos x="215" y="172"/>
                  </a:cxn>
                  <a:cxn ang="0">
                    <a:pos x="241" y="143"/>
                  </a:cxn>
                  <a:cxn ang="0">
                    <a:pos x="241" y="124"/>
                  </a:cxn>
                  <a:cxn ang="0">
                    <a:pos x="215" y="124"/>
                  </a:cxn>
                  <a:cxn ang="0">
                    <a:pos x="179" y="107"/>
                  </a:cxn>
                  <a:cxn ang="0">
                    <a:pos x="150" y="65"/>
                  </a:cxn>
                  <a:cxn ang="0">
                    <a:pos x="89" y="17"/>
                  </a:cxn>
                  <a:cxn ang="0">
                    <a:pos x="0" y="0"/>
                  </a:cxn>
                </a:cxnLst>
                <a:rect l="0" t="0" r="r" b="b"/>
                <a:pathLst>
                  <a:path w="331" h="322">
                    <a:moveTo>
                      <a:pt x="0" y="0"/>
                    </a:moveTo>
                    <a:lnTo>
                      <a:pt x="0" y="256"/>
                    </a:lnTo>
                    <a:lnTo>
                      <a:pt x="48" y="256"/>
                    </a:lnTo>
                    <a:lnTo>
                      <a:pt x="65" y="232"/>
                    </a:lnTo>
                    <a:lnTo>
                      <a:pt x="108" y="191"/>
                    </a:lnTo>
                    <a:lnTo>
                      <a:pt x="132" y="191"/>
                    </a:lnTo>
                    <a:lnTo>
                      <a:pt x="179" y="215"/>
                    </a:lnTo>
                    <a:lnTo>
                      <a:pt x="215" y="292"/>
                    </a:lnTo>
                    <a:lnTo>
                      <a:pt x="282" y="292"/>
                    </a:lnTo>
                    <a:lnTo>
                      <a:pt x="306" y="322"/>
                    </a:lnTo>
                    <a:lnTo>
                      <a:pt x="331" y="322"/>
                    </a:lnTo>
                    <a:lnTo>
                      <a:pt x="331" y="292"/>
                    </a:lnTo>
                    <a:lnTo>
                      <a:pt x="306" y="275"/>
                    </a:lnTo>
                    <a:lnTo>
                      <a:pt x="282" y="275"/>
                    </a:lnTo>
                    <a:lnTo>
                      <a:pt x="282" y="256"/>
                    </a:lnTo>
                    <a:lnTo>
                      <a:pt x="258" y="256"/>
                    </a:lnTo>
                    <a:lnTo>
                      <a:pt x="241" y="215"/>
                    </a:lnTo>
                    <a:lnTo>
                      <a:pt x="215" y="191"/>
                    </a:lnTo>
                    <a:lnTo>
                      <a:pt x="215" y="172"/>
                    </a:lnTo>
                    <a:lnTo>
                      <a:pt x="241" y="143"/>
                    </a:lnTo>
                    <a:lnTo>
                      <a:pt x="241" y="124"/>
                    </a:lnTo>
                    <a:lnTo>
                      <a:pt x="215" y="124"/>
                    </a:lnTo>
                    <a:lnTo>
                      <a:pt x="179" y="107"/>
                    </a:lnTo>
                    <a:lnTo>
                      <a:pt x="150" y="65"/>
                    </a:lnTo>
                    <a:lnTo>
                      <a:pt x="89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34" name="Freeform 98"/>
              <p:cNvSpPr>
                <a:spLocks/>
              </p:cNvSpPr>
              <p:nvPr/>
            </p:nvSpPr>
            <p:spPr bwMode="auto">
              <a:xfrm>
                <a:off x="4522" y="2329"/>
                <a:ext cx="171" cy="174"/>
              </a:xfrm>
              <a:custGeom>
                <a:avLst/>
                <a:gdLst/>
                <a:ahLst/>
                <a:cxnLst>
                  <a:cxn ang="0">
                    <a:pos x="265" y="0"/>
                  </a:cxn>
                  <a:cxn ang="0">
                    <a:pos x="301" y="0"/>
                  </a:cxn>
                  <a:cxn ang="0">
                    <a:pos x="301" y="48"/>
                  </a:cxn>
                  <a:cxn ang="0">
                    <a:pos x="325" y="65"/>
                  </a:cxn>
                  <a:cxn ang="0">
                    <a:pos x="301" y="89"/>
                  </a:cxn>
                  <a:cxn ang="0">
                    <a:pos x="343" y="132"/>
                  </a:cxn>
                  <a:cxn ang="0">
                    <a:pos x="325" y="132"/>
                  </a:cxn>
                  <a:cxn ang="0">
                    <a:pos x="282" y="215"/>
                  </a:cxn>
                  <a:cxn ang="0">
                    <a:pos x="265" y="239"/>
                  </a:cxn>
                  <a:cxn ang="0">
                    <a:pos x="265" y="258"/>
                  </a:cxn>
                  <a:cxn ang="0">
                    <a:pos x="265" y="299"/>
                  </a:cxn>
                  <a:cxn ang="0">
                    <a:pos x="215" y="323"/>
                  </a:cxn>
                  <a:cxn ang="0">
                    <a:pos x="191" y="349"/>
                  </a:cxn>
                  <a:cxn ang="0">
                    <a:pos x="174" y="299"/>
                  </a:cxn>
                  <a:cxn ang="0">
                    <a:pos x="150" y="299"/>
                  </a:cxn>
                  <a:cxn ang="0">
                    <a:pos x="84" y="299"/>
                  </a:cxn>
                  <a:cxn ang="0">
                    <a:pos x="84" y="282"/>
                  </a:cxn>
                  <a:cxn ang="0">
                    <a:pos x="41" y="282"/>
                  </a:cxn>
                  <a:cxn ang="0">
                    <a:pos x="24" y="215"/>
                  </a:cxn>
                  <a:cxn ang="0">
                    <a:pos x="0" y="198"/>
                  </a:cxn>
                  <a:cxn ang="0">
                    <a:pos x="0" y="132"/>
                  </a:cxn>
                  <a:cxn ang="0">
                    <a:pos x="24" y="89"/>
                  </a:cxn>
                  <a:cxn ang="0">
                    <a:pos x="41" y="132"/>
                  </a:cxn>
                  <a:cxn ang="0">
                    <a:pos x="84" y="132"/>
                  </a:cxn>
                  <a:cxn ang="0">
                    <a:pos x="115" y="108"/>
                  </a:cxn>
                  <a:cxn ang="0">
                    <a:pos x="150" y="132"/>
                  </a:cxn>
                  <a:cxn ang="0">
                    <a:pos x="191" y="108"/>
                  </a:cxn>
                  <a:cxn ang="0">
                    <a:pos x="241" y="0"/>
                  </a:cxn>
                  <a:cxn ang="0">
                    <a:pos x="265" y="0"/>
                  </a:cxn>
                </a:cxnLst>
                <a:rect l="0" t="0" r="r" b="b"/>
                <a:pathLst>
                  <a:path w="343" h="349">
                    <a:moveTo>
                      <a:pt x="265" y="0"/>
                    </a:moveTo>
                    <a:lnTo>
                      <a:pt x="301" y="0"/>
                    </a:lnTo>
                    <a:lnTo>
                      <a:pt x="301" y="48"/>
                    </a:lnTo>
                    <a:lnTo>
                      <a:pt x="325" y="65"/>
                    </a:lnTo>
                    <a:lnTo>
                      <a:pt x="301" y="89"/>
                    </a:lnTo>
                    <a:lnTo>
                      <a:pt x="343" y="132"/>
                    </a:lnTo>
                    <a:lnTo>
                      <a:pt x="325" y="132"/>
                    </a:lnTo>
                    <a:lnTo>
                      <a:pt x="282" y="215"/>
                    </a:lnTo>
                    <a:lnTo>
                      <a:pt x="265" y="239"/>
                    </a:lnTo>
                    <a:lnTo>
                      <a:pt x="265" y="258"/>
                    </a:lnTo>
                    <a:lnTo>
                      <a:pt x="265" y="299"/>
                    </a:lnTo>
                    <a:lnTo>
                      <a:pt x="215" y="323"/>
                    </a:lnTo>
                    <a:lnTo>
                      <a:pt x="191" y="349"/>
                    </a:lnTo>
                    <a:lnTo>
                      <a:pt x="174" y="299"/>
                    </a:lnTo>
                    <a:lnTo>
                      <a:pt x="150" y="299"/>
                    </a:lnTo>
                    <a:lnTo>
                      <a:pt x="84" y="299"/>
                    </a:lnTo>
                    <a:lnTo>
                      <a:pt x="84" y="282"/>
                    </a:lnTo>
                    <a:lnTo>
                      <a:pt x="41" y="282"/>
                    </a:lnTo>
                    <a:lnTo>
                      <a:pt x="24" y="215"/>
                    </a:lnTo>
                    <a:lnTo>
                      <a:pt x="0" y="198"/>
                    </a:lnTo>
                    <a:lnTo>
                      <a:pt x="0" y="132"/>
                    </a:lnTo>
                    <a:lnTo>
                      <a:pt x="24" y="89"/>
                    </a:lnTo>
                    <a:lnTo>
                      <a:pt x="41" y="132"/>
                    </a:lnTo>
                    <a:lnTo>
                      <a:pt x="84" y="132"/>
                    </a:lnTo>
                    <a:lnTo>
                      <a:pt x="115" y="108"/>
                    </a:lnTo>
                    <a:lnTo>
                      <a:pt x="150" y="132"/>
                    </a:lnTo>
                    <a:lnTo>
                      <a:pt x="191" y="108"/>
                    </a:lnTo>
                    <a:lnTo>
                      <a:pt x="241" y="0"/>
                    </a:lnTo>
                    <a:lnTo>
                      <a:pt x="265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35" name="Freeform 99"/>
              <p:cNvSpPr>
                <a:spLocks/>
              </p:cNvSpPr>
              <p:nvPr/>
            </p:nvSpPr>
            <p:spPr bwMode="auto">
              <a:xfrm>
                <a:off x="4534" y="2277"/>
                <a:ext cx="175" cy="117"/>
              </a:xfrm>
              <a:custGeom>
                <a:avLst/>
                <a:gdLst/>
                <a:ahLst/>
                <a:cxnLst>
                  <a:cxn ang="0">
                    <a:pos x="317" y="84"/>
                  </a:cxn>
                  <a:cxn ang="0">
                    <a:pos x="275" y="101"/>
                  </a:cxn>
                  <a:cxn ang="0">
                    <a:pos x="239" y="101"/>
                  </a:cxn>
                  <a:cxn ang="0">
                    <a:pos x="215" y="101"/>
                  </a:cxn>
                  <a:cxn ang="0">
                    <a:pos x="167" y="208"/>
                  </a:cxn>
                  <a:cxn ang="0">
                    <a:pos x="124" y="234"/>
                  </a:cxn>
                  <a:cxn ang="0">
                    <a:pos x="89" y="208"/>
                  </a:cxn>
                  <a:cxn ang="0">
                    <a:pos x="60" y="234"/>
                  </a:cxn>
                  <a:cxn ang="0">
                    <a:pos x="17" y="234"/>
                  </a:cxn>
                  <a:cxn ang="0">
                    <a:pos x="0" y="191"/>
                  </a:cxn>
                  <a:cxn ang="0">
                    <a:pos x="41" y="208"/>
                  </a:cxn>
                  <a:cxn ang="0">
                    <a:pos x="60" y="148"/>
                  </a:cxn>
                  <a:cxn ang="0">
                    <a:pos x="107" y="148"/>
                  </a:cxn>
                  <a:cxn ang="0">
                    <a:pos x="148" y="84"/>
                  </a:cxn>
                  <a:cxn ang="0">
                    <a:pos x="167" y="101"/>
                  </a:cxn>
                  <a:cxn ang="0">
                    <a:pos x="191" y="101"/>
                  </a:cxn>
                  <a:cxn ang="0">
                    <a:pos x="191" y="84"/>
                  </a:cxn>
                  <a:cxn ang="0">
                    <a:pos x="191" y="60"/>
                  </a:cxn>
                  <a:cxn ang="0">
                    <a:pos x="258" y="0"/>
                  </a:cxn>
                  <a:cxn ang="0">
                    <a:pos x="275" y="24"/>
                  </a:cxn>
                  <a:cxn ang="0">
                    <a:pos x="275" y="41"/>
                  </a:cxn>
                  <a:cxn ang="0">
                    <a:pos x="348" y="60"/>
                  </a:cxn>
                  <a:cxn ang="0">
                    <a:pos x="299" y="84"/>
                  </a:cxn>
                  <a:cxn ang="0">
                    <a:pos x="317" y="84"/>
                  </a:cxn>
                </a:cxnLst>
                <a:rect l="0" t="0" r="r" b="b"/>
                <a:pathLst>
                  <a:path w="348" h="234">
                    <a:moveTo>
                      <a:pt x="317" y="84"/>
                    </a:moveTo>
                    <a:lnTo>
                      <a:pt x="275" y="101"/>
                    </a:lnTo>
                    <a:lnTo>
                      <a:pt x="239" y="101"/>
                    </a:lnTo>
                    <a:lnTo>
                      <a:pt x="215" y="101"/>
                    </a:lnTo>
                    <a:lnTo>
                      <a:pt x="167" y="208"/>
                    </a:lnTo>
                    <a:lnTo>
                      <a:pt x="124" y="234"/>
                    </a:lnTo>
                    <a:lnTo>
                      <a:pt x="89" y="208"/>
                    </a:lnTo>
                    <a:lnTo>
                      <a:pt x="60" y="234"/>
                    </a:lnTo>
                    <a:lnTo>
                      <a:pt x="17" y="234"/>
                    </a:lnTo>
                    <a:lnTo>
                      <a:pt x="0" y="191"/>
                    </a:lnTo>
                    <a:lnTo>
                      <a:pt x="41" y="208"/>
                    </a:lnTo>
                    <a:lnTo>
                      <a:pt x="60" y="148"/>
                    </a:lnTo>
                    <a:lnTo>
                      <a:pt x="107" y="148"/>
                    </a:lnTo>
                    <a:lnTo>
                      <a:pt x="148" y="84"/>
                    </a:lnTo>
                    <a:lnTo>
                      <a:pt x="167" y="101"/>
                    </a:lnTo>
                    <a:lnTo>
                      <a:pt x="191" y="101"/>
                    </a:lnTo>
                    <a:lnTo>
                      <a:pt x="191" y="84"/>
                    </a:lnTo>
                    <a:lnTo>
                      <a:pt x="191" y="60"/>
                    </a:lnTo>
                    <a:lnTo>
                      <a:pt x="258" y="0"/>
                    </a:lnTo>
                    <a:lnTo>
                      <a:pt x="275" y="24"/>
                    </a:lnTo>
                    <a:lnTo>
                      <a:pt x="275" y="41"/>
                    </a:lnTo>
                    <a:lnTo>
                      <a:pt x="348" y="60"/>
                    </a:lnTo>
                    <a:lnTo>
                      <a:pt x="299" y="84"/>
                    </a:lnTo>
                    <a:lnTo>
                      <a:pt x="317" y="8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36" name="Freeform 100"/>
              <p:cNvSpPr>
                <a:spLocks/>
              </p:cNvSpPr>
              <p:nvPr/>
            </p:nvSpPr>
            <p:spPr bwMode="auto">
              <a:xfrm>
                <a:off x="4188" y="1846"/>
                <a:ext cx="162" cy="377"/>
              </a:xfrm>
              <a:custGeom>
                <a:avLst/>
                <a:gdLst/>
                <a:ahLst/>
                <a:cxnLst>
                  <a:cxn ang="0">
                    <a:pos x="298" y="643"/>
                  </a:cxn>
                  <a:cxn ang="0">
                    <a:pos x="257" y="753"/>
                  </a:cxn>
                  <a:cxn ang="0">
                    <a:pos x="281" y="686"/>
                  </a:cxn>
                  <a:cxn ang="0">
                    <a:pos x="257" y="643"/>
                  </a:cxn>
                  <a:cxn ang="0">
                    <a:pos x="281" y="625"/>
                  </a:cxn>
                  <a:cxn ang="0">
                    <a:pos x="215" y="474"/>
                  </a:cxn>
                  <a:cxn ang="0">
                    <a:pos x="191" y="450"/>
                  </a:cxn>
                  <a:cxn ang="0">
                    <a:pos x="148" y="493"/>
                  </a:cxn>
                  <a:cxn ang="0">
                    <a:pos x="83" y="474"/>
                  </a:cxn>
                  <a:cxn ang="0">
                    <a:pos x="107" y="433"/>
                  </a:cxn>
                  <a:cxn ang="0">
                    <a:pos x="83" y="367"/>
                  </a:cxn>
                  <a:cxn ang="0">
                    <a:pos x="65" y="367"/>
                  </a:cxn>
                  <a:cxn ang="0">
                    <a:pos x="41" y="324"/>
                  </a:cxn>
                  <a:cxn ang="0">
                    <a:pos x="0" y="276"/>
                  </a:cxn>
                  <a:cxn ang="0">
                    <a:pos x="0" y="234"/>
                  </a:cxn>
                  <a:cxn ang="0">
                    <a:pos x="24" y="234"/>
                  </a:cxn>
                  <a:cxn ang="0">
                    <a:pos x="24" y="174"/>
                  </a:cxn>
                  <a:cxn ang="0">
                    <a:pos x="41" y="174"/>
                  </a:cxn>
                  <a:cxn ang="0">
                    <a:pos x="65" y="65"/>
                  </a:cxn>
                  <a:cxn ang="0">
                    <a:pos x="107" y="24"/>
                  </a:cxn>
                  <a:cxn ang="0">
                    <a:pos x="131" y="24"/>
                  </a:cxn>
                  <a:cxn ang="0">
                    <a:pos x="131" y="0"/>
                  </a:cxn>
                  <a:cxn ang="0">
                    <a:pos x="174" y="0"/>
                  </a:cxn>
                  <a:cxn ang="0">
                    <a:pos x="191" y="48"/>
                  </a:cxn>
                  <a:cxn ang="0">
                    <a:pos x="174" y="174"/>
                  </a:cxn>
                  <a:cxn ang="0">
                    <a:pos x="215" y="155"/>
                  </a:cxn>
                  <a:cxn ang="0">
                    <a:pos x="215" y="198"/>
                  </a:cxn>
                  <a:cxn ang="0">
                    <a:pos x="239" y="198"/>
                  </a:cxn>
                  <a:cxn ang="0">
                    <a:pos x="239" y="234"/>
                  </a:cxn>
                  <a:cxn ang="0">
                    <a:pos x="281" y="258"/>
                  </a:cxn>
                  <a:cxn ang="0">
                    <a:pos x="324" y="258"/>
                  </a:cxn>
                  <a:cxn ang="0">
                    <a:pos x="281" y="305"/>
                  </a:cxn>
                  <a:cxn ang="0">
                    <a:pos x="215" y="343"/>
                  </a:cxn>
                  <a:cxn ang="0">
                    <a:pos x="215" y="384"/>
                  </a:cxn>
                  <a:cxn ang="0">
                    <a:pos x="257" y="474"/>
                  </a:cxn>
                  <a:cxn ang="0">
                    <a:pos x="239" y="534"/>
                  </a:cxn>
                  <a:cxn ang="0">
                    <a:pos x="281" y="560"/>
                  </a:cxn>
                  <a:cxn ang="0">
                    <a:pos x="298" y="643"/>
                  </a:cxn>
                </a:cxnLst>
                <a:rect l="0" t="0" r="r" b="b"/>
                <a:pathLst>
                  <a:path w="324" h="753">
                    <a:moveTo>
                      <a:pt x="298" y="643"/>
                    </a:moveTo>
                    <a:lnTo>
                      <a:pt x="257" y="753"/>
                    </a:lnTo>
                    <a:lnTo>
                      <a:pt x="281" y="686"/>
                    </a:lnTo>
                    <a:lnTo>
                      <a:pt x="257" y="643"/>
                    </a:lnTo>
                    <a:lnTo>
                      <a:pt x="281" y="625"/>
                    </a:lnTo>
                    <a:lnTo>
                      <a:pt x="215" y="474"/>
                    </a:lnTo>
                    <a:lnTo>
                      <a:pt x="191" y="450"/>
                    </a:lnTo>
                    <a:lnTo>
                      <a:pt x="148" y="493"/>
                    </a:lnTo>
                    <a:lnTo>
                      <a:pt x="83" y="474"/>
                    </a:lnTo>
                    <a:lnTo>
                      <a:pt x="107" y="433"/>
                    </a:lnTo>
                    <a:lnTo>
                      <a:pt x="83" y="367"/>
                    </a:lnTo>
                    <a:lnTo>
                      <a:pt x="65" y="367"/>
                    </a:lnTo>
                    <a:lnTo>
                      <a:pt x="41" y="324"/>
                    </a:lnTo>
                    <a:lnTo>
                      <a:pt x="0" y="276"/>
                    </a:lnTo>
                    <a:lnTo>
                      <a:pt x="0" y="234"/>
                    </a:lnTo>
                    <a:lnTo>
                      <a:pt x="24" y="234"/>
                    </a:lnTo>
                    <a:lnTo>
                      <a:pt x="24" y="174"/>
                    </a:lnTo>
                    <a:lnTo>
                      <a:pt x="41" y="174"/>
                    </a:lnTo>
                    <a:lnTo>
                      <a:pt x="65" y="65"/>
                    </a:lnTo>
                    <a:lnTo>
                      <a:pt x="107" y="24"/>
                    </a:lnTo>
                    <a:lnTo>
                      <a:pt x="131" y="24"/>
                    </a:lnTo>
                    <a:lnTo>
                      <a:pt x="131" y="0"/>
                    </a:lnTo>
                    <a:lnTo>
                      <a:pt x="174" y="0"/>
                    </a:lnTo>
                    <a:lnTo>
                      <a:pt x="191" y="48"/>
                    </a:lnTo>
                    <a:lnTo>
                      <a:pt x="174" y="174"/>
                    </a:lnTo>
                    <a:lnTo>
                      <a:pt x="215" y="155"/>
                    </a:lnTo>
                    <a:lnTo>
                      <a:pt x="215" y="198"/>
                    </a:lnTo>
                    <a:lnTo>
                      <a:pt x="239" y="198"/>
                    </a:lnTo>
                    <a:lnTo>
                      <a:pt x="239" y="234"/>
                    </a:lnTo>
                    <a:lnTo>
                      <a:pt x="281" y="258"/>
                    </a:lnTo>
                    <a:lnTo>
                      <a:pt x="324" y="258"/>
                    </a:lnTo>
                    <a:lnTo>
                      <a:pt x="281" y="305"/>
                    </a:lnTo>
                    <a:lnTo>
                      <a:pt x="215" y="343"/>
                    </a:lnTo>
                    <a:lnTo>
                      <a:pt x="215" y="384"/>
                    </a:lnTo>
                    <a:lnTo>
                      <a:pt x="257" y="474"/>
                    </a:lnTo>
                    <a:lnTo>
                      <a:pt x="239" y="534"/>
                    </a:lnTo>
                    <a:lnTo>
                      <a:pt x="281" y="560"/>
                    </a:lnTo>
                    <a:lnTo>
                      <a:pt x="298" y="643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37" name="Freeform 101"/>
              <p:cNvSpPr>
                <a:spLocks/>
              </p:cNvSpPr>
              <p:nvPr/>
            </p:nvSpPr>
            <p:spPr bwMode="auto">
              <a:xfrm>
                <a:off x="4296" y="2001"/>
                <a:ext cx="141" cy="297"/>
              </a:xfrm>
              <a:custGeom>
                <a:avLst/>
                <a:gdLst/>
                <a:ahLst/>
                <a:cxnLst>
                  <a:cxn ang="0">
                    <a:pos x="125" y="551"/>
                  </a:cxn>
                  <a:cxn ang="0">
                    <a:pos x="125" y="575"/>
                  </a:cxn>
                  <a:cxn ang="0">
                    <a:pos x="65" y="485"/>
                  </a:cxn>
                  <a:cxn ang="0">
                    <a:pos x="65" y="509"/>
                  </a:cxn>
                  <a:cxn ang="0">
                    <a:pos x="41" y="468"/>
                  </a:cxn>
                  <a:cxn ang="0">
                    <a:pos x="41" y="444"/>
                  </a:cxn>
                  <a:cxn ang="0">
                    <a:pos x="84" y="334"/>
                  </a:cxn>
                  <a:cxn ang="0">
                    <a:pos x="65" y="251"/>
                  </a:cxn>
                  <a:cxn ang="0">
                    <a:pos x="24" y="227"/>
                  </a:cxn>
                  <a:cxn ang="0">
                    <a:pos x="41" y="167"/>
                  </a:cxn>
                  <a:cxn ang="0">
                    <a:pos x="0" y="77"/>
                  </a:cxn>
                  <a:cxn ang="0">
                    <a:pos x="0" y="36"/>
                  </a:cxn>
                  <a:cxn ang="0">
                    <a:pos x="65" y="0"/>
                  </a:cxn>
                  <a:cxn ang="0">
                    <a:pos x="84" y="17"/>
                  </a:cxn>
                  <a:cxn ang="0">
                    <a:pos x="108" y="36"/>
                  </a:cxn>
                  <a:cxn ang="0">
                    <a:pos x="108" y="101"/>
                  </a:cxn>
                  <a:cxn ang="0">
                    <a:pos x="156" y="77"/>
                  </a:cxn>
                  <a:cxn ang="0">
                    <a:pos x="173" y="101"/>
                  </a:cxn>
                  <a:cxn ang="0">
                    <a:pos x="192" y="77"/>
                  </a:cxn>
                  <a:cxn ang="0">
                    <a:pos x="233" y="124"/>
                  </a:cxn>
                  <a:cxn ang="0">
                    <a:pos x="257" y="167"/>
                  </a:cxn>
                  <a:cxn ang="0">
                    <a:pos x="282" y="210"/>
                  </a:cxn>
                  <a:cxn ang="0">
                    <a:pos x="282" y="251"/>
                  </a:cxn>
                  <a:cxn ang="0">
                    <a:pos x="192" y="251"/>
                  </a:cxn>
                  <a:cxn ang="0">
                    <a:pos x="173" y="293"/>
                  </a:cxn>
                  <a:cxn ang="0">
                    <a:pos x="192" y="334"/>
                  </a:cxn>
                  <a:cxn ang="0">
                    <a:pos x="173" y="317"/>
                  </a:cxn>
                  <a:cxn ang="0">
                    <a:pos x="125" y="317"/>
                  </a:cxn>
                  <a:cxn ang="0">
                    <a:pos x="125" y="293"/>
                  </a:cxn>
                  <a:cxn ang="0">
                    <a:pos x="84" y="293"/>
                  </a:cxn>
                  <a:cxn ang="0">
                    <a:pos x="108" y="334"/>
                  </a:cxn>
                  <a:cxn ang="0">
                    <a:pos x="84" y="401"/>
                  </a:cxn>
                  <a:cxn ang="0">
                    <a:pos x="84" y="444"/>
                  </a:cxn>
                  <a:cxn ang="0">
                    <a:pos x="108" y="444"/>
                  </a:cxn>
                  <a:cxn ang="0">
                    <a:pos x="125" y="527"/>
                  </a:cxn>
                  <a:cxn ang="0">
                    <a:pos x="173" y="551"/>
                  </a:cxn>
                  <a:cxn ang="0">
                    <a:pos x="192" y="575"/>
                  </a:cxn>
                  <a:cxn ang="0">
                    <a:pos x="173" y="594"/>
                  </a:cxn>
                  <a:cxn ang="0">
                    <a:pos x="156" y="594"/>
                  </a:cxn>
                  <a:cxn ang="0">
                    <a:pos x="156" y="575"/>
                  </a:cxn>
                  <a:cxn ang="0">
                    <a:pos x="125" y="551"/>
                  </a:cxn>
                </a:cxnLst>
                <a:rect l="0" t="0" r="r" b="b"/>
                <a:pathLst>
                  <a:path w="282" h="594">
                    <a:moveTo>
                      <a:pt x="125" y="551"/>
                    </a:moveTo>
                    <a:lnTo>
                      <a:pt x="125" y="575"/>
                    </a:lnTo>
                    <a:lnTo>
                      <a:pt x="65" y="485"/>
                    </a:lnTo>
                    <a:lnTo>
                      <a:pt x="65" y="509"/>
                    </a:lnTo>
                    <a:lnTo>
                      <a:pt x="41" y="468"/>
                    </a:lnTo>
                    <a:lnTo>
                      <a:pt x="41" y="444"/>
                    </a:lnTo>
                    <a:lnTo>
                      <a:pt x="84" y="334"/>
                    </a:lnTo>
                    <a:lnTo>
                      <a:pt x="65" y="251"/>
                    </a:lnTo>
                    <a:lnTo>
                      <a:pt x="24" y="227"/>
                    </a:lnTo>
                    <a:lnTo>
                      <a:pt x="41" y="167"/>
                    </a:lnTo>
                    <a:lnTo>
                      <a:pt x="0" y="77"/>
                    </a:lnTo>
                    <a:lnTo>
                      <a:pt x="0" y="36"/>
                    </a:lnTo>
                    <a:lnTo>
                      <a:pt x="65" y="0"/>
                    </a:lnTo>
                    <a:lnTo>
                      <a:pt x="84" y="17"/>
                    </a:lnTo>
                    <a:lnTo>
                      <a:pt x="108" y="36"/>
                    </a:lnTo>
                    <a:lnTo>
                      <a:pt x="108" y="101"/>
                    </a:lnTo>
                    <a:lnTo>
                      <a:pt x="156" y="77"/>
                    </a:lnTo>
                    <a:lnTo>
                      <a:pt x="173" y="101"/>
                    </a:lnTo>
                    <a:lnTo>
                      <a:pt x="192" y="77"/>
                    </a:lnTo>
                    <a:lnTo>
                      <a:pt x="233" y="124"/>
                    </a:lnTo>
                    <a:lnTo>
                      <a:pt x="257" y="167"/>
                    </a:lnTo>
                    <a:lnTo>
                      <a:pt x="282" y="210"/>
                    </a:lnTo>
                    <a:lnTo>
                      <a:pt x="282" y="251"/>
                    </a:lnTo>
                    <a:lnTo>
                      <a:pt x="192" y="251"/>
                    </a:lnTo>
                    <a:lnTo>
                      <a:pt x="173" y="293"/>
                    </a:lnTo>
                    <a:lnTo>
                      <a:pt x="192" y="334"/>
                    </a:lnTo>
                    <a:lnTo>
                      <a:pt x="173" y="317"/>
                    </a:lnTo>
                    <a:lnTo>
                      <a:pt x="125" y="317"/>
                    </a:lnTo>
                    <a:lnTo>
                      <a:pt x="125" y="293"/>
                    </a:lnTo>
                    <a:lnTo>
                      <a:pt x="84" y="293"/>
                    </a:lnTo>
                    <a:lnTo>
                      <a:pt x="108" y="334"/>
                    </a:lnTo>
                    <a:lnTo>
                      <a:pt x="84" y="401"/>
                    </a:lnTo>
                    <a:lnTo>
                      <a:pt x="84" y="444"/>
                    </a:lnTo>
                    <a:lnTo>
                      <a:pt x="108" y="444"/>
                    </a:lnTo>
                    <a:lnTo>
                      <a:pt x="125" y="527"/>
                    </a:lnTo>
                    <a:lnTo>
                      <a:pt x="173" y="551"/>
                    </a:lnTo>
                    <a:lnTo>
                      <a:pt x="192" y="575"/>
                    </a:lnTo>
                    <a:lnTo>
                      <a:pt x="173" y="594"/>
                    </a:lnTo>
                    <a:lnTo>
                      <a:pt x="156" y="594"/>
                    </a:lnTo>
                    <a:lnTo>
                      <a:pt x="156" y="575"/>
                    </a:lnTo>
                    <a:lnTo>
                      <a:pt x="125" y="55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38" name="Freeform 102"/>
              <p:cNvSpPr>
                <a:spLocks/>
              </p:cNvSpPr>
              <p:nvPr/>
            </p:nvSpPr>
            <p:spPr bwMode="auto">
              <a:xfrm>
                <a:off x="4359" y="2277"/>
                <a:ext cx="78" cy="106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102"/>
                  </a:cxn>
                  <a:cxn ang="0">
                    <a:pos x="48" y="150"/>
                  </a:cxn>
                  <a:cxn ang="0">
                    <a:pos x="107" y="212"/>
                  </a:cxn>
                  <a:cxn ang="0">
                    <a:pos x="155" y="212"/>
                  </a:cxn>
                  <a:cxn ang="0">
                    <a:pos x="107" y="150"/>
                  </a:cxn>
                  <a:cxn ang="0">
                    <a:pos x="107" y="84"/>
                  </a:cxn>
                  <a:cxn ang="0">
                    <a:pos x="65" y="24"/>
                  </a:cxn>
                  <a:cxn ang="0">
                    <a:pos x="48" y="41"/>
                  </a:cxn>
                  <a:cxn ang="0">
                    <a:pos x="29" y="41"/>
                  </a:cxn>
                  <a:cxn ang="0">
                    <a:pos x="29" y="24"/>
                  </a:cxn>
                  <a:cxn ang="0">
                    <a:pos x="0" y="0"/>
                  </a:cxn>
                  <a:cxn ang="0">
                    <a:pos x="0" y="24"/>
                  </a:cxn>
                </a:cxnLst>
                <a:rect l="0" t="0" r="r" b="b"/>
                <a:pathLst>
                  <a:path w="155" h="212">
                    <a:moveTo>
                      <a:pt x="0" y="24"/>
                    </a:moveTo>
                    <a:lnTo>
                      <a:pt x="0" y="102"/>
                    </a:lnTo>
                    <a:lnTo>
                      <a:pt x="48" y="150"/>
                    </a:lnTo>
                    <a:lnTo>
                      <a:pt x="107" y="212"/>
                    </a:lnTo>
                    <a:lnTo>
                      <a:pt x="155" y="212"/>
                    </a:lnTo>
                    <a:lnTo>
                      <a:pt x="107" y="150"/>
                    </a:lnTo>
                    <a:lnTo>
                      <a:pt x="107" y="84"/>
                    </a:lnTo>
                    <a:lnTo>
                      <a:pt x="65" y="24"/>
                    </a:lnTo>
                    <a:lnTo>
                      <a:pt x="48" y="41"/>
                    </a:lnTo>
                    <a:lnTo>
                      <a:pt x="29" y="41"/>
                    </a:lnTo>
                    <a:lnTo>
                      <a:pt x="29" y="24"/>
                    </a:lnTo>
                    <a:lnTo>
                      <a:pt x="0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39" name="Freeform 103"/>
              <p:cNvSpPr>
                <a:spLocks/>
              </p:cNvSpPr>
              <p:nvPr/>
            </p:nvSpPr>
            <p:spPr bwMode="auto">
              <a:xfrm>
                <a:off x="4359" y="1946"/>
                <a:ext cx="153" cy="289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29" y="17"/>
                  </a:cxn>
                  <a:cxn ang="0">
                    <a:pos x="107" y="0"/>
                  </a:cxn>
                  <a:cxn ang="0">
                    <a:pos x="155" y="17"/>
                  </a:cxn>
                  <a:cxn ang="0">
                    <a:pos x="179" y="35"/>
                  </a:cxn>
                  <a:cxn ang="0">
                    <a:pos x="215" y="59"/>
                  </a:cxn>
                  <a:cxn ang="0">
                    <a:pos x="179" y="76"/>
                  </a:cxn>
                  <a:cxn ang="0">
                    <a:pos x="155" y="124"/>
                  </a:cxn>
                  <a:cxn ang="0">
                    <a:pos x="131" y="167"/>
                  </a:cxn>
                  <a:cxn ang="0">
                    <a:pos x="155" y="186"/>
                  </a:cxn>
                  <a:cxn ang="0">
                    <a:pos x="287" y="317"/>
                  </a:cxn>
                  <a:cxn ang="0">
                    <a:pos x="305" y="384"/>
                  </a:cxn>
                  <a:cxn ang="0">
                    <a:pos x="305" y="467"/>
                  </a:cxn>
                  <a:cxn ang="0">
                    <a:pos x="239" y="510"/>
                  </a:cxn>
                  <a:cxn ang="0">
                    <a:pos x="215" y="510"/>
                  </a:cxn>
                  <a:cxn ang="0">
                    <a:pos x="215" y="551"/>
                  </a:cxn>
                  <a:cxn ang="0">
                    <a:pos x="155" y="577"/>
                  </a:cxn>
                  <a:cxn ang="0">
                    <a:pos x="155" y="534"/>
                  </a:cxn>
                  <a:cxn ang="0">
                    <a:pos x="131" y="510"/>
                  </a:cxn>
                  <a:cxn ang="0">
                    <a:pos x="179" y="486"/>
                  </a:cxn>
                  <a:cxn ang="0">
                    <a:pos x="196" y="467"/>
                  </a:cxn>
                  <a:cxn ang="0">
                    <a:pos x="239" y="425"/>
                  </a:cxn>
                  <a:cxn ang="0">
                    <a:pos x="239" y="336"/>
                  </a:cxn>
                  <a:cxn ang="0">
                    <a:pos x="215" y="293"/>
                  </a:cxn>
                  <a:cxn ang="0">
                    <a:pos x="179" y="250"/>
                  </a:cxn>
                  <a:cxn ang="0">
                    <a:pos x="179" y="233"/>
                  </a:cxn>
                  <a:cxn ang="0">
                    <a:pos x="89" y="143"/>
                  </a:cxn>
                  <a:cxn ang="0">
                    <a:pos x="107" y="124"/>
                  </a:cxn>
                  <a:cxn ang="0">
                    <a:pos x="89" y="107"/>
                  </a:cxn>
                  <a:cxn ang="0">
                    <a:pos x="48" y="76"/>
                  </a:cxn>
                  <a:cxn ang="0">
                    <a:pos x="0" y="17"/>
                  </a:cxn>
                </a:cxnLst>
                <a:rect l="0" t="0" r="r" b="b"/>
                <a:pathLst>
                  <a:path w="305" h="577">
                    <a:moveTo>
                      <a:pt x="0" y="17"/>
                    </a:moveTo>
                    <a:lnTo>
                      <a:pt x="29" y="17"/>
                    </a:lnTo>
                    <a:lnTo>
                      <a:pt x="107" y="0"/>
                    </a:lnTo>
                    <a:lnTo>
                      <a:pt x="155" y="17"/>
                    </a:lnTo>
                    <a:lnTo>
                      <a:pt x="179" y="35"/>
                    </a:lnTo>
                    <a:lnTo>
                      <a:pt x="215" y="59"/>
                    </a:lnTo>
                    <a:lnTo>
                      <a:pt x="179" y="76"/>
                    </a:lnTo>
                    <a:lnTo>
                      <a:pt x="155" y="124"/>
                    </a:lnTo>
                    <a:lnTo>
                      <a:pt x="131" y="167"/>
                    </a:lnTo>
                    <a:lnTo>
                      <a:pt x="155" y="186"/>
                    </a:lnTo>
                    <a:lnTo>
                      <a:pt x="287" y="317"/>
                    </a:lnTo>
                    <a:lnTo>
                      <a:pt x="305" y="384"/>
                    </a:lnTo>
                    <a:lnTo>
                      <a:pt x="305" y="467"/>
                    </a:lnTo>
                    <a:lnTo>
                      <a:pt x="239" y="510"/>
                    </a:lnTo>
                    <a:lnTo>
                      <a:pt x="215" y="510"/>
                    </a:lnTo>
                    <a:lnTo>
                      <a:pt x="215" y="551"/>
                    </a:lnTo>
                    <a:lnTo>
                      <a:pt x="155" y="577"/>
                    </a:lnTo>
                    <a:lnTo>
                      <a:pt x="155" y="534"/>
                    </a:lnTo>
                    <a:lnTo>
                      <a:pt x="131" y="510"/>
                    </a:lnTo>
                    <a:lnTo>
                      <a:pt x="179" y="486"/>
                    </a:lnTo>
                    <a:lnTo>
                      <a:pt x="196" y="467"/>
                    </a:lnTo>
                    <a:lnTo>
                      <a:pt x="239" y="425"/>
                    </a:lnTo>
                    <a:lnTo>
                      <a:pt x="239" y="336"/>
                    </a:lnTo>
                    <a:lnTo>
                      <a:pt x="215" y="293"/>
                    </a:lnTo>
                    <a:lnTo>
                      <a:pt x="179" y="250"/>
                    </a:lnTo>
                    <a:lnTo>
                      <a:pt x="179" y="233"/>
                    </a:lnTo>
                    <a:lnTo>
                      <a:pt x="89" y="143"/>
                    </a:lnTo>
                    <a:lnTo>
                      <a:pt x="107" y="124"/>
                    </a:lnTo>
                    <a:lnTo>
                      <a:pt x="89" y="107"/>
                    </a:lnTo>
                    <a:lnTo>
                      <a:pt x="48" y="76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40" name="Freeform 104"/>
              <p:cNvSpPr>
                <a:spLocks/>
              </p:cNvSpPr>
              <p:nvPr/>
            </p:nvSpPr>
            <p:spPr bwMode="auto">
              <a:xfrm>
                <a:off x="4384" y="2114"/>
                <a:ext cx="96" cy="88"/>
              </a:xfrm>
              <a:custGeom>
                <a:avLst/>
                <a:gdLst/>
                <a:ahLst/>
                <a:cxnLst>
                  <a:cxn ang="0">
                    <a:pos x="0" y="66"/>
                  </a:cxn>
                  <a:cxn ang="0">
                    <a:pos x="17" y="107"/>
                  </a:cxn>
                  <a:cxn ang="0">
                    <a:pos x="41" y="150"/>
                  </a:cxn>
                  <a:cxn ang="0">
                    <a:pos x="84" y="176"/>
                  </a:cxn>
                  <a:cxn ang="0">
                    <a:pos x="132" y="150"/>
                  </a:cxn>
                  <a:cxn ang="0">
                    <a:pos x="149" y="133"/>
                  </a:cxn>
                  <a:cxn ang="0">
                    <a:pos x="192" y="90"/>
                  </a:cxn>
                  <a:cxn ang="0">
                    <a:pos x="192" y="0"/>
                  </a:cxn>
                  <a:cxn ang="0">
                    <a:pos x="149" y="24"/>
                  </a:cxn>
                  <a:cxn ang="0">
                    <a:pos x="132" y="24"/>
                  </a:cxn>
                  <a:cxn ang="0">
                    <a:pos x="108" y="24"/>
                  </a:cxn>
                  <a:cxn ang="0">
                    <a:pos x="17" y="24"/>
                  </a:cxn>
                  <a:cxn ang="0">
                    <a:pos x="0" y="66"/>
                  </a:cxn>
                </a:cxnLst>
                <a:rect l="0" t="0" r="r" b="b"/>
                <a:pathLst>
                  <a:path w="192" h="176">
                    <a:moveTo>
                      <a:pt x="0" y="66"/>
                    </a:moveTo>
                    <a:lnTo>
                      <a:pt x="17" y="107"/>
                    </a:lnTo>
                    <a:lnTo>
                      <a:pt x="41" y="150"/>
                    </a:lnTo>
                    <a:lnTo>
                      <a:pt x="84" y="176"/>
                    </a:lnTo>
                    <a:lnTo>
                      <a:pt x="132" y="150"/>
                    </a:lnTo>
                    <a:lnTo>
                      <a:pt x="149" y="133"/>
                    </a:lnTo>
                    <a:lnTo>
                      <a:pt x="192" y="90"/>
                    </a:lnTo>
                    <a:lnTo>
                      <a:pt x="192" y="0"/>
                    </a:lnTo>
                    <a:lnTo>
                      <a:pt x="149" y="24"/>
                    </a:lnTo>
                    <a:lnTo>
                      <a:pt x="132" y="24"/>
                    </a:lnTo>
                    <a:lnTo>
                      <a:pt x="108" y="24"/>
                    </a:lnTo>
                    <a:lnTo>
                      <a:pt x="17" y="24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41" name="Freeform 105"/>
              <p:cNvSpPr>
                <a:spLocks/>
              </p:cNvSpPr>
              <p:nvPr/>
            </p:nvSpPr>
            <p:spPr bwMode="auto">
              <a:xfrm>
                <a:off x="4330" y="1956"/>
                <a:ext cx="149" cy="170"/>
              </a:xfrm>
              <a:custGeom>
                <a:avLst/>
                <a:gdLst/>
                <a:ahLst/>
                <a:cxnLst>
                  <a:cxn ang="0">
                    <a:pos x="299" y="316"/>
                  </a:cxn>
                  <a:cxn ang="0">
                    <a:pos x="256" y="342"/>
                  </a:cxn>
                  <a:cxn ang="0">
                    <a:pos x="239" y="342"/>
                  </a:cxn>
                  <a:cxn ang="0">
                    <a:pos x="215" y="342"/>
                  </a:cxn>
                  <a:cxn ang="0">
                    <a:pos x="215" y="299"/>
                  </a:cxn>
                  <a:cxn ang="0">
                    <a:pos x="191" y="256"/>
                  </a:cxn>
                  <a:cxn ang="0">
                    <a:pos x="167" y="215"/>
                  </a:cxn>
                  <a:cxn ang="0">
                    <a:pos x="125" y="168"/>
                  </a:cxn>
                  <a:cxn ang="0">
                    <a:pos x="108" y="192"/>
                  </a:cxn>
                  <a:cxn ang="0">
                    <a:pos x="89" y="168"/>
                  </a:cxn>
                  <a:cxn ang="0">
                    <a:pos x="41" y="192"/>
                  </a:cxn>
                  <a:cxn ang="0">
                    <a:pos x="41" y="125"/>
                  </a:cxn>
                  <a:cxn ang="0">
                    <a:pos x="17" y="108"/>
                  </a:cxn>
                  <a:cxn ang="0">
                    <a:pos x="0" y="89"/>
                  </a:cxn>
                  <a:cxn ang="0">
                    <a:pos x="41" y="41"/>
                  </a:cxn>
                  <a:cxn ang="0">
                    <a:pos x="41" y="0"/>
                  </a:cxn>
                  <a:cxn ang="0">
                    <a:pos x="60" y="0"/>
                  </a:cxn>
                  <a:cxn ang="0">
                    <a:pos x="108" y="60"/>
                  </a:cxn>
                  <a:cxn ang="0">
                    <a:pos x="149" y="89"/>
                  </a:cxn>
                  <a:cxn ang="0">
                    <a:pos x="167" y="108"/>
                  </a:cxn>
                  <a:cxn ang="0">
                    <a:pos x="149" y="125"/>
                  </a:cxn>
                  <a:cxn ang="0">
                    <a:pos x="239" y="215"/>
                  </a:cxn>
                  <a:cxn ang="0">
                    <a:pos x="239" y="232"/>
                  </a:cxn>
                  <a:cxn ang="0">
                    <a:pos x="275" y="275"/>
                  </a:cxn>
                  <a:cxn ang="0">
                    <a:pos x="299" y="316"/>
                  </a:cxn>
                </a:cxnLst>
                <a:rect l="0" t="0" r="r" b="b"/>
                <a:pathLst>
                  <a:path w="299" h="342">
                    <a:moveTo>
                      <a:pt x="299" y="316"/>
                    </a:moveTo>
                    <a:lnTo>
                      <a:pt x="256" y="342"/>
                    </a:lnTo>
                    <a:lnTo>
                      <a:pt x="239" y="342"/>
                    </a:lnTo>
                    <a:lnTo>
                      <a:pt x="215" y="342"/>
                    </a:lnTo>
                    <a:lnTo>
                      <a:pt x="215" y="299"/>
                    </a:lnTo>
                    <a:lnTo>
                      <a:pt x="191" y="256"/>
                    </a:lnTo>
                    <a:lnTo>
                      <a:pt x="167" y="215"/>
                    </a:lnTo>
                    <a:lnTo>
                      <a:pt x="125" y="168"/>
                    </a:lnTo>
                    <a:lnTo>
                      <a:pt x="108" y="192"/>
                    </a:lnTo>
                    <a:lnTo>
                      <a:pt x="89" y="168"/>
                    </a:lnTo>
                    <a:lnTo>
                      <a:pt x="41" y="192"/>
                    </a:lnTo>
                    <a:lnTo>
                      <a:pt x="41" y="125"/>
                    </a:lnTo>
                    <a:lnTo>
                      <a:pt x="17" y="108"/>
                    </a:lnTo>
                    <a:lnTo>
                      <a:pt x="0" y="89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60" y="0"/>
                    </a:lnTo>
                    <a:lnTo>
                      <a:pt x="108" y="60"/>
                    </a:lnTo>
                    <a:lnTo>
                      <a:pt x="149" y="89"/>
                    </a:lnTo>
                    <a:lnTo>
                      <a:pt x="167" y="108"/>
                    </a:lnTo>
                    <a:lnTo>
                      <a:pt x="149" y="125"/>
                    </a:lnTo>
                    <a:lnTo>
                      <a:pt x="239" y="215"/>
                    </a:lnTo>
                    <a:lnTo>
                      <a:pt x="239" y="232"/>
                    </a:lnTo>
                    <a:lnTo>
                      <a:pt x="275" y="275"/>
                    </a:lnTo>
                    <a:lnTo>
                      <a:pt x="299" y="316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42" name="Freeform 106"/>
              <p:cNvSpPr>
                <a:spLocks/>
              </p:cNvSpPr>
              <p:nvPr/>
            </p:nvSpPr>
            <p:spPr bwMode="auto">
              <a:xfrm>
                <a:off x="3800" y="1333"/>
                <a:ext cx="929" cy="668"/>
              </a:xfrm>
              <a:custGeom>
                <a:avLst/>
                <a:gdLst/>
                <a:ahLst/>
                <a:cxnLst>
                  <a:cxn ang="0">
                    <a:pos x="274" y="258"/>
                  </a:cxn>
                  <a:cxn ang="0">
                    <a:pos x="198" y="318"/>
                  </a:cxn>
                  <a:cxn ang="0">
                    <a:pos x="167" y="451"/>
                  </a:cxn>
                  <a:cxn ang="0">
                    <a:pos x="83" y="499"/>
                  </a:cxn>
                  <a:cxn ang="0">
                    <a:pos x="0" y="541"/>
                  </a:cxn>
                  <a:cxn ang="0">
                    <a:pos x="17" y="601"/>
                  </a:cxn>
                  <a:cxn ang="0">
                    <a:pos x="41" y="668"/>
                  </a:cxn>
                  <a:cxn ang="0">
                    <a:pos x="167" y="727"/>
                  </a:cxn>
                  <a:cxn ang="0">
                    <a:pos x="257" y="758"/>
                  </a:cxn>
                  <a:cxn ang="0">
                    <a:pos x="215" y="837"/>
                  </a:cxn>
                  <a:cxn ang="0">
                    <a:pos x="317" y="944"/>
                  </a:cxn>
                  <a:cxn ang="0">
                    <a:pos x="425" y="968"/>
                  </a:cxn>
                  <a:cxn ang="0">
                    <a:pos x="606" y="1029"/>
                  </a:cxn>
                  <a:cxn ang="0">
                    <a:pos x="708" y="1029"/>
                  </a:cxn>
                  <a:cxn ang="0">
                    <a:pos x="840" y="968"/>
                  </a:cxn>
                  <a:cxn ang="0">
                    <a:pos x="966" y="1077"/>
                  </a:cxn>
                  <a:cxn ang="0">
                    <a:pos x="990" y="1228"/>
                  </a:cxn>
                  <a:cxn ang="0">
                    <a:pos x="1056" y="1287"/>
                  </a:cxn>
                  <a:cxn ang="0">
                    <a:pos x="1116" y="1246"/>
                  </a:cxn>
                  <a:cxn ang="0">
                    <a:pos x="1273" y="1246"/>
                  </a:cxn>
                  <a:cxn ang="0">
                    <a:pos x="1405" y="1287"/>
                  </a:cxn>
                  <a:cxn ang="0">
                    <a:pos x="1423" y="1306"/>
                  </a:cxn>
                  <a:cxn ang="0">
                    <a:pos x="1526" y="1263"/>
                  </a:cxn>
                  <a:cxn ang="0">
                    <a:pos x="1555" y="1246"/>
                  </a:cxn>
                  <a:cxn ang="0">
                    <a:pos x="1657" y="1156"/>
                  </a:cxn>
                  <a:cxn ang="0">
                    <a:pos x="1705" y="1077"/>
                  </a:cxn>
                  <a:cxn ang="0">
                    <a:pos x="1743" y="944"/>
                  </a:cxn>
                  <a:cxn ang="0">
                    <a:pos x="1705" y="878"/>
                  </a:cxn>
                  <a:cxn ang="0">
                    <a:pos x="1633" y="775"/>
                  </a:cxn>
                  <a:cxn ang="0">
                    <a:pos x="1633" y="668"/>
                  </a:cxn>
                  <a:cxn ang="0">
                    <a:pos x="1592" y="625"/>
                  </a:cxn>
                  <a:cxn ang="0">
                    <a:pos x="1466" y="601"/>
                  </a:cxn>
                  <a:cxn ang="0">
                    <a:pos x="1507" y="560"/>
                  </a:cxn>
                  <a:cxn ang="0">
                    <a:pos x="1574" y="517"/>
                  </a:cxn>
                  <a:cxn ang="0">
                    <a:pos x="1592" y="577"/>
                  </a:cxn>
                  <a:cxn ang="0">
                    <a:pos x="1657" y="560"/>
                  </a:cxn>
                  <a:cxn ang="0">
                    <a:pos x="1767" y="475"/>
                  </a:cxn>
                  <a:cxn ang="0">
                    <a:pos x="1831" y="427"/>
                  </a:cxn>
                  <a:cxn ang="0">
                    <a:pos x="1814" y="318"/>
                  </a:cxn>
                  <a:cxn ang="0">
                    <a:pos x="1831" y="241"/>
                  </a:cxn>
                  <a:cxn ang="0">
                    <a:pos x="1724" y="241"/>
                  </a:cxn>
                  <a:cxn ang="0">
                    <a:pos x="1555" y="150"/>
                  </a:cxn>
                  <a:cxn ang="0">
                    <a:pos x="1333" y="0"/>
                  </a:cxn>
                  <a:cxn ang="0">
                    <a:pos x="1297" y="72"/>
                  </a:cxn>
                  <a:cxn ang="0">
                    <a:pos x="1249" y="150"/>
                  </a:cxn>
                  <a:cxn ang="0">
                    <a:pos x="1225" y="241"/>
                  </a:cxn>
                  <a:cxn ang="0">
                    <a:pos x="1333" y="241"/>
                  </a:cxn>
                  <a:cxn ang="0">
                    <a:pos x="1273" y="301"/>
                  </a:cxn>
                  <a:cxn ang="0">
                    <a:pos x="1183" y="348"/>
                  </a:cxn>
                  <a:cxn ang="0">
                    <a:pos x="1147" y="427"/>
                  </a:cxn>
                  <a:cxn ang="0">
                    <a:pos x="840" y="427"/>
                  </a:cxn>
                  <a:cxn ang="0">
                    <a:pos x="474" y="318"/>
                  </a:cxn>
                  <a:cxn ang="0">
                    <a:pos x="365" y="215"/>
                  </a:cxn>
                </a:cxnLst>
                <a:rect l="0" t="0" r="r" b="b"/>
                <a:pathLst>
                  <a:path w="1857" h="1337">
                    <a:moveTo>
                      <a:pt x="300" y="198"/>
                    </a:moveTo>
                    <a:lnTo>
                      <a:pt x="274" y="215"/>
                    </a:lnTo>
                    <a:lnTo>
                      <a:pt x="274" y="258"/>
                    </a:lnTo>
                    <a:lnTo>
                      <a:pt x="257" y="258"/>
                    </a:lnTo>
                    <a:lnTo>
                      <a:pt x="198" y="258"/>
                    </a:lnTo>
                    <a:lnTo>
                      <a:pt x="198" y="318"/>
                    </a:lnTo>
                    <a:lnTo>
                      <a:pt x="150" y="348"/>
                    </a:lnTo>
                    <a:lnTo>
                      <a:pt x="167" y="408"/>
                    </a:lnTo>
                    <a:lnTo>
                      <a:pt x="167" y="451"/>
                    </a:lnTo>
                    <a:lnTo>
                      <a:pt x="167" y="475"/>
                    </a:lnTo>
                    <a:lnTo>
                      <a:pt x="124" y="499"/>
                    </a:lnTo>
                    <a:lnTo>
                      <a:pt x="83" y="499"/>
                    </a:lnTo>
                    <a:lnTo>
                      <a:pt x="83" y="517"/>
                    </a:lnTo>
                    <a:lnTo>
                      <a:pt x="17" y="517"/>
                    </a:lnTo>
                    <a:lnTo>
                      <a:pt x="0" y="541"/>
                    </a:lnTo>
                    <a:lnTo>
                      <a:pt x="0" y="560"/>
                    </a:lnTo>
                    <a:lnTo>
                      <a:pt x="0" y="577"/>
                    </a:lnTo>
                    <a:lnTo>
                      <a:pt x="17" y="601"/>
                    </a:lnTo>
                    <a:lnTo>
                      <a:pt x="41" y="601"/>
                    </a:lnTo>
                    <a:lnTo>
                      <a:pt x="41" y="649"/>
                    </a:lnTo>
                    <a:lnTo>
                      <a:pt x="41" y="668"/>
                    </a:lnTo>
                    <a:lnTo>
                      <a:pt x="83" y="668"/>
                    </a:lnTo>
                    <a:lnTo>
                      <a:pt x="107" y="710"/>
                    </a:lnTo>
                    <a:lnTo>
                      <a:pt x="167" y="727"/>
                    </a:lnTo>
                    <a:lnTo>
                      <a:pt x="215" y="710"/>
                    </a:lnTo>
                    <a:lnTo>
                      <a:pt x="257" y="727"/>
                    </a:lnTo>
                    <a:lnTo>
                      <a:pt x="257" y="758"/>
                    </a:lnTo>
                    <a:lnTo>
                      <a:pt x="233" y="794"/>
                    </a:lnTo>
                    <a:lnTo>
                      <a:pt x="257" y="837"/>
                    </a:lnTo>
                    <a:lnTo>
                      <a:pt x="215" y="837"/>
                    </a:lnTo>
                    <a:lnTo>
                      <a:pt x="215" y="860"/>
                    </a:lnTo>
                    <a:lnTo>
                      <a:pt x="257" y="908"/>
                    </a:lnTo>
                    <a:lnTo>
                      <a:pt x="317" y="944"/>
                    </a:lnTo>
                    <a:lnTo>
                      <a:pt x="365" y="944"/>
                    </a:lnTo>
                    <a:lnTo>
                      <a:pt x="408" y="987"/>
                    </a:lnTo>
                    <a:lnTo>
                      <a:pt x="425" y="968"/>
                    </a:lnTo>
                    <a:lnTo>
                      <a:pt x="515" y="1029"/>
                    </a:lnTo>
                    <a:lnTo>
                      <a:pt x="577" y="1029"/>
                    </a:lnTo>
                    <a:lnTo>
                      <a:pt x="606" y="1029"/>
                    </a:lnTo>
                    <a:lnTo>
                      <a:pt x="624" y="1053"/>
                    </a:lnTo>
                    <a:lnTo>
                      <a:pt x="648" y="1006"/>
                    </a:lnTo>
                    <a:lnTo>
                      <a:pt x="708" y="1029"/>
                    </a:lnTo>
                    <a:lnTo>
                      <a:pt x="756" y="1006"/>
                    </a:lnTo>
                    <a:lnTo>
                      <a:pt x="799" y="968"/>
                    </a:lnTo>
                    <a:lnTo>
                      <a:pt x="840" y="968"/>
                    </a:lnTo>
                    <a:lnTo>
                      <a:pt x="906" y="1029"/>
                    </a:lnTo>
                    <a:lnTo>
                      <a:pt x="949" y="1029"/>
                    </a:lnTo>
                    <a:lnTo>
                      <a:pt x="966" y="1077"/>
                    </a:lnTo>
                    <a:lnTo>
                      <a:pt x="949" y="1204"/>
                    </a:lnTo>
                    <a:lnTo>
                      <a:pt x="990" y="1185"/>
                    </a:lnTo>
                    <a:lnTo>
                      <a:pt x="990" y="1228"/>
                    </a:lnTo>
                    <a:lnTo>
                      <a:pt x="1015" y="1228"/>
                    </a:lnTo>
                    <a:lnTo>
                      <a:pt x="1015" y="1263"/>
                    </a:lnTo>
                    <a:lnTo>
                      <a:pt x="1056" y="1287"/>
                    </a:lnTo>
                    <a:lnTo>
                      <a:pt x="1099" y="1287"/>
                    </a:lnTo>
                    <a:lnTo>
                      <a:pt x="1099" y="1246"/>
                    </a:lnTo>
                    <a:lnTo>
                      <a:pt x="1116" y="1246"/>
                    </a:lnTo>
                    <a:lnTo>
                      <a:pt x="1147" y="1246"/>
                    </a:lnTo>
                    <a:lnTo>
                      <a:pt x="1225" y="1228"/>
                    </a:lnTo>
                    <a:lnTo>
                      <a:pt x="1273" y="1246"/>
                    </a:lnTo>
                    <a:lnTo>
                      <a:pt x="1297" y="1263"/>
                    </a:lnTo>
                    <a:lnTo>
                      <a:pt x="1333" y="1287"/>
                    </a:lnTo>
                    <a:lnTo>
                      <a:pt x="1405" y="1287"/>
                    </a:lnTo>
                    <a:lnTo>
                      <a:pt x="1405" y="1337"/>
                    </a:lnTo>
                    <a:lnTo>
                      <a:pt x="1423" y="1337"/>
                    </a:lnTo>
                    <a:lnTo>
                      <a:pt x="1423" y="1306"/>
                    </a:lnTo>
                    <a:lnTo>
                      <a:pt x="1507" y="1263"/>
                    </a:lnTo>
                    <a:lnTo>
                      <a:pt x="1507" y="1246"/>
                    </a:lnTo>
                    <a:lnTo>
                      <a:pt x="1526" y="1263"/>
                    </a:lnTo>
                    <a:lnTo>
                      <a:pt x="1526" y="1246"/>
                    </a:lnTo>
                    <a:lnTo>
                      <a:pt x="1555" y="1263"/>
                    </a:lnTo>
                    <a:lnTo>
                      <a:pt x="1555" y="1246"/>
                    </a:lnTo>
                    <a:lnTo>
                      <a:pt x="1616" y="1228"/>
                    </a:lnTo>
                    <a:lnTo>
                      <a:pt x="1657" y="1185"/>
                    </a:lnTo>
                    <a:lnTo>
                      <a:pt x="1657" y="1156"/>
                    </a:lnTo>
                    <a:lnTo>
                      <a:pt x="1681" y="1156"/>
                    </a:lnTo>
                    <a:lnTo>
                      <a:pt x="1705" y="1113"/>
                    </a:lnTo>
                    <a:lnTo>
                      <a:pt x="1705" y="1077"/>
                    </a:lnTo>
                    <a:lnTo>
                      <a:pt x="1724" y="1029"/>
                    </a:lnTo>
                    <a:lnTo>
                      <a:pt x="1743" y="1006"/>
                    </a:lnTo>
                    <a:lnTo>
                      <a:pt x="1743" y="944"/>
                    </a:lnTo>
                    <a:lnTo>
                      <a:pt x="1681" y="927"/>
                    </a:lnTo>
                    <a:lnTo>
                      <a:pt x="1724" y="908"/>
                    </a:lnTo>
                    <a:lnTo>
                      <a:pt x="1705" y="878"/>
                    </a:lnTo>
                    <a:lnTo>
                      <a:pt x="1724" y="878"/>
                    </a:lnTo>
                    <a:lnTo>
                      <a:pt x="1681" y="837"/>
                    </a:lnTo>
                    <a:lnTo>
                      <a:pt x="1633" y="775"/>
                    </a:lnTo>
                    <a:lnTo>
                      <a:pt x="1574" y="758"/>
                    </a:lnTo>
                    <a:lnTo>
                      <a:pt x="1616" y="686"/>
                    </a:lnTo>
                    <a:lnTo>
                      <a:pt x="1633" y="668"/>
                    </a:lnTo>
                    <a:lnTo>
                      <a:pt x="1657" y="668"/>
                    </a:lnTo>
                    <a:lnTo>
                      <a:pt x="1657" y="649"/>
                    </a:lnTo>
                    <a:lnTo>
                      <a:pt x="1592" y="625"/>
                    </a:lnTo>
                    <a:lnTo>
                      <a:pt x="1574" y="668"/>
                    </a:lnTo>
                    <a:lnTo>
                      <a:pt x="1555" y="668"/>
                    </a:lnTo>
                    <a:lnTo>
                      <a:pt x="1466" y="601"/>
                    </a:lnTo>
                    <a:lnTo>
                      <a:pt x="1466" y="577"/>
                    </a:lnTo>
                    <a:lnTo>
                      <a:pt x="1507" y="577"/>
                    </a:lnTo>
                    <a:lnTo>
                      <a:pt x="1507" y="560"/>
                    </a:lnTo>
                    <a:lnTo>
                      <a:pt x="1526" y="541"/>
                    </a:lnTo>
                    <a:lnTo>
                      <a:pt x="1555" y="499"/>
                    </a:lnTo>
                    <a:lnTo>
                      <a:pt x="1574" y="517"/>
                    </a:lnTo>
                    <a:lnTo>
                      <a:pt x="1592" y="517"/>
                    </a:lnTo>
                    <a:lnTo>
                      <a:pt x="1574" y="560"/>
                    </a:lnTo>
                    <a:lnTo>
                      <a:pt x="1592" y="577"/>
                    </a:lnTo>
                    <a:lnTo>
                      <a:pt x="1592" y="601"/>
                    </a:lnTo>
                    <a:lnTo>
                      <a:pt x="1633" y="560"/>
                    </a:lnTo>
                    <a:lnTo>
                      <a:pt x="1657" y="560"/>
                    </a:lnTo>
                    <a:lnTo>
                      <a:pt x="1724" y="475"/>
                    </a:lnTo>
                    <a:lnTo>
                      <a:pt x="1767" y="499"/>
                    </a:lnTo>
                    <a:lnTo>
                      <a:pt x="1767" y="475"/>
                    </a:lnTo>
                    <a:lnTo>
                      <a:pt x="1784" y="451"/>
                    </a:lnTo>
                    <a:lnTo>
                      <a:pt x="1784" y="427"/>
                    </a:lnTo>
                    <a:lnTo>
                      <a:pt x="1831" y="427"/>
                    </a:lnTo>
                    <a:lnTo>
                      <a:pt x="1831" y="408"/>
                    </a:lnTo>
                    <a:lnTo>
                      <a:pt x="1784" y="348"/>
                    </a:lnTo>
                    <a:lnTo>
                      <a:pt x="1814" y="318"/>
                    </a:lnTo>
                    <a:lnTo>
                      <a:pt x="1857" y="348"/>
                    </a:lnTo>
                    <a:lnTo>
                      <a:pt x="1831" y="258"/>
                    </a:lnTo>
                    <a:lnTo>
                      <a:pt x="1831" y="241"/>
                    </a:lnTo>
                    <a:lnTo>
                      <a:pt x="1814" y="198"/>
                    </a:lnTo>
                    <a:lnTo>
                      <a:pt x="1743" y="241"/>
                    </a:lnTo>
                    <a:lnTo>
                      <a:pt x="1724" y="241"/>
                    </a:lnTo>
                    <a:lnTo>
                      <a:pt x="1681" y="198"/>
                    </a:lnTo>
                    <a:lnTo>
                      <a:pt x="1616" y="167"/>
                    </a:lnTo>
                    <a:lnTo>
                      <a:pt x="1555" y="150"/>
                    </a:lnTo>
                    <a:lnTo>
                      <a:pt x="1507" y="108"/>
                    </a:lnTo>
                    <a:lnTo>
                      <a:pt x="1423" y="24"/>
                    </a:lnTo>
                    <a:lnTo>
                      <a:pt x="1333" y="0"/>
                    </a:lnTo>
                    <a:lnTo>
                      <a:pt x="1273" y="24"/>
                    </a:lnTo>
                    <a:lnTo>
                      <a:pt x="1249" y="41"/>
                    </a:lnTo>
                    <a:lnTo>
                      <a:pt x="1297" y="72"/>
                    </a:lnTo>
                    <a:lnTo>
                      <a:pt x="1273" y="89"/>
                    </a:lnTo>
                    <a:lnTo>
                      <a:pt x="1297" y="132"/>
                    </a:lnTo>
                    <a:lnTo>
                      <a:pt x="1249" y="150"/>
                    </a:lnTo>
                    <a:lnTo>
                      <a:pt x="1207" y="150"/>
                    </a:lnTo>
                    <a:lnTo>
                      <a:pt x="1183" y="167"/>
                    </a:lnTo>
                    <a:lnTo>
                      <a:pt x="1225" y="241"/>
                    </a:lnTo>
                    <a:lnTo>
                      <a:pt x="1273" y="241"/>
                    </a:lnTo>
                    <a:lnTo>
                      <a:pt x="1316" y="215"/>
                    </a:lnTo>
                    <a:lnTo>
                      <a:pt x="1333" y="241"/>
                    </a:lnTo>
                    <a:lnTo>
                      <a:pt x="1357" y="282"/>
                    </a:lnTo>
                    <a:lnTo>
                      <a:pt x="1297" y="282"/>
                    </a:lnTo>
                    <a:lnTo>
                      <a:pt x="1273" y="301"/>
                    </a:lnTo>
                    <a:lnTo>
                      <a:pt x="1249" y="318"/>
                    </a:lnTo>
                    <a:lnTo>
                      <a:pt x="1225" y="348"/>
                    </a:lnTo>
                    <a:lnTo>
                      <a:pt x="1183" y="348"/>
                    </a:lnTo>
                    <a:lnTo>
                      <a:pt x="1166" y="367"/>
                    </a:lnTo>
                    <a:lnTo>
                      <a:pt x="1183" y="391"/>
                    </a:lnTo>
                    <a:lnTo>
                      <a:pt x="1147" y="427"/>
                    </a:lnTo>
                    <a:lnTo>
                      <a:pt x="1075" y="451"/>
                    </a:lnTo>
                    <a:lnTo>
                      <a:pt x="990" y="475"/>
                    </a:lnTo>
                    <a:lnTo>
                      <a:pt x="840" y="427"/>
                    </a:lnTo>
                    <a:lnTo>
                      <a:pt x="708" y="427"/>
                    </a:lnTo>
                    <a:lnTo>
                      <a:pt x="624" y="367"/>
                    </a:lnTo>
                    <a:lnTo>
                      <a:pt x="474" y="318"/>
                    </a:lnTo>
                    <a:lnTo>
                      <a:pt x="450" y="258"/>
                    </a:lnTo>
                    <a:lnTo>
                      <a:pt x="408" y="241"/>
                    </a:lnTo>
                    <a:lnTo>
                      <a:pt x="365" y="215"/>
                    </a:lnTo>
                    <a:lnTo>
                      <a:pt x="317" y="167"/>
                    </a:lnTo>
                    <a:lnTo>
                      <a:pt x="300" y="19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43" name="Freeform 107"/>
              <p:cNvSpPr>
                <a:spLocks/>
              </p:cNvSpPr>
              <p:nvPr/>
            </p:nvSpPr>
            <p:spPr bwMode="auto">
              <a:xfrm>
                <a:off x="4103" y="1881"/>
                <a:ext cx="84" cy="105"/>
              </a:xfrm>
              <a:custGeom>
                <a:avLst/>
                <a:gdLst/>
                <a:ahLst/>
                <a:cxnLst>
                  <a:cxn ang="0">
                    <a:pos x="17" y="89"/>
                  </a:cxn>
                  <a:cxn ang="0">
                    <a:pos x="41" y="191"/>
                  </a:cxn>
                  <a:cxn ang="0">
                    <a:pos x="100" y="191"/>
                  </a:cxn>
                  <a:cxn ang="0">
                    <a:pos x="119" y="149"/>
                  </a:cxn>
                  <a:cxn ang="0">
                    <a:pos x="167" y="210"/>
                  </a:cxn>
                  <a:cxn ang="0">
                    <a:pos x="167" y="167"/>
                  </a:cxn>
                  <a:cxn ang="0">
                    <a:pos x="148" y="108"/>
                  </a:cxn>
                  <a:cxn ang="0">
                    <a:pos x="148" y="132"/>
                  </a:cxn>
                  <a:cxn ang="0">
                    <a:pos x="100" y="108"/>
                  </a:cxn>
                  <a:cxn ang="0">
                    <a:pos x="100" y="89"/>
                  </a:cxn>
                  <a:cxn ang="0">
                    <a:pos x="148" y="41"/>
                  </a:cxn>
                  <a:cxn ang="0">
                    <a:pos x="59" y="41"/>
                  </a:cxn>
                  <a:cxn ang="0">
                    <a:pos x="41" y="0"/>
                  </a:cxn>
                  <a:cxn ang="0">
                    <a:pos x="17" y="0"/>
                  </a:cxn>
                  <a:cxn ang="0">
                    <a:pos x="0" y="0"/>
                  </a:cxn>
                  <a:cxn ang="0">
                    <a:pos x="0" y="17"/>
                  </a:cxn>
                  <a:cxn ang="0">
                    <a:pos x="17" y="41"/>
                  </a:cxn>
                  <a:cxn ang="0">
                    <a:pos x="0" y="60"/>
                  </a:cxn>
                  <a:cxn ang="0">
                    <a:pos x="17" y="89"/>
                  </a:cxn>
                </a:cxnLst>
                <a:rect l="0" t="0" r="r" b="b"/>
                <a:pathLst>
                  <a:path w="167" h="210">
                    <a:moveTo>
                      <a:pt x="17" y="89"/>
                    </a:moveTo>
                    <a:lnTo>
                      <a:pt x="41" y="191"/>
                    </a:lnTo>
                    <a:lnTo>
                      <a:pt x="100" y="191"/>
                    </a:lnTo>
                    <a:lnTo>
                      <a:pt x="119" y="149"/>
                    </a:lnTo>
                    <a:lnTo>
                      <a:pt x="167" y="210"/>
                    </a:lnTo>
                    <a:lnTo>
                      <a:pt x="167" y="167"/>
                    </a:lnTo>
                    <a:lnTo>
                      <a:pt x="148" y="108"/>
                    </a:lnTo>
                    <a:lnTo>
                      <a:pt x="148" y="132"/>
                    </a:lnTo>
                    <a:lnTo>
                      <a:pt x="100" y="108"/>
                    </a:lnTo>
                    <a:lnTo>
                      <a:pt x="100" y="89"/>
                    </a:lnTo>
                    <a:lnTo>
                      <a:pt x="148" y="41"/>
                    </a:lnTo>
                    <a:lnTo>
                      <a:pt x="59" y="41"/>
                    </a:lnTo>
                    <a:lnTo>
                      <a:pt x="41" y="0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7" y="41"/>
                    </a:lnTo>
                    <a:lnTo>
                      <a:pt x="0" y="60"/>
                    </a:lnTo>
                    <a:lnTo>
                      <a:pt x="17" y="8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>
                <a:off x="4113" y="1835"/>
                <a:ext cx="50" cy="35"/>
              </a:xfrm>
              <a:custGeom>
                <a:avLst/>
                <a:gdLst/>
                <a:ahLst/>
                <a:cxnLst>
                  <a:cxn ang="0">
                    <a:pos x="82" y="22"/>
                  </a:cxn>
                  <a:cxn ang="0">
                    <a:pos x="101" y="46"/>
                  </a:cxn>
                  <a:cxn ang="0">
                    <a:pos x="101" y="70"/>
                  </a:cxn>
                  <a:cxn ang="0">
                    <a:pos x="23" y="70"/>
                  </a:cxn>
                  <a:cxn ang="0">
                    <a:pos x="0" y="70"/>
                  </a:cxn>
                  <a:cxn ang="0">
                    <a:pos x="0" y="46"/>
                  </a:cxn>
                  <a:cxn ang="0">
                    <a:pos x="23" y="0"/>
                  </a:cxn>
                  <a:cxn ang="0">
                    <a:pos x="82" y="22"/>
                  </a:cxn>
                </a:cxnLst>
                <a:rect l="0" t="0" r="r" b="b"/>
                <a:pathLst>
                  <a:path w="101" h="70">
                    <a:moveTo>
                      <a:pt x="82" y="22"/>
                    </a:moveTo>
                    <a:lnTo>
                      <a:pt x="101" y="46"/>
                    </a:lnTo>
                    <a:lnTo>
                      <a:pt x="101" y="70"/>
                    </a:lnTo>
                    <a:lnTo>
                      <a:pt x="23" y="70"/>
                    </a:lnTo>
                    <a:lnTo>
                      <a:pt x="0" y="70"/>
                    </a:lnTo>
                    <a:lnTo>
                      <a:pt x="0" y="46"/>
                    </a:lnTo>
                    <a:lnTo>
                      <a:pt x="23" y="0"/>
                    </a:lnTo>
                    <a:lnTo>
                      <a:pt x="82" y="2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45" name="Freeform 109"/>
              <p:cNvSpPr>
                <a:spLocks/>
              </p:cNvSpPr>
              <p:nvPr/>
            </p:nvSpPr>
            <p:spPr bwMode="auto">
              <a:xfrm>
                <a:off x="3755" y="1687"/>
                <a:ext cx="499" cy="568"/>
              </a:xfrm>
              <a:custGeom>
                <a:avLst/>
                <a:gdLst/>
                <a:ahLst/>
                <a:cxnLst>
                  <a:cxn ang="0">
                    <a:pos x="666" y="317"/>
                  </a:cxn>
                  <a:cxn ang="0">
                    <a:pos x="697" y="384"/>
                  </a:cxn>
                  <a:cxn ang="0">
                    <a:pos x="587" y="365"/>
                  </a:cxn>
                  <a:cxn ang="0">
                    <a:pos x="499" y="341"/>
                  </a:cxn>
                  <a:cxn ang="0">
                    <a:pos x="408" y="233"/>
                  </a:cxn>
                  <a:cxn ang="0">
                    <a:pos x="306" y="150"/>
                  </a:cxn>
                  <a:cxn ang="0">
                    <a:pos x="348" y="126"/>
                  </a:cxn>
                  <a:cxn ang="0">
                    <a:pos x="348" y="47"/>
                  </a:cxn>
                  <a:cxn ang="0">
                    <a:pos x="306" y="0"/>
                  </a:cxn>
                  <a:cxn ang="0">
                    <a:pos x="239" y="47"/>
                  </a:cxn>
                  <a:cxn ang="0">
                    <a:pos x="132" y="47"/>
                  </a:cxn>
                  <a:cxn ang="0">
                    <a:pos x="155" y="107"/>
                  </a:cxn>
                  <a:cxn ang="0">
                    <a:pos x="174" y="150"/>
                  </a:cxn>
                  <a:cxn ang="0">
                    <a:pos x="108" y="317"/>
                  </a:cxn>
                  <a:cxn ang="0">
                    <a:pos x="65" y="317"/>
                  </a:cxn>
                  <a:cxn ang="0">
                    <a:pos x="48" y="365"/>
                  </a:cxn>
                  <a:cxn ang="0">
                    <a:pos x="65" y="402"/>
                  </a:cxn>
                  <a:cxn ang="0">
                    <a:pos x="89" y="443"/>
                  </a:cxn>
                  <a:cxn ang="0">
                    <a:pos x="24" y="474"/>
                  </a:cxn>
                  <a:cxn ang="0">
                    <a:pos x="48" y="534"/>
                  </a:cxn>
                  <a:cxn ang="0">
                    <a:pos x="89" y="534"/>
                  </a:cxn>
                  <a:cxn ang="0">
                    <a:pos x="108" y="624"/>
                  </a:cxn>
                  <a:cxn ang="0">
                    <a:pos x="155" y="594"/>
                  </a:cxn>
                  <a:cxn ang="0">
                    <a:pos x="174" y="553"/>
                  </a:cxn>
                  <a:cxn ang="0">
                    <a:pos x="258" y="853"/>
                  </a:cxn>
                  <a:cxn ang="0">
                    <a:pos x="389" y="1137"/>
                  </a:cxn>
                  <a:cxn ang="0">
                    <a:pos x="437" y="1070"/>
                  </a:cxn>
                  <a:cxn ang="0">
                    <a:pos x="456" y="985"/>
                  </a:cxn>
                  <a:cxn ang="0">
                    <a:pos x="456" y="834"/>
                  </a:cxn>
                  <a:cxn ang="0">
                    <a:pos x="499" y="810"/>
                  </a:cxn>
                  <a:cxn ang="0">
                    <a:pos x="516" y="793"/>
                  </a:cxn>
                  <a:cxn ang="0">
                    <a:pos x="606" y="703"/>
                  </a:cxn>
                  <a:cxn ang="0">
                    <a:pos x="666" y="643"/>
                  </a:cxn>
                  <a:cxn ang="0">
                    <a:pos x="714" y="577"/>
                  </a:cxn>
                  <a:cxn ang="0">
                    <a:pos x="738" y="577"/>
                  </a:cxn>
                  <a:cxn ang="0">
                    <a:pos x="697" y="443"/>
                  </a:cxn>
                  <a:cxn ang="0">
                    <a:pos x="697" y="402"/>
                  </a:cxn>
                  <a:cxn ang="0">
                    <a:pos x="714" y="384"/>
                  </a:cxn>
                  <a:cxn ang="0">
                    <a:pos x="756" y="426"/>
                  </a:cxn>
                  <a:cxn ang="0">
                    <a:pos x="797" y="474"/>
                  </a:cxn>
                  <a:cxn ang="0">
                    <a:pos x="847" y="517"/>
                  </a:cxn>
                  <a:cxn ang="0">
                    <a:pos x="864" y="553"/>
                  </a:cxn>
                  <a:cxn ang="0">
                    <a:pos x="888" y="491"/>
                  </a:cxn>
                  <a:cxn ang="0">
                    <a:pos x="931" y="384"/>
                  </a:cxn>
                  <a:cxn ang="0">
                    <a:pos x="997" y="341"/>
                  </a:cxn>
                  <a:cxn ang="0">
                    <a:pos x="931" y="257"/>
                  </a:cxn>
                  <a:cxn ang="0">
                    <a:pos x="847" y="293"/>
                  </a:cxn>
                  <a:cxn ang="0">
                    <a:pos x="816" y="341"/>
                  </a:cxn>
                  <a:cxn ang="0">
                    <a:pos x="738" y="365"/>
                  </a:cxn>
                  <a:cxn ang="0">
                    <a:pos x="714" y="341"/>
                  </a:cxn>
                </a:cxnLst>
                <a:rect l="0" t="0" r="r" b="b"/>
                <a:pathLst>
                  <a:path w="997" h="1137">
                    <a:moveTo>
                      <a:pt x="697" y="317"/>
                    </a:moveTo>
                    <a:lnTo>
                      <a:pt x="666" y="317"/>
                    </a:lnTo>
                    <a:lnTo>
                      <a:pt x="666" y="365"/>
                    </a:lnTo>
                    <a:lnTo>
                      <a:pt x="697" y="384"/>
                    </a:lnTo>
                    <a:lnTo>
                      <a:pt x="647" y="384"/>
                    </a:lnTo>
                    <a:lnTo>
                      <a:pt x="587" y="365"/>
                    </a:lnTo>
                    <a:lnTo>
                      <a:pt x="540" y="341"/>
                    </a:lnTo>
                    <a:lnTo>
                      <a:pt x="499" y="341"/>
                    </a:lnTo>
                    <a:lnTo>
                      <a:pt x="389" y="276"/>
                    </a:lnTo>
                    <a:lnTo>
                      <a:pt x="408" y="233"/>
                    </a:lnTo>
                    <a:lnTo>
                      <a:pt x="348" y="198"/>
                    </a:lnTo>
                    <a:lnTo>
                      <a:pt x="306" y="150"/>
                    </a:lnTo>
                    <a:lnTo>
                      <a:pt x="306" y="126"/>
                    </a:lnTo>
                    <a:lnTo>
                      <a:pt x="348" y="126"/>
                    </a:lnTo>
                    <a:lnTo>
                      <a:pt x="323" y="83"/>
                    </a:lnTo>
                    <a:lnTo>
                      <a:pt x="348" y="47"/>
                    </a:lnTo>
                    <a:lnTo>
                      <a:pt x="348" y="17"/>
                    </a:lnTo>
                    <a:lnTo>
                      <a:pt x="306" y="0"/>
                    </a:lnTo>
                    <a:lnTo>
                      <a:pt x="258" y="17"/>
                    </a:lnTo>
                    <a:lnTo>
                      <a:pt x="239" y="47"/>
                    </a:lnTo>
                    <a:lnTo>
                      <a:pt x="198" y="47"/>
                    </a:lnTo>
                    <a:lnTo>
                      <a:pt x="132" y="47"/>
                    </a:lnTo>
                    <a:lnTo>
                      <a:pt x="155" y="64"/>
                    </a:lnTo>
                    <a:lnTo>
                      <a:pt x="155" y="107"/>
                    </a:lnTo>
                    <a:lnTo>
                      <a:pt x="198" y="150"/>
                    </a:lnTo>
                    <a:lnTo>
                      <a:pt x="174" y="150"/>
                    </a:lnTo>
                    <a:lnTo>
                      <a:pt x="198" y="198"/>
                    </a:lnTo>
                    <a:lnTo>
                      <a:pt x="108" y="317"/>
                    </a:lnTo>
                    <a:lnTo>
                      <a:pt x="89" y="317"/>
                    </a:lnTo>
                    <a:lnTo>
                      <a:pt x="65" y="317"/>
                    </a:lnTo>
                    <a:lnTo>
                      <a:pt x="48" y="341"/>
                    </a:lnTo>
                    <a:lnTo>
                      <a:pt x="48" y="365"/>
                    </a:lnTo>
                    <a:lnTo>
                      <a:pt x="65" y="384"/>
                    </a:lnTo>
                    <a:lnTo>
                      <a:pt x="65" y="402"/>
                    </a:lnTo>
                    <a:lnTo>
                      <a:pt x="89" y="402"/>
                    </a:lnTo>
                    <a:lnTo>
                      <a:pt x="89" y="443"/>
                    </a:lnTo>
                    <a:lnTo>
                      <a:pt x="89" y="474"/>
                    </a:lnTo>
                    <a:lnTo>
                      <a:pt x="24" y="474"/>
                    </a:lnTo>
                    <a:lnTo>
                      <a:pt x="0" y="491"/>
                    </a:lnTo>
                    <a:lnTo>
                      <a:pt x="48" y="534"/>
                    </a:lnTo>
                    <a:lnTo>
                      <a:pt x="89" y="517"/>
                    </a:lnTo>
                    <a:lnTo>
                      <a:pt x="89" y="534"/>
                    </a:lnTo>
                    <a:lnTo>
                      <a:pt x="48" y="553"/>
                    </a:lnTo>
                    <a:lnTo>
                      <a:pt x="108" y="624"/>
                    </a:lnTo>
                    <a:lnTo>
                      <a:pt x="132" y="594"/>
                    </a:lnTo>
                    <a:lnTo>
                      <a:pt x="155" y="594"/>
                    </a:lnTo>
                    <a:lnTo>
                      <a:pt x="155" y="553"/>
                    </a:lnTo>
                    <a:lnTo>
                      <a:pt x="174" y="553"/>
                    </a:lnTo>
                    <a:lnTo>
                      <a:pt x="215" y="793"/>
                    </a:lnTo>
                    <a:lnTo>
                      <a:pt x="258" y="853"/>
                    </a:lnTo>
                    <a:lnTo>
                      <a:pt x="348" y="1094"/>
                    </a:lnTo>
                    <a:lnTo>
                      <a:pt x="389" y="1137"/>
                    </a:lnTo>
                    <a:lnTo>
                      <a:pt x="408" y="1094"/>
                    </a:lnTo>
                    <a:lnTo>
                      <a:pt x="437" y="1070"/>
                    </a:lnTo>
                    <a:lnTo>
                      <a:pt x="456" y="1027"/>
                    </a:lnTo>
                    <a:lnTo>
                      <a:pt x="456" y="985"/>
                    </a:lnTo>
                    <a:lnTo>
                      <a:pt x="473" y="920"/>
                    </a:lnTo>
                    <a:lnTo>
                      <a:pt x="456" y="834"/>
                    </a:lnTo>
                    <a:lnTo>
                      <a:pt x="473" y="810"/>
                    </a:lnTo>
                    <a:lnTo>
                      <a:pt x="499" y="810"/>
                    </a:lnTo>
                    <a:lnTo>
                      <a:pt x="499" y="793"/>
                    </a:lnTo>
                    <a:lnTo>
                      <a:pt x="516" y="793"/>
                    </a:lnTo>
                    <a:lnTo>
                      <a:pt x="540" y="769"/>
                    </a:lnTo>
                    <a:lnTo>
                      <a:pt x="606" y="703"/>
                    </a:lnTo>
                    <a:lnTo>
                      <a:pt x="623" y="660"/>
                    </a:lnTo>
                    <a:lnTo>
                      <a:pt x="666" y="643"/>
                    </a:lnTo>
                    <a:lnTo>
                      <a:pt x="666" y="577"/>
                    </a:lnTo>
                    <a:lnTo>
                      <a:pt x="714" y="577"/>
                    </a:lnTo>
                    <a:lnTo>
                      <a:pt x="714" y="553"/>
                    </a:lnTo>
                    <a:lnTo>
                      <a:pt x="738" y="577"/>
                    </a:lnTo>
                    <a:lnTo>
                      <a:pt x="714" y="474"/>
                    </a:lnTo>
                    <a:lnTo>
                      <a:pt x="697" y="443"/>
                    </a:lnTo>
                    <a:lnTo>
                      <a:pt x="714" y="426"/>
                    </a:lnTo>
                    <a:lnTo>
                      <a:pt x="697" y="402"/>
                    </a:lnTo>
                    <a:lnTo>
                      <a:pt x="697" y="384"/>
                    </a:lnTo>
                    <a:lnTo>
                      <a:pt x="714" y="384"/>
                    </a:lnTo>
                    <a:lnTo>
                      <a:pt x="738" y="384"/>
                    </a:lnTo>
                    <a:lnTo>
                      <a:pt x="756" y="426"/>
                    </a:lnTo>
                    <a:lnTo>
                      <a:pt x="847" y="426"/>
                    </a:lnTo>
                    <a:lnTo>
                      <a:pt x="797" y="474"/>
                    </a:lnTo>
                    <a:lnTo>
                      <a:pt x="797" y="491"/>
                    </a:lnTo>
                    <a:lnTo>
                      <a:pt x="847" y="517"/>
                    </a:lnTo>
                    <a:lnTo>
                      <a:pt x="847" y="491"/>
                    </a:lnTo>
                    <a:lnTo>
                      <a:pt x="864" y="553"/>
                    </a:lnTo>
                    <a:lnTo>
                      <a:pt x="888" y="553"/>
                    </a:lnTo>
                    <a:lnTo>
                      <a:pt x="888" y="491"/>
                    </a:lnTo>
                    <a:lnTo>
                      <a:pt x="907" y="491"/>
                    </a:lnTo>
                    <a:lnTo>
                      <a:pt x="931" y="384"/>
                    </a:lnTo>
                    <a:lnTo>
                      <a:pt x="972" y="341"/>
                    </a:lnTo>
                    <a:lnTo>
                      <a:pt x="997" y="341"/>
                    </a:lnTo>
                    <a:lnTo>
                      <a:pt x="997" y="317"/>
                    </a:lnTo>
                    <a:lnTo>
                      <a:pt x="931" y="257"/>
                    </a:lnTo>
                    <a:lnTo>
                      <a:pt x="888" y="257"/>
                    </a:lnTo>
                    <a:lnTo>
                      <a:pt x="847" y="293"/>
                    </a:lnTo>
                    <a:lnTo>
                      <a:pt x="797" y="317"/>
                    </a:lnTo>
                    <a:lnTo>
                      <a:pt x="816" y="341"/>
                    </a:lnTo>
                    <a:lnTo>
                      <a:pt x="816" y="365"/>
                    </a:lnTo>
                    <a:lnTo>
                      <a:pt x="738" y="365"/>
                    </a:lnTo>
                    <a:lnTo>
                      <a:pt x="714" y="365"/>
                    </a:lnTo>
                    <a:lnTo>
                      <a:pt x="714" y="341"/>
                    </a:lnTo>
                    <a:lnTo>
                      <a:pt x="697" y="3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46" name="Freeform 110"/>
              <p:cNvSpPr>
                <a:spLocks/>
              </p:cNvSpPr>
              <p:nvPr/>
            </p:nvSpPr>
            <p:spPr bwMode="auto">
              <a:xfrm>
                <a:off x="3951" y="1805"/>
                <a:ext cx="152" cy="75"/>
              </a:xfrm>
              <a:custGeom>
                <a:avLst/>
                <a:gdLst/>
                <a:ahLst/>
                <a:cxnLst>
                  <a:cxn ang="0">
                    <a:pos x="275" y="132"/>
                  </a:cxn>
                  <a:cxn ang="0">
                    <a:pos x="306" y="150"/>
                  </a:cxn>
                  <a:cxn ang="0">
                    <a:pos x="256" y="150"/>
                  </a:cxn>
                  <a:cxn ang="0">
                    <a:pos x="196" y="132"/>
                  </a:cxn>
                  <a:cxn ang="0">
                    <a:pos x="149" y="108"/>
                  </a:cxn>
                  <a:cxn ang="0">
                    <a:pos x="108" y="108"/>
                  </a:cxn>
                  <a:cxn ang="0">
                    <a:pos x="0" y="41"/>
                  </a:cxn>
                  <a:cxn ang="0">
                    <a:pos x="17" y="0"/>
                  </a:cxn>
                  <a:cxn ang="0">
                    <a:pos x="65" y="0"/>
                  </a:cxn>
                  <a:cxn ang="0">
                    <a:pos x="108" y="41"/>
                  </a:cxn>
                  <a:cxn ang="0">
                    <a:pos x="125" y="24"/>
                  </a:cxn>
                  <a:cxn ang="0">
                    <a:pos x="215" y="84"/>
                  </a:cxn>
                  <a:cxn ang="0">
                    <a:pos x="275" y="84"/>
                  </a:cxn>
                  <a:cxn ang="0">
                    <a:pos x="275" y="132"/>
                  </a:cxn>
                </a:cxnLst>
                <a:rect l="0" t="0" r="r" b="b"/>
                <a:pathLst>
                  <a:path w="306" h="150">
                    <a:moveTo>
                      <a:pt x="275" y="132"/>
                    </a:moveTo>
                    <a:lnTo>
                      <a:pt x="306" y="150"/>
                    </a:lnTo>
                    <a:lnTo>
                      <a:pt x="256" y="150"/>
                    </a:lnTo>
                    <a:lnTo>
                      <a:pt x="196" y="132"/>
                    </a:lnTo>
                    <a:lnTo>
                      <a:pt x="149" y="108"/>
                    </a:lnTo>
                    <a:lnTo>
                      <a:pt x="108" y="108"/>
                    </a:lnTo>
                    <a:lnTo>
                      <a:pt x="0" y="41"/>
                    </a:lnTo>
                    <a:lnTo>
                      <a:pt x="17" y="0"/>
                    </a:lnTo>
                    <a:lnTo>
                      <a:pt x="65" y="0"/>
                    </a:lnTo>
                    <a:lnTo>
                      <a:pt x="108" y="41"/>
                    </a:lnTo>
                    <a:lnTo>
                      <a:pt x="125" y="24"/>
                    </a:lnTo>
                    <a:lnTo>
                      <a:pt x="215" y="84"/>
                    </a:lnTo>
                    <a:lnTo>
                      <a:pt x="275" y="84"/>
                    </a:lnTo>
                    <a:lnTo>
                      <a:pt x="275" y="13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47" name="Freeform 111"/>
              <p:cNvSpPr>
                <a:spLocks/>
              </p:cNvSpPr>
              <p:nvPr/>
            </p:nvSpPr>
            <p:spPr bwMode="auto">
              <a:xfrm>
                <a:off x="3303" y="1603"/>
                <a:ext cx="355" cy="298"/>
              </a:xfrm>
              <a:custGeom>
                <a:avLst/>
                <a:gdLst/>
                <a:ahLst/>
                <a:cxnLst>
                  <a:cxn ang="0">
                    <a:pos x="515" y="570"/>
                  </a:cxn>
                  <a:cxn ang="0">
                    <a:pos x="666" y="596"/>
                  </a:cxn>
                  <a:cxn ang="0">
                    <a:pos x="666" y="553"/>
                  </a:cxn>
                  <a:cxn ang="0">
                    <a:pos x="708" y="535"/>
                  </a:cxn>
                  <a:cxn ang="0">
                    <a:pos x="708" y="511"/>
                  </a:cxn>
                  <a:cxn ang="0">
                    <a:pos x="690" y="463"/>
                  </a:cxn>
                  <a:cxn ang="0">
                    <a:pos x="666" y="463"/>
                  </a:cxn>
                  <a:cxn ang="0">
                    <a:pos x="618" y="403"/>
                  </a:cxn>
                  <a:cxn ang="0">
                    <a:pos x="647" y="367"/>
                  </a:cxn>
                  <a:cxn ang="0">
                    <a:pos x="647" y="337"/>
                  </a:cxn>
                  <a:cxn ang="0">
                    <a:pos x="599" y="337"/>
                  </a:cxn>
                  <a:cxn ang="0">
                    <a:pos x="582" y="253"/>
                  </a:cxn>
                  <a:cxn ang="0">
                    <a:pos x="582" y="234"/>
                  </a:cxn>
                  <a:cxn ang="0">
                    <a:pos x="599" y="215"/>
                  </a:cxn>
                  <a:cxn ang="0">
                    <a:pos x="599" y="168"/>
                  </a:cxn>
                  <a:cxn ang="0">
                    <a:pos x="599" y="144"/>
                  </a:cxn>
                  <a:cxn ang="0">
                    <a:pos x="432" y="60"/>
                  </a:cxn>
                  <a:cxn ang="0">
                    <a:pos x="389" y="84"/>
                  </a:cxn>
                  <a:cxn ang="0">
                    <a:pos x="341" y="108"/>
                  </a:cxn>
                  <a:cxn ang="0">
                    <a:pos x="341" y="127"/>
                  </a:cxn>
                  <a:cxn ang="0">
                    <a:pos x="258" y="144"/>
                  </a:cxn>
                  <a:cxn ang="0">
                    <a:pos x="172" y="108"/>
                  </a:cxn>
                  <a:cxn ang="0">
                    <a:pos x="172" y="60"/>
                  </a:cxn>
                  <a:cxn ang="0">
                    <a:pos x="131" y="36"/>
                  </a:cxn>
                  <a:cxn ang="0">
                    <a:pos x="131" y="17"/>
                  </a:cxn>
                  <a:cxn ang="0">
                    <a:pos x="84" y="36"/>
                  </a:cxn>
                  <a:cxn ang="0">
                    <a:pos x="60" y="36"/>
                  </a:cxn>
                  <a:cxn ang="0">
                    <a:pos x="41" y="36"/>
                  </a:cxn>
                  <a:cxn ang="0">
                    <a:pos x="24" y="0"/>
                  </a:cxn>
                  <a:cxn ang="0">
                    <a:pos x="0" y="17"/>
                  </a:cxn>
                  <a:cxn ang="0">
                    <a:pos x="41" y="108"/>
                  </a:cxn>
                  <a:cxn ang="0">
                    <a:pos x="84" y="186"/>
                  </a:cxn>
                  <a:cxn ang="0">
                    <a:pos x="60" y="234"/>
                  </a:cxn>
                  <a:cxn ang="0">
                    <a:pos x="84" y="277"/>
                  </a:cxn>
                  <a:cxn ang="0">
                    <a:pos x="148" y="294"/>
                  </a:cxn>
                  <a:cxn ang="0">
                    <a:pos x="148" y="367"/>
                  </a:cxn>
                  <a:cxn ang="0">
                    <a:pos x="191" y="403"/>
                  </a:cxn>
                  <a:cxn ang="0">
                    <a:pos x="210" y="384"/>
                  </a:cxn>
                  <a:cxn ang="0">
                    <a:pos x="258" y="403"/>
                  </a:cxn>
                  <a:cxn ang="0">
                    <a:pos x="299" y="487"/>
                  </a:cxn>
                  <a:cxn ang="0">
                    <a:pos x="389" y="553"/>
                  </a:cxn>
                  <a:cxn ang="0">
                    <a:pos x="432" y="553"/>
                  </a:cxn>
                  <a:cxn ang="0">
                    <a:pos x="492" y="535"/>
                  </a:cxn>
                  <a:cxn ang="0">
                    <a:pos x="515" y="570"/>
                  </a:cxn>
                </a:cxnLst>
                <a:rect l="0" t="0" r="r" b="b"/>
                <a:pathLst>
                  <a:path w="708" h="596">
                    <a:moveTo>
                      <a:pt x="515" y="570"/>
                    </a:moveTo>
                    <a:lnTo>
                      <a:pt x="666" y="596"/>
                    </a:lnTo>
                    <a:lnTo>
                      <a:pt x="666" y="553"/>
                    </a:lnTo>
                    <a:lnTo>
                      <a:pt x="708" y="535"/>
                    </a:lnTo>
                    <a:lnTo>
                      <a:pt x="708" y="511"/>
                    </a:lnTo>
                    <a:lnTo>
                      <a:pt x="690" y="463"/>
                    </a:lnTo>
                    <a:lnTo>
                      <a:pt x="666" y="463"/>
                    </a:lnTo>
                    <a:lnTo>
                      <a:pt x="618" y="403"/>
                    </a:lnTo>
                    <a:lnTo>
                      <a:pt x="647" y="367"/>
                    </a:lnTo>
                    <a:lnTo>
                      <a:pt x="647" y="337"/>
                    </a:lnTo>
                    <a:lnTo>
                      <a:pt x="599" y="337"/>
                    </a:lnTo>
                    <a:lnTo>
                      <a:pt x="582" y="253"/>
                    </a:lnTo>
                    <a:lnTo>
                      <a:pt x="582" y="234"/>
                    </a:lnTo>
                    <a:lnTo>
                      <a:pt x="599" y="215"/>
                    </a:lnTo>
                    <a:lnTo>
                      <a:pt x="599" y="168"/>
                    </a:lnTo>
                    <a:lnTo>
                      <a:pt x="599" y="144"/>
                    </a:lnTo>
                    <a:lnTo>
                      <a:pt x="432" y="60"/>
                    </a:lnTo>
                    <a:lnTo>
                      <a:pt x="389" y="84"/>
                    </a:lnTo>
                    <a:lnTo>
                      <a:pt x="341" y="108"/>
                    </a:lnTo>
                    <a:lnTo>
                      <a:pt x="341" y="127"/>
                    </a:lnTo>
                    <a:lnTo>
                      <a:pt x="258" y="144"/>
                    </a:lnTo>
                    <a:lnTo>
                      <a:pt x="172" y="108"/>
                    </a:lnTo>
                    <a:lnTo>
                      <a:pt x="172" y="60"/>
                    </a:lnTo>
                    <a:lnTo>
                      <a:pt x="131" y="36"/>
                    </a:lnTo>
                    <a:lnTo>
                      <a:pt x="131" y="17"/>
                    </a:lnTo>
                    <a:lnTo>
                      <a:pt x="84" y="36"/>
                    </a:lnTo>
                    <a:lnTo>
                      <a:pt x="60" y="36"/>
                    </a:lnTo>
                    <a:lnTo>
                      <a:pt x="41" y="36"/>
                    </a:lnTo>
                    <a:lnTo>
                      <a:pt x="24" y="0"/>
                    </a:lnTo>
                    <a:lnTo>
                      <a:pt x="0" y="17"/>
                    </a:lnTo>
                    <a:lnTo>
                      <a:pt x="41" y="108"/>
                    </a:lnTo>
                    <a:lnTo>
                      <a:pt x="84" y="186"/>
                    </a:lnTo>
                    <a:lnTo>
                      <a:pt x="60" y="234"/>
                    </a:lnTo>
                    <a:lnTo>
                      <a:pt x="84" y="277"/>
                    </a:lnTo>
                    <a:lnTo>
                      <a:pt x="148" y="294"/>
                    </a:lnTo>
                    <a:lnTo>
                      <a:pt x="148" y="367"/>
                    </a:lnTo>
                    <a:lnTo>
                      <a:pt x="191" y="403"/>
                    </a:lnTo>
                    <a:lnTo>
                      <a:pt x="210" y="384"/>
                    </a:lnTo>
                    <a:lnTo>
                      <a:pt x="258" y="403"/>
                    </a:lnTo>
                    <a:lnTo>
                      <a:pt x="299" y="487"/>
                    </a:lnTo>
                    <a:lnTo>
                      <a:pt x="389" y="553"/>
                    </a:lnTo>
                    <a:lnTo>
                      <a:pt x="432" y="553"/>
                    </a:lnTo>
                    <a:lnTo>
                      <a:pt x="492" y="535"/>
                    </a:lnTo>
                    <a:lnTo>
                      <a:pt x="515" y="57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48" name="Freeform 112"/>
              <p:cNvSpPr>
                <a:spLocks/>
              </p:cNvSpPr>
              <p:nvPr/>
            </p:nvSpPr>
            <p:spPr bwMode="auto">
              <a:xfrm>
                <a:off x="3613" y="1666"/>
                <a:ext cx="271" cy="267"/>
              </a:xfrm>
              <a:custGeom>
                <a:avLst/>
                <a:gdLst/>
                <a:ahLst/>
                <a:cxnLst>
                  <a:cxn ang="0">
                    <a:pos x="305" y="515"/>
                  </a:cxn>
                  <a:cxn ang="0">
                    <a:pos x="281" y="534"/>
                  </a:cxn>
                  <a:cxn ang="0">
                    <a:pos x="263" y="534"/>
                  </a:cxn>
                  <a:cxn ang="0">
                    <a:pos x="222" y="467"/>
                  </a:cxn>
                  <a:cxn ang="0">
                    <a:pos x="150" y="467"/>
                  </a:cxn>
                  <a:cxn ang="0">
                    <a:pos x="131" y="467"/>
                  </a:cxn>
                  <a:cxn ang="0">
                    <a:pos x="47" y="467"/>
                  </a:cxn>
                  <a:cxn ang="0">
                    <a:pos x="47" y="425"/>
                  </a:cxn>
                  <a:cxn ang="0">
                    <a:pos x="88" y="408"/>
                  </a:cxn>
                  <a:cxn ang="0">
                    <a:pos x="88" y="384"/>
                  </a:cxn>
                  <a:cxn ang="0">
                    <a:pos x="71" y="334"/>
                  </a:cxn>
                  <a:cxn ang="0">
                    <a:pos x="47" y="334"/>
                  </a:cxn>
                  <a:cxn ang="0">
                    <a:pos x="0" y="274"/>
                  </a:cxn>
                  <a:cxn ang="0">
                    <a:pos x="47" y="298"/>
                  </a:cxn>
                  <a:cxn ang="0">
                    <a:pos x="198" y="274"/>
                  </a:cxn>
                  <a:cxn ang="0">
                    <a:pos x="198" y="239"/>
                  </a:cxn>
                  <a:cxn ang="0">
                    <a:pos x="281" y="210"/>
                  </a:cxn>
                  <a:cxn ang="0">
                    <a:pos x="281" y="148"/>
                  </a:cxn>
                  <a:cxn ang="0">
                    <a:pos x="305" y="124"/>
                  </a:cxn>
                  <a:cxn ang="0">
                    <a:pos x="281" y="107"/>
                  </a:cxn>
                  <a:cxn ang="0">
                    <a:pos x="329" y="107"/>
                  </a:cxn>
                  <a:cxn ang="0">
                    <a:pos x="329" y="88"/>
                  </a:cxn>
                  <a:cxn ang="0">
                    <a:pos x="329" y="17"/>
                  </a:cxn>
                  <a:cxn ang="0">
                    <a:pos x="372" y="0"/>
                  </a:cxn>
                  <a:cxn ang="0">
                    <a:pos x="389" y="0"/>
                  </a:cxn>
                  <a:cxn ang="0">
                    <a:pos x="415" y="0"/>
                  </a:cxn>
                  <a:cxn ang="0">
                    <a:pos x="455" y="0"/>
                  </a:cxn>
                  <a:cxn ang="0">
                    <a:pos x="479" y="41"/>
                  </a:cxn>
                  <a:cxn ang="0">
                    <a:pos x="541" y="59"/>
                  </a:cxn>
                  <a:cxn ang="0">
                    <a:pos x="522" y="88"/>
                  </a:cxn>
                  <a:cxn ang="0">
                    <a:pos x="479" y="88"/>
                  </a:cxn>
                  <a:cxn ang="0">
                    <a:pos x="415" y="88"/>
                  </a:cxn>
                  <a:cxn ang="0">
                    <a:pos x="438" y="107"/>
                  </a:cxn>
                  <a:cxn ang="0">
                    <a:pos x="438" y="148"/>
                  </a:cxn>
                  <a:cxn ang="0">
                    <a:pos x="479" y="191"/>
                  </a:cxn>
                  <a:cxn ang="0">
                    <a:pos x="455" y="191"/>
                  </a:cxn>
                  <a:cxn ang="0">
                    <a:pos x="479" y="239"/>
                  </a:cxn>
                  <a:cxn ang="0">
                    <a:pos x="389" y="360"/>
                  </a:cxn>
                  <a:cxn ang="0">
                    <a:pos x="372" y="360"/>
                  </a:cxn>
                  <a:cxn ang="0">
                    <a:pos x="348" y="360"/>
                  </a:cxn>
                  <a:cxn ang="0">
                    <a:pos x="329" y="384"/>
                  </a:cxn>
                  <a:cxn ang="0">
                    <a:pos x="329" y="408"/>
                  </a:cxn>
                  <a:cxn ang="0">
                    <a:pos x="348" y="425"/>
                  </a:cxn>
                  <a:cxn ang="0">
                    <a:pos x="348" y="443"/>
                  </a:cxn>
                  <a:cxn ang="0">
                    <a:pos x="372" y="443"/>
                  </a:cxn>
                  <a:cxn ang="0">
                    <a:pos x="372" y="484"/>
                  </a:cxn>
                  <a:cxn ang="0">
                    <a:pos x="372" y="515"/>
                  </a:cxn>
                  <a:cxn ang="0">
                    <a:pos x="305" y="515"/>
                  </a:cxn>
                </a:cxnLst>
                <a:rect l="0" t="0" r="r" b="b"/>
                <a:pathLst>
                  <a:path w="541" h="534">
                    <a:moveTo>
                      <a:pt x="305" y="515"/>
                    </a:moveTo>
                    <a:lnTo>
                      <a:pt x="281" y="534"/>
                    </a:lnTo>
                    <a:lnTo>
                      <a:pt x="263" y="534"/>
                    </a:lnTo>
                    <a:lnTo>
                      <a:pt x="222" y="467"/>
                    </a:lnTo>
                    <a:lnTo>
                      <a:pt x="150" y="467"/>
                    </a:lnTo>
                    <a:lnTo>
                      <a:pt x="131" y="467"/>
                    </a:lnTo>
                    <a:lnTo>
                      <a:pt x="47" y="467"/>
                    </a:lnTo>
                    <a:lnTo>
                      <a:pt x="47" y="425"/>
                    </a:lnTo>
                    <a:lnTo>
                      <a:pt x="88" y="408"/>
                    </a:lnTo>
                    <a:lnTo>
                      <a:pt x="88" y="384"/>
                    </a:lnTo>
                    <a:lnTo>
                      <a:pt x="71" y="334"/>
                    </a:lnTo>
                    <a:lnTo>
                      <a:pt x="47" y="334"/>
                    </a:lnTo>
                    <a:lnTo>
                      <a:pt x="0" y="274"/>
                    </a:lnTo>
                    <a:lnTo>
                      <a:pt x="47" y="298"/>
                    </a:lnTo>
                    <a:lnTo>
                      <a:pt x="198" y="274"/>
                    </a:lnTo>
                    <a:lnTo>
                      <a:pt x="198" y="239"/>
                    </a:lnTo>
                    <a:lnTo>
                      <a:pt x="281" y="210"/>
                    </a:lnTo>
                    <a:lnTo>
                      <a:pt x="281" y="148"/>
                    </a:lnTo>
                    <a:lnTo>
                      <a:pt x="305" y="124"/>
                    </a:lnTo>
                    <a:lnTo>
                      <a:pt x="281" y="107"/>
                    </a:lnTo>
                    <a:lnTo>
                      <a:pt x="329" y="107"/>
                    </a:lnTo>
                    <a:lnTo>
                      <a:pt x="329" y="88"/>
                    </a:lnTo>
                    <a:lnTo>
                      <a:pt x="329" y="17"/>
                    </a:lnTo>
                    <a:lnTo>
                      <a:pt x="372" y="0"/>
                    </a:lnTo>
                    <a:lnTo>
                      <a:pt x="389" y="0"/>
                    </a:lnTo>
                    <a:lnTo>
                      <a:pt x="415" y="0"/>
                    </a:lnTo>
                    <a:lnTo>
                      <a:pt x="455" y="0"/>
                    </a:lnTo>
                    <a:lnTo>
                      <a:pt x="479" y="41"/>
                    </a:lnTo>
                    <a:lnTo>
                      <a:pt x="541" y="59"/>
                    </a:lnTo>
                    <a:lnTo>
                      <a:pt x="522" y="88"/>
                    </a:lnTo>
                    <a:lnTo>
                      <a:pt x="479" y="88"/>
                    </a:lnTo>
                    <a:lnTo>
                      <a:pt x="415" y="88"/>
                    </a:lnTo>
                    <a:lnTo>
                      <a:pt x="438" y="107"/>
                    </a:lnTo>
                    <a:lnTo>
                      <a:pt x="438" y="148"/>
                    </a:lnTo>
                    <a:lnTo>
                      <a:pt x="479" y="191"/>
                    </a:lnTo>
                    <a:lnTo>
                      <a:pt x="455" y="191"/>
                    </a:lnTo>
                    <a:lnTo>
                      <a:pt x="479" y="239"/>
                    </a:lnTo>
                    <a:lnTo>
                      <a:pt x="389" y="360"/>
                    </a:lnTo>
                    <a:lnTo>
                      <a:pt x="372" y="360"/>
                    </a:lnTo>
                    <a:lnTo>
                      <a:pt x="348" y="360"/>
                    </a:lnTo>
                    <a:lnTo>
                      <a:pt x="329" y="384"/>
                    </a:lnTo>
                    <a:lnTo>
                      <a:pt x="329" y="408"/>
                    </a:lnTo>
                    <a:lnTo>
                      <a:pt x="348" y="425"/>
                    </a:lnTo>
                    <a:lnTo>
                      <a:pt x="348" y="443"/>
                    </a:lnTo>
                    <a:lnTo>
                      <a:pt x="372" y="443"/>
                    </a:lnTo>
                    <a:lnTo>
                      <a:pt x="372" y="484"/>
                    </a:lnTo>
                    <a:lnTo>
                      <a:pt x="372" y="515"/>
                    </a:lnTo>
                    <a:lnTo>
                      <a:pt x="305" y="515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49" name="Freeform 113"/>
              <p:cNvSpPr>
                <a:spLocks/>
              </p:cNvSpPr>
              <p:nvPr/>
            </p:nvSpPr>
            <p:spPr bwMode="auto">
              <a:xfrm>
                <a:off x="3595" y="1634"/>
                <a:ext cx="226" cy="183"/>
              </a:xfrm>
              <a:custGeom>
                <a:avLst/>
                <a:gdLst/>
                <a:ahLst/>
                <a:cxnLst>
                  <a:cxn ang="0">
                    <a:pos x="167" y="47"/>
                  </a:cxn>
                  <a:cxn ang="0">
                    <a:pos x="150" y="47"/>
                  </a:cxn>
                  <a:cxn ang="0">
                    <a:pos x="124" y="47"/>
                  </a:cxn>
                  <a:cxn ang="0">
                    <a:pos x="124" y="83"/>
                  </a:cxn>
                  <a:cxn ang="0">
                    <a:pos x="83" y="107"/>
                  </a:cxn>
                  <a:cxn ang="0">
                    <a:pos x="65" y="126"/>
                  </a:cxn>
                  <a:cxn ang="0">
                    <a:pos x="17" y="107"/>
                  </a:cxn>
                  <a:cxn ang="0">
                    <a:pos x="17" y="155"/>
                  </a:cxn>
                  <a:cxn ang="0">
                    <a:pos x="0" y="174"/>
                  </a:cxn>
                  <a:cxn ang="0">
                    <a:pos x="0" y="191"/>
                  </a:cxn>
                  <a:cxn ang="0">
                    <a:pos x="17" y="276"/>
                  </a:cxn>
                  <a:cxn ang="0">
                    <a:pos x="65" y="276"/>
                  </a:cxn>
                  <a:cxn ang="0">
                    <a:pos x="65" y="305"/>
                  </a:cxn>
                  <a:cxn ang="0">
                    <a:pos x="36" y="341"/>
                  </a:cxn>
                  <a:cxn ang="0">
                    <a:pos x="83" y="367"/>
                  </a:cxn>
                  <a:cxn ang="0">
                    <a:pos x="234" y="341"/>
                  </a:cxn>
                  <a:cxn ang="0">
                    <a:pos x="234" y="305"/>
                  </a:cxn>
                  <a:cxn ang="0">
                    <a:pos x="317" y="276"/>
                  </a:cxn>
                  <a:cxn ang="0">
                    <a:pos x="317" y="215"/>
                  </a:cxn>
                  <a:cxn ang="0">
                    <a:pos x="341" y="191"/>
                  </a:cxn>
                  <a:cxn ang="0">
                    <a:pos x="317" y="174"/>
                  </a:cxn>
                  <a:cxn ang="0">
                    <a:pos x="365" y="174"/>
                  </a:cxn>
                  <a:cxn ang="0">
                    <a:pos x="365" y="155"/>
                  </a:cxn>
                  <a:cxn ang="0">
                    <a:pos x="365" y="83"/>
                  </a:cxn>
                  <a:cxn ang="0">
                    <a:pos x="408" y="65"/>
                  </a:cxn>
                  <a:cxn ang="0">
                    <a:pos x="425" y="65"/>
                  </a:cxn>
                  <a:cxn ang="0">
                    <a:pos x="451" y="65"/>
                  </a:cxn>
                  <a:cxn ang="0">
                    <a:pos x="451" y="47"/>
                  </a:cxn>
                  <a:cxn ang="0">
                    <a:pos x="408" y="47"/>
                  </a:cxn>
                  <a:cxn ang="0">
                    <a:pos x="365" y="65"/>
                  </a:cxn>
                  <a:cxn ang="0">
                    <a:pos x="341" y="24"/>
                  </a:cxn>
                  <a:cxn ang="0">
                    <a:pos x="317" y="0"/>
                  </a:cxn>
                  <a:cxn ang="0">
                    <a:pos x="300" y="47"/>
                  </a:cxn>
                  <a:cxn ang="0">
                    <a:pos x="275" y="47"/>
                  </a:cxn>
                  <a:cxn ang="0">
                    <a:pos x="234" y="65"/>
                  </a:cxn>
                  <a:cxn ang="0">
                    <a:pos x="215" y="65"/>
                  </a:cxn>
                  <a:cxn ang="0">
                    <a:pos x="167" y="47"/>
                  </a:cxn>
                </a:cxnLst>
                <a:rect l="0" t="0" r="r" b="b"/>
                <a:pathLst>
                  <a:path w="451" h="367">
                    <a:moveTo>
                      <a:pt x="167" y="47"/>
                    </a:moveTo>
                    <a:lnTo>
                      <a:pt x="150" y="47"/>
                    </a:lnTo>
                    <a:lnTo>
                      <a:pt x="124" y="47"/>
                    </a:lnTo>
                    <a:lnTo>
                      <a:pt x="124" y="83"/>
                    </a:lnTo>
                    <a:lnTo>
                      <a:pt x="83" y="107"/>
                    </a:lnTo>
                    <a:lnTo>
                      <a:pt x="65" y="126"/>
                    </a:lnTo>
                    <a:lnTo>
                      <a:pt x="17" y="107"/>
                    </a:lnTo>
                    <a:lnTo>
                      <a:pt x="17" y="155"/>
                    </a:lnTo>
                    <a:lnTo>
                      <a:pt x="0" y="174"/>
                    </a:lnTo>
                    <a:lnTo>
                      <a:pt x="0" y="191"/>
                    </a:lnTo>
                    <a:lnTo>
                      <a:pt x="17" y="276"/>
                    </a:lnTo>
                    <a:lnTo>
                      <a:pt x="65" y="276"/>
                    </a:lnTo>
                    <a:lnTo>
                      <a:pt x="65" y="305"/>
                    </a:lnTo>
                    <a:lnTo>
                      <a:pt x="36" y="341"/>
                    </a:lnTo>
                    <a:lnTo>
                      <a:pt x="83" y="367"/>
                    </a:lnTo>
                    <a:lnTo>
                      <a:pt x="234" y="341"/>
                    </a:lnTo>
                    <a:lnTo>
                      <a:pt x="234" y="305"/>
                    </a:lnTo>
                    <a:lnTo>
                      <a:pt x="317" y="276"/>
                    </a:lnTo>
                    <a:lnTo>
                      <a:pt x="317" y="215"/>
                    </a:lnTo>
                    <a:lnTo>
                      <a:pt x="341" y="191"/>
                    </a:lnTo>
                    <a:lnTo>
                      <a:pt x="317" y="174"/>
                    </a:lnTo>
                    <a:lnTo>
                      <a:pt x="365" y="174"/>
                    </a:lnTo>
                    <a:lnTo>
                      <a:pt x="365" y="155"/>
                    </a:lnTo>
                    <a:lnTo>
                      <a:pt x="365" y="83"/>
                    </a:lnTo>
                    <a:lnTo>
                      <a:pt x="408" y="65"/>
                    </a:lnTo>
                    <a:lnTo>
                      <a:pt x="425" y="65"/>
                    </a:lnTo>
                    <a:lnTo>
                      <a:pt x="451" y="65"/>
                    </a:lnTo>
                    <a:lnTo>
                      <a:pt x="451" y="47"/>
                    </a:lnTo>
                    <a:lnTo>
                      <a:pt x="408" y="47"/>
                    </a:lnTo>
                    <a:lnTo>
                      <a:pt x="365" y="65"/>
                    </a:lnTo>
                    <a:lnTo>
                      <a:pt x="341" y="24"/>
                    </a:lnTo>
                    <a:lnTo>
                      <a:pt x="317" y="0"/>
                    </a:lnTo>
                    <a:lnTo>
                      <a:pt x="300" y="47"/>
                    </a:lnTo>
                    <a:lnTo>
                      <a:pt x="275" y="47"/>
                    </a:lnTo>
                    <a:lnTo>
                      <a:pt x="234" y="65"/>
                    </a:lnTo>
                    <a:lnTo>
                      <a:pt x="215" y="65"/>
                    </a:lnTo>
                    <a:lnTo>
                      <a:pt x="167" y="4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0" name="Freeform 114"/>
              <p:cNvSpPr>
                <a:spLocks/>
              </p:cNvSpPr>
              <p:nvPr/>
            </p:nvSpPr>
            <p:spPr bwMode="auto">
              <a:xfrm>
                <a:off x="4631" y="1546"/>
                <a:ext cx="87" cy="98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74" y="0"/>
                  </a:cxn>
                  <a:cxn ang="0">
                    <a:pos x="155" y="46"/>
                  </a:cxn>
                  <a:cxn ang="0">
                    <a:pos x="174" y="89"/>
                  </a:cxn>
                  <a:cxn ang="0">
                    <a:pos x="107" y="113"/>
                  </a:cxn>
                  <a:cxn ang="0">
                    <a:pos x="124" y="148"/>
                  </a:cxn>
                  <a:cxn ang="0">
                    <a:pos x="174" y="172"/>
                  </a:cxn>
                  <a:cxn ang="0">
                    <a:pos x="155" y="196"/>
                  </a:cxn>
                  <a:cxn ang="0">
                    <a:pos x="124" y="196"/>
                  </a:cxn>
                  <a:cxn ang="0">
                    <a:pos x="65" y="196"/>
                  </a:cxn>
                  <a:cxn ang="0">
                    <a:pos x="65" y="130"/>
                  </a:cxn>
                  <a:cxn ang="0">
                    <a:pos x="0" y="130"/>
                  </a:cxn>
                  <a:cxn ang="0">
                    <a:pos x="65" y="46"/>
                  </a:cxn>
                  <a:cxn ang="0">
                    <a:pos x="107" y="70"/>
                  </a:cxn>
                  <a:cxn ang="0">
                    <a:pos x="107" y="46"/>
                  </a:cxn>
                  <a:cxn ang="0">
                    <a:pos x="124" y="22"/>
                  </a:cxn>
                  <a:cxn ang="0">
                    <a:pos x="124" y="0"/>
                  </a:cxn>
                </a:cxnLst>
                <a:rect l="0" t="0" r="r" b="b"/>
                <a:pathLst>
                  <a:path w="174" h="196">
                    <a:moveTo>
                      <a:pt x="124" y="0"/>
                    </a:moveTo>
                    <a:lnTo>
                      <a:pt x="174" y="0"/>
                    </a:lnTo>
                    <a:lnTo>
                      <a:pt x="155" y="46"/>
                    </a:lnTo>
                    <a:lnTo>
                      <a:pt x="174" y="89"/>
                    </a:lnTo>
                    <a:lnTo>
                      <a:pt x="107" y="113"/>
                    </a:lnTo>
                    <a:lnTo>
                      <a:pt x="124" y="148"/>
                    </a:lnTo>
                    <a:lnTo>
                      <a:pt x="174" y="172"/>
                    </a:lnTo>
                    <a:lnTo>
                      <a:pt x="155" y="196"/>
                    </a:lnTo>
                    <a:lnTo>
                      <a:pt x="124" y="196"/>
                    </a:lnTo>
                    <a:lnTo>
                      <a:pt x="65" y="196"/>
                    </a:lnTo>
                    <a:lnTo>
                      <a:pt x="65" y="130"/>
                    </a:lnTo>
                    <a:lnTo>
                      <a:pt x="0" y="130"/>
                    </a:lnTo>
                    <a:lnTo>
                      <a:pt x="65" y="46"/>
                    </a:lnTo>
                    <a:lnTo>
                      <a:pt x="107" y="70"/>
                    </a:lnTo>
                    <a:lnTo>
                      <a:pt x="107" y="46"/>
                    </a:lnTo>
                    <a:lnTo>
                      <a:pt x="124" y="22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1" name="Freeform 115"/>
              <p:cNvSpPr>
                <a:spLocks/>
              </p:cNvSpPr>
              <p:nvPr/>
            </p:nvSpPr>
            <p:spPr bwMode="auto">
              <a:xfrm>
                <a:off x="4694" y="1634"/>
                <a:ext cx="66" cy="87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47"/>
                  </a:cxn>
                  <a:cxn ang="0">
                    <a:pos x="29" y="65"/>
                  </a:cxn>
                  <a:cxn ang="0">
                    <a:pos x="0" y="65"/>
                  </a:cxn>
                  <a:cxn ang="0">
                    <a:pos x="48" y="107"/>
                  </a:cxn>
                  <a:cxn ang="0">
                    <a:pos x="29" y="124"/>
                  </a:cxn>
                  <a:cxn ang="0">
                    <a:pos x="72" y="174"/>
                  </a:cxn>
                  <a:cxn ang="0">
                    <a:pos x="132" y="124"/>
                  </a:cxn>
                  <a:cxn ang="0">
                    <a:pos x="132" y="107"/>
                  </a:cxn>
                  <a:cxn ang="0">
                    <a:pos x="89" y="47"/>
                  </a:cxn>
                  <a:cxn ang="0">
                    <a:pos x="48" y="0"/>
                  </a:cxn>
                  <a:cxn ang="0">
                    <a:pos x="29" y="24"/>
                  </a:cxn>
                  <a:cxn ang="0">
                    <a:pos x="0" y="24"/>
                  </a:cxn>
                </a:cxnLst>
                <a:rect l="0" t="0" r="r" b="b"/>
                <a:pathLst>
                  <a:path w="132" h="174">
                    <a:moveTo>
                      <a:pt x="0" y="24"/>
                    </a:moveTo>
                    <a:lnTo>
                      <a:pt x="0" y="47"/>
                    </a:lnTo>
                    <a:lnTo>
                      <a:pt x="29" y="65"/>
                    </a:lnTo>
                    <a:lnTo>
                      <a:pt x="0" y="65"/>
                    </a:lnTo>
                    <a:lnTo>
                      <a:pt x="48" y="107"/>
                    </a:lnTo>
                    <a:lnTo>
                      <a:pt x="29" y="124"/>
                    </a:lnTo>
                    <a:lnTo>
                      <a:pt x="72" y="174"/>
                    </a:lnTo>
                    <a:lnTo>
                      <a:pt x="132" y="124"/>
                    </a:lnTo>
                    <a:lnTo>
                      <a:pt x="132" y="107"/>
                    </a:lnTo>
                    <a:lnTo>
                      <a:pt x="89" y="47"/>
                    </a:lnTo>
                    <a:lnTo>
                      <a:pt x="48" y="0"/>
                    </a:lnTo>
                    <a:lnTo>
                      <a:pt x="29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2" name="Freeform 116"/>
              <p:cNvSpPr>
                <a:spLocks/>
              </p:cNvSpPr>
              <p:nvPr/>
            </p:nvSpPr>
            <p:spPr bwMode="auto">
              <a:xfrm>
                <a:off x="3959" y="1369"/>
                <a:ext cx="521" cy="202"/>
              </a:xfrm>
              <a:custGeom>
                <a:avLst/>
                <a:gdLst/>
                <a:ahLst/>
                <a:cxnLst>
                  <a:cxn ang="0">
                    <a:pos x="866" y="96"/>
                  </a:cxn>
                  <a:cxn ang="0">
                    <a:pos x="890" y="77"/>
                  </a:cxn>
                  <a:cxn ang="0">
                    <a:pos x="830" y="60"/>
                  </a:cxn>
                  <a:cxn ang="0">
                    <a:pos x="782" y="77"/>
                  </a:cxn>
                  <a:cxn ang="0">
                    <a:pos x="698" y="96"/>
                  </a:cxn>
                  <a:cxn ang="0">
                    <a:pos x="541" y="60"/>
                  </a:cxn>
                  <a:cxn ang="0">
                    <a:pos x="456" y="60"/>
                  </a:cxn>
                  <a:cxn ang="0">
                    <a:pos x="391" y="18"/>
                  </a:cxn>
                  <a:cxn ang="0">
                    <a:pos x="306" y="0"/>
                  </a:cxn>
                  <a:cxn ang="0">
                    <a:pos x="289" y="18"/>
                  </a:cxn>
                  <a:cxn ang="0">
                    <a:pos x="306" y="36"/>
                  </a:cxn>
                  <a:cxn ang="0">
                    <a:pos x="306" y="77"/>
                  </a:cxn>
                  <a:cxn ang="0">
                    <a:pos x="215" y="77"/>
                  </a:cxn>
                  <a:cxn ang="0">
                    <a:pos x="179" y="60"/>
                  </a:cxn>
                  <a:cxn ang="0">
                    <a:pos x="108" y="36"/>
                  </a:cxn>
                  <a:cxn ang="0">
                    <a:pos x="0" y="96"/>
                  </a:cxn>
                  <a:cxn ang="0">
                    <a:pos x="48" y="144"/>
                  </a:cxn>
                  <a:cxn ang="0">
                    <a:pos x="89" y="168"/>
                  </a:cxn>
                  <a:cxn ang="0">
                    <a:pos x="132" y="187"/>
                  </a:cxn>
                  <a:cxn ang="0">
                    <a:pos x="155" y="246"/>
                  </a:cxn>
                  <a:cxn ang="0">
                    <a:pos x="306" y="294"/>
                  </a:cxn>
                  <a:cxn ang="0">
                    <a:pos x="391" y="354"/>
                  </a:cxn>
                  <a:cxn ang="0">
                    <a:pos x="523" y="354"/>
                  </a:cxn>
                  <a:cxn ang="0">
                    <a:pos x="673" y="403"/>
                  </a:cxn>
                  <a:cxn ang="0">
                    <a:pos x="758" y="378"/>
                  </a:cxn>
                  <a:cxn ang="0">
                    <a:pos x="830" y="354"/>
                  </a:cxn>
                  <a:cxn ang="0">
                    <a:pos x="866" y="318"/>
                  </a:cxn>
                  <a:cxn ang="0">
                    <a:pos x="849" y="294"/>
                  </a:cxn>
                  <a:cxn ang="0">
                    <a:pos x="866" y="277"/>
                  </a:cxn>
                  <a:cxn ang="0">
                    <a:pos x="908" y="277"/>
                  </a:cxn>
                  <a:cxn ang="0">
                    <a:pos x="932" y="246"/>
                  </a:cxn>
                  <a:cxn ang="0">
                    <a:pos x="956" y="228"/>
                  </a:cxn>
                  <a:cxn ang="0">
                    <a:pos x="980" y="210"/>
                  </a:cxn>
                  <a:cxn ang="0">
                    <a:pos x="1042" y="210"/>
                  </a:cxn>
                  <a:cxn ang="0">
                    <a:pos x="1016" y="168"/>
                  </a:cxn>
                  <a:cxn ang="0">
                    <a:pos x="999" y="144"/>
                  </a:cxn>
                  <a:cxn ang="0">
                    <a:pos x="956" y="168"/>
                  </a:cxn>
                  <a:cxn ang="0">
                    <a:pos x="908" y="168"/>
                  </a:cxn>
                  <a:cxn ang="0">
                    <a:pos x="866" y="96"/>
                  </a:cxn>
                </a:cxnLst>
                <a:rect l="0" t="0" r="r" b="b"/>
                <a:pathLst>
                  <a:path w="1042" h="403">
                    <a:moveTo>
                      <a:pt x="866" y="96"/>
                    </a:moveTo>
                    <a:lnTo>
                      <a:pt x="890" y="77"/>
                    </a:lnTo>
                    <a:lnTo>
                      <a:pt x="830" y="60"/>
                    </a:lnTo>
                    <a:lnTo>
                      <a:pt x="782" y="77"/>
                    </a:lnTo>
                    <a:lnTo>
                      <a:pt x="698" y="96"/>
                    </a:lnTo>
                    <a:lnTo>
                      <a:pt x="541" y="60"/>
                    </a:lnTo>
                    <a:lnTo>
                      <a:pt x="456" y="60"/>
                    </a:lnTo>
                    <a:lnTo>
                      <a:pt x="391" y="18"/>
                    </a:lnTo>
                    <a:lnTo>
                      <a:pt x="306" y="0"/>
                    </a:lnTo>
                    <a:lnTo>
                      <a:pt x="289" y="18"/>
                    </a:lnTo>
                    <a:lnTo>
                      <a:pt x="306" y="36"/>
                    </a:lnTo>
                    <a:lnTo>
                      <a:pt x="306" y="77"/>
                    </a:lnTo>
                    <a:lnTo>
                      <a:pt x="215" y="77"/>
                    </a:lnTo>
                    <a:lnTo>
                      <a:pt x="179" y="60"/>
                    </a:lnTo>
                    <a:lnTo>
                      <a:pt x="108" y="36"/>
                    </a:lnTo>
                    <a:lnTo>
                      <a:pt x="0" y="96"/>
                    </a:lnTo>
                    <a:lnTo>
                      <a:pt x="48" y="144"/>
                    </a:lnTo>
                    <a:lnTo>
                      <a:pt x="89" y="168"/>
                    </a:lnTo>
                    <a:lnTo>
                      <a:pt x="132" y="187"/>
                    </a:lnTo>
                    <a:lnTo>
                      <a:pt x="155" y="246"/>
                    </a:lnTo>
                    <a:lnTo>
                      <a:pt x="306" y="294"/>
                    </a:lnTo>
                    <a:lnTo>
                      <a:pt x="391" y="354"/>
                    </a:lnTo>
                    <a:lnTo>
                      <a:pt x="523" y="354"/>
                    </a:lnTo>
                    <a:lnTo>
                      <a:pt x="673" y="403"/>
                    </a:lnTo>
                    <a:lnTo>
                      <a:pt x="758" y="378"/>
                    </a:lnTo>
                    <a:lnTo>
                      <a:pt x="830" y="354"/>
                    </a:lnTo>
                    <a:lnTo>
                      <a:pt x="866" y="318"/>
                    </a:lnTo>
                    <a:lnTo>
                      <a:pt x="849" y="294"/>
                    </a:lnTo>
                    <a:lnTo>
                      <a:pt x="866" y="277"/>
                    </a:lnTo>
                    <a:lnTo>
                      <a:pt x="908" y="277"/>
                    </a:lnTo>
                    <a:lnTo>
                      <a:pt x="932" y="246"/>
                    </a:lnTo>
                    <a:lnTo>
                      <a:pt x="956" y="228"/>
                    </a:lnTo>
                    <a:lnTo>
                      <a:pt x="980" y="210"/>
                    </a:lnTo>
                    <a:lnTo>
                      <a:pt x="1042" y="210"/>
                    </a:lnTo>
                    <a:lnTo>
                      <a:pt x="1016" y="168"/>
                    </a:lnTo>
                    <a:lnTo>
                      <a:pt x="999" y="144"/>
                    </a:lnTo>
                    <a:lnTo>
                      <a:pt x="956" y="168"/>
                    </a:lnTo>
                    <a:lnTo>
                      <a:pt x="908" y="168"/>
                    </a:lnTo>
                    <a:lnTo>
                      <a:pt x="866" y="96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3" name="Freeform 117"/>
              <p:cNvSpPr>
                <a:spLocks/>
              </p:cNvSpPr>
              <p:nvPr/>
            </p:nvSpPr>
            <p:spPr bwMode="auto">
              <a:xfrm>
                <a:off x="2999" y="1558"/>
                <a:ext cx="325" cy="129"/>
              </a:xfrm>
              <a:custGeom>
                <a:avLst/>
                <a:gdLst/>
                <a:ahLst/>
                <a:cxnLst>
                  <a:cxn ang="0">
                    <a:pos x="560" y="48"/>
                  </a:cxn>
                  <a:cxn ang="0">
                    <a:pos x="589" y="89"/>
                  </a:cxn>
                  <a:cxn ang="0">
                    <a:pos x="632" y="89"/>
                  </a:cxn>
                  <a:cxn ang="0">
                    <a:pos x="608" y="107"/>
                  </a:cxn>
                  <a:cxn ang="0">
                    <a:pos x="651" y="196"/>
                  </a:cxn>
                  <a:cxn ang="0">
                    <a:pos x="589" y="196"/>
                  </a:cxn>
                  <a:cxn ang="0">
                    <a:pos x="560" y="196"/>
                  </a:cxn>
                  <a:cxn ang="0">
                    <a:pos x="499" y="215"/>
                  </a:cxn>
                  <a:cxn ang="0">
                    <a:pos x="458" y="215"/>
                  </a:cxn>
                  <a:cxn ang="0">
                    <a:pos x="434" y="215"/>
                  </a:cxn>
                  <a:cxn ang="0">
                    <a:pos x="367" y="215"/>
                  </a:cxn>
                  <a:cxn ang="0">
                    <a:pos x="367" y="232"/>
                  </a:cxn>
                  <a:cxn ang="0">
                    <a:pos x="349" y="258"/>
                  </a:cxn>
                  <a:cxn ang="0">
                    <a:pos x="349" y="215"/>
                  </a:cxn>
                  <a:cxn ang="0">
                    <a:pos x="332" y="232"/>
                  </a:cxn>
                  <a:cxn ang="0">
                    <a:pos x="301" y="215"/>
                  </a:cxn>
                  <a:cxn ang="0">
                    <a:pos x="258" y="232"/>
                  </a:cxn>
                  <a:cxn ang="0">
                    <a:pos x="241" y="258"/>
                  </a:cxn>
                  <a:cxn ang="0">
                    <a:pos x="198" y="215"/>
                  </a:cxn>
                  <a:cxn ang="0">
                    <a:pos x="180" y="215"/>
                  </a:cxn>
                  <a:cxn ang="0">
                    <a:pos x="151" y="232"/>
                  </a:cxn>
                  <a:cxn ang="0">
                    <a:pos x="132" y="232"/>
                  </a:cxn>
                  <a:cxn ang="0">
                    <a:pos x="65" y="215"/>
                  </a:cxn>
                  <a:cxn ang="0">
                    <a:pos x="89" y="215"/>
                  </a:cxn>
                  <a:cxn ang="0">
                    <a:pos x="48" y="215"/>
                  </a:cxn>
                  <a:cxn ang="0">
                    <a:pos x="65" y="196"/>
                  </a:cxn>
                  <a:cxn ang="0">
                    <a:pos x="48" y="196"/>
                  </a:cxn>
                  <a:cxn ang="0">
                    <a:pos x="48" y="172"/>
                  </a:cxn>
                  <a:cxn ang="0">
                    <a:pos x="24" y="148"/>
                  </a:cxn>
                  <a:cxn ang="0">
                    <a:pos x="48" y="148"/>
                  </a:cxn>
                  <a:cxn ang="0">
                    <a:pos x="24" y="107"/>
                  </a:cxn>
                  <a:cxn ang="0">
                    <a:pos x="0" y="107"/>
                  </a:cxn>
                  <a:cxn ang="0">
                    <a:pos x="0" y="89"/>
                  </a:cxn>
                  <a:cxn ang="0">
                    <a:pos x="24" y="89"/>
                  </a:cxn>
                  <a:cxn ang="0">
                    <a:pos x="108" y="89"/>
                  </a:cxn>
                  <a:cxn ang="0">
                    <a:pos x="89" y="65"/>
                  </a:cxn>
                  <a:cxn ang="0">
                    <a:pos x="108" y="65"/>
                  </a:cxn>
                  <a:cxn ang="0">
                    <a:pos x="89" y="48"/>
                  </a:cxn>
                  <a:cxn ang="0">
                    <a:pos x="48" y="48"/>
                  </a:cxn>
                  <a:cxn ang="0">
                    <a:pos x="0" y="89"/>
                  </a:cxn>
                  <a:cxn ang="0">
                    <a:pos x="24" y="65"/>
                  </a:cxn>
                  <a:cxn ang="0">
                    <a:pos x="0" y="65"/>
                  </a:cxn>
                  <a:cxn ang="0">
                    <a:pos x="0" y="24"/>
                  </a:cxn>
                  <a:cxn ang="0">
                    <a:pos x="65" y="24"/>
                  </a:cxn>
                  <a:cxn ang="0">
                    <a:pos x="89" y="48"/>
                  </a:cxn>
                  <a:cxn ang="0">
                    <a:pos x="132" y="48"/>
                  </a:cxn>
                  <a:cxn ang="0">
                    <a:pos x="180" y="48"/>
                  </a:cxn>
                  <a:cxn ang="0">
                    <a:pos x="241" y="0"/>
                  </a:cxn>
                  <a:cxn ang="0">
                    <a:pos x="282" y="0"/>
                  </a:cxn>
                  <a:cxn ang="0">
                    <a:pos x="367" y="48"/>
                  </a:cxn>
                  <a:cxn ang="0">
                    <a:pos x="458" y="48"/>
                  </a:cxn>
                  <a:cxn ang="0">
                    <a:pos x="518" y="24"/>
                  </a:cxn>
                  <a:cxn ang="0">
                    <a:pos x="560" y="24"/>
                  </a:cxn>
                  <a:cxn ang="0">
                    <a:pos x="560" y="48"/>
                  </a:cxn>
                </a:cxnLst>
                <a:rect l="0" t="0" r="r" b="b"/>
                <a:pathLst>
                  <a:path w="651" h="258">
                    <a:moveTo>
                      <a:pt x="560" y="48"/>
                    </a:moveTo>
                    <a:lnTo>
                      <a:pt x="589" y="89"/>
                    </a:lnTo>
                    <a:lnTo>
                      <a:pt x="632" y="89"/>
                    </a:lnTo>
                    <a:lnTo>
                      <a:pt x="608" y="107"/>
                    </a:lnTo>
                    <a:lnTo>
                      <a:pt x="651" y="196"/>
                    </a:lnTo>
                    <a:lnTo>
                      <a:pt x="589" y="196"/>
                    </a:lnTo>
                    <a:lnTo>
                      <a:pt x="560" y="196"/>
                    </a:lnTo>
                    <a:lnTo>
                      <a:pt x="499" y="215"/>
                    </a:lnTo>
                    <a:lnTo>
                      <a:pt x="458" y="215"/>
                    </a:lnTo>
                    <a:lnTo>
                      <a:pt x="434" y="215"/>
                    </a:lnTo>
                    <a:lnTo>
                      <a:pt x="367" y="215"/>
                    </a:lnTo>
                    <a:lnTo>
                      <a:pt x="367" y="232"/>
                    </a:lnTo>
                    <a:lnTo>
                      <a:pt x="349" y="258"/>
                    </a:lnTo>
                    <a:lnTo>
                      <a:pt x="349" y="215"/>
                    </a:lnTo>
                    <a:lnTo>
                      <a:pt x="332" y="232"/>
                    </a:lnTo>
                    <a:lnTo>
                      <a:pt x="301" y="215"/>
                    </a:lnTo>
                    <a:lnTo>
                      <a:pt x="258" y="232"/>
                    </a:lnTo>
                    <a:lnTo>
                      <a:pt x="241" y="258"/>
                    </a:lnTo>
                    <a:lnTo>
                      <a:pt x="198" y="215"/>
                    </a:lnTo>
                    <a:lnTo>
                      <a:pt x="180" y="215"/>
                    </a:lnTo>
                    <a:lnTo>
                      <a:pt x="151" y="232"/>
                    </a:lnTo>
                    <a:lnTo>
                      <a:pt x="132" y="232"/>
                    </a:lnTo>
                    <a:lnTo>
                      <a:pt x="65" y="215"/>
                    </a:lnTo>
                    <a:lnTo>
                      <a:pt x="89" y="215"/>
                    </a:lnTo>
                    <a:lnTo>
                      <a:pt x="48" y="215"/>
                    </a:lnTo>
                    <a:lnTo>
                      <a:pt x="65" y="196"/>
                    </a:lnTo>
                    <a:lnTo>
                      <a:pt x="48" y="196"/>
                    </a:lnTo>
                    <a:lnTo>
                      <a:pt x="48" y="172"/>
                    </a:lnTo>
                    <a:lnTo>
                      <a:pt x="24" y="148"/>
                    </a:lnTo>
                    <a:lnTo>
                      <a:pt x="48" y="148"/>
                    </a:lnTo>
                    <a:lnTo>
                      <a:pt x="24" y="107"/>
                    </a:lnTo>
                    <a:lnTo>
                      <a:pt x="0" y="107"/>
                    </a:lnTo>
                    <a:lnTo>
                      <a:pt x="0" y="89"/>
                    </a:lnTo>
                    <a:lnTo>
                      <a:pt x="24" y="89"/>
                    </a:lnTo>
                    <a:lnTo>
                      <a:pt x="108" y="89"/>
                    </a:lnTo>
                    <a:lnTo>
                      <a:pt x="89" y="65"/>
                    </a:lnTo>
                    <a:lnTo>
                      <a:pt x="108" y="65"/>
                    </a:lnTo>
                    <a:lnTo>
                      <a:pt x="89" y="48"/>
                    </a:lnTo>
                    <a:lnTo>
                      <a:pt x="48" y="48"/>
                    </a:lnTo>
                    <a:lnTo>
                      <a:pt x="0" y="89"/>
                    </a:lnTo>
                    <a:lnTo>
                      <a:pt x="24" y="65"/>
                    </a:lnTo>
                    <a:lnTo>
                      <a:pt x="0" y="65"/>
                    </a:lnTo>
                    <a:lnTo>
                      <a:pt x="0" y="24"/>
                    </a:lnTo>
                    <a:lnTo>
                      <a:pt x="65" y="24"/>
                    </a:lnTo>
                    <a:lnTo>
                      <a:pt x="89" y="48"/>
                    </a:lnTo>
                    <a:lnTo>
                      <a:pt x="132" y="48"/>
                    </a:lnTo>
                    <a:lnTo>
                      <a:pt x="180" y="48"/>
                    </a:lnTo>
                    <a:lnTo>
                      <a:pt x="241" y="0"/>
                    </a:lnTo>
                    <a:lnTo>
                      <a:pt x="282" y="0"/>
                    </a:lnTo>
                    <a:lnTo>
                      <a:pt x="367" y="48"/>
                    </a:lnTo>
                    <a:lnTo>
                      <a:pt x="458" y="48"/>
                    </a:lnTo>
                    <a:lnTo>
                      <a:pt x="518" y="24"/>
                    </a:lnTo>
                    <a:lnTo>
                      <a:pt x="560" y="24"/>
                    </a:lnTo>
                    <a:lnTo>
                      <a:pt x="560" y="4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4" name="Freeform 118"/>
              <p:cNvSpPr>
                <a:spLocks/>
              </p:cNvSpPr>
              <p:nvPr/>
            </p:nvSpPr>
            <p:spPr bwMode="auto">
              <a:xfrm>
                <a:off x="3174" y="1658"/>
                <a:ext cx="106" cy="105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69" y="36"/>
                  </a:cxn>
                  <a:cxn ang="0">
                    <a:pos x="169" y="125"/>
                  </a:cxn>
                  <a:cxn ang="0">
                    <a:pos x="108" y="168"/>
                  </a:cxn>
                  <a:cxn ang="0">
                    <a:pos x="17" y="210"/>
                  </a:cxn>
                  <a:cxn ang="0">
                    <a:pos x="0" y="185"/>
                  </a:cxn>
                  <a:cxn ang="0">
                    <a:pos x="0" y="168"/>
                  </a:cxn>
                  <a:cxn ang="0">
                    <a:pos x="17" y="125"/>
                  </a:cxn>
                  <a:cxn ang="0">
                    <a:pos x="0" y="125"/>
                  </a:cxn>
                  <a:cxn ang="0">
                    <a:pos x="0" y="60"/>
                  </a:cxn>
                  <a:cxn ang="0">
                    <a:pos x="17" y="36"/>
                  </a:cxn>
                  <a:cxn ang="0">
                    <a:pos x="17" y="18"/>
                  </a:cxn>
                  <a:cxn ang="0">
                    <a:pos x="84" y="18"/>
                  </a:cxn>
                  <a:cxn ang="0">
                    <a:pos x="108" y="18"/>
                  </a:cxn>
                  <a:cxn ang="0">
                    <a:pos x="151" y="18"/>
                  </a:cxn>
                  <a:cxn ang="0">
                    <a:pos x="212" y="0"/>
                  </a:cxn>
                </a:cxnLst>
                <a:rect l="0" t="0" r="r" b="b"/>
                <a:pathLst>
                  <a:path w="212" h="210">
                    <a:moveTo>
                      <a:pt x="212" y="0"/>
                    </a:moveTo>
                    <a:lnTo>
                      <a:pt x="169" y="36"/>
                    </a:lnTo>
                    <a:lnTo>
                      <a:pt x="169" y="125"/>
                    </a:lnTo>
                    <a:lnTo>
                      <a:pt x="108" y="168"/>
                    </a:lnTo>
                    <a:lnTo>
                      <a:pt x="17" y="210"/>
                    </a:lnTo>
                    <a:lnTo>
                      <a:pt x="0" y="185"/>
                    </a:lnTo>
                    <a:lnTo>
                      <a:pt x="0" y="168"/>
                    </a:lnTo>
                    <a:lnTo>
                      <a:pt x="17" y="125"/>
                    </a:lnTo>
                    <a:lnTo>
                      <a:pt x="0" y="125"/>
                    </a:lnTo>
                    <a:lnTo>
                      <a:pt x="0" y="60"/>
                    </a:lnTo>
                    <a:lnTo>
                      <a:pt x="17" y="36"/>
                    </a:lnTo>
                    <a:lnTo>
                      <a:pt x="17" y="18"/>
                    </a:lnTo>
                    <a:lnTo>
                      <a:pt x="84" y="18"/>
                    </a:lnTo>
                    <a:lnTo>
                      <a:pt x="108" y="18"/>
                    </a:lnTo>
                    <a:lnTo>
                      <a:pt x="151" y="18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5" name="Freeform 119"/>
              <p:cNvSpPr>
                <a:spLocks/>
              </p:cNvSpPr>
              <p:nvPr/>
            </p:nvSpPr>
            <p:spPr bwMode="auto">
              <a:xfrm>
                <a:off x="3165" y="1741"/>
                <a:ext cx="74" cy="76"/>
              </a:xfrm>
              <a:custGeom>
                <a:avLst/>
                <a:gdLst/>
                <a:ahLst/>
                <a:cxnLst>
                  <a:cxn ang="0">
                    <a:pos x="17" y="17"/>
                  </a:cxn>
                  <a:cxn ang="0">
                    <a:pos x="0" y="41"/>
                  </a:cxn>
                  <a:cxn ang="0">
                    <a:pos x="17" y="89"/>
                  </a:cxn>
                  <a:cxn ang="0">
                    <a:pos x="0" y="150"/>
                  </a:cxn>
                  <a:cxn ang="0">
                    <a:pos x="34" y="150"/>
                  </a:cxn>
                  <a:cxn ang="0">
                    <a:pos x="58" y="124"/>
                  </a:cxn>
                  <a:cxn ang="0">
                    <a:pos x="77" y="124"/>
                  </a:cxn>
                  <a:cxn ang="0">
                    <a:pos x="101" y="107"/>
                  </a:cxn>
                  <a:cxn ang="0">
                    <a:pos x="58" y="60"/>
                  </a:cxn>
                  <a:cxn ang="0">
                    <a:pos x="149" y="41"/>
                  </a:cxn>
                  <a:cxn ang="0">
                    <a:pos x="125" y="0"/>
                  </a:cxn>
                  <a:cxn ang="0">
                    <a:pos x="34" y="41"/>
                  </a:cxn>
                  <a:cxn ang="0">
                    <a:pos x="17" y="17"/>
                  </a:cxn>
                </a:cxnLst>
                <a:rect l="0" t="0" r="r" b="b"/>
                <a:pathLst>
                  <a:path w="149" h="150">
                    <a:moveTo>
                      <a:pt x="17" y="17"/>
                    </a:moveTo>
                    <a:lnTo>
                      <a:pt x="0" y="41"/>
                    </a:lnTo>
                    <a:lnTo>
                      <a:pt x="17" y="89"/>
                    </a:lnTo>
                    <a:lnTo>
                      <a:pt x="0" y="150"/>
                    </a:lnTo>
                    <a:lnTo>
                      <a:pt x="34" y="150"/>
                    </a:lnTo>
                    <a:lnTo>
                      <a:pt x="58" y="124"/>
                    </a:lnTo>
                    <a:lnTo>
                      <a:pt x="77" y="124"/>
                    </a:lnTo>
                    <a:lnTo>
                      <a:pt x="101" y="107"/>
                    </a:lnTo>
                    <a:lnTo>
                      <a:pt x="58" y="60"/>
                    </a:lnTo>
                    <a:lnTo>
                      <a:pt x="149" y="41"/>
                    </a:lnTo>
                    <a:lnTo>
                      <a:pt x="125" y="0"/>
                    </a:lnTo>
                    <a:lnTo>
                      <a:pt x="34" y="41"/>
                    </a:lnTo>
                    <a:lnTo>
                      <a:pt x="17" y="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6" name="Freeform 120"/>
              <p:cNvSpPr>
                <a:spLocks/>
              </p:cNvSpPr>
              <p:nvPr/>
            </p:nvSpPr>
            <p:spPr bwMode="auto">
              <a:xfrm>
                <a:off x="3228" y="1658"/>
                <a:ext cx="171" cy="167"/>
              </a:xfrm>
              <a:custGeom>
                <a:avLst/>
                <a:gdLst/>
                <a:ahLst/>
                <a:cxnLst>
                  <a:cxn ang="0">
                    <a:pos x="191" y="0"/>
                  </a:cxn>
                  <a:cxn ang="0">
                    <a:pos x="131" y="0"/>
                  </a:cxn>
                  <a:cxn ang="0">
                    <a:pos x="100" y="0"/>
                  </a:cxn>
                  <a:cxn ang="0">
                    <a:pos x="59" y="36"/>
                  </a:cxn>
                  <a:cxn ang="0">
                    <a:pos x="59" y="125"/>
                  </a:cxn>
                  <a:cxn ang="0">
                    <a:pos x="0" y="168"/>
                  </a:cxn>
                  <a:cxn ang="0">
                    <a:pos x="24" y="209"/>
                  </a:cxn>
                  <a:cxn ang="0">
                    <a:pos x="59" y="228"/>
                  </a:cxn>
                  <a:cxn ang="0">
                    <a:pos x="148" y="275"/>
                  </a:cxn>
                  <a:cxn ang="0">
                    <a:pos x="172" y="275"/>
                  </a:cxn>
                  <a:cxn ang="0">
                    <a:pos x="172" y="316"/>
                  </a:cxn>
                  <a:cxn ang="0">
                    <a:pos x="208" y="335"/>
                  </a:cxn>
                  <a:cxn ang="0">
                    <a:pos x="232" y="316"/>
                  </a:cxn>
                  <a:cxn ang="0">
                    <a:pos x="280" y="335"/>
                  </a:cxn>
                  <a:cxn ang="0">
                    <a:pos x="298" y="292"/>
                  </a:cxn>
                  <a:cxn ang="0">
                    <a:pos x="341" y="292"/>
                  </a:cxn>
                  <a:cxn ang="0">
                    <a:pos x="298" y="257"/>
                  </a:cxn>
                  <a:cxn ang="0">
                    <a:pos x="298" y="185"/>
                  </a:cxn>
                  <a:cxn ang="0">
                    <a:pos x="232" y="168"/>
                  </a:cxn>
                  <a:cxn ang="0">
                    <a:pos x="208" y="125"/>
                  </a:cxn>
                  <a:cxn ang="0">
                    <a:pos x="232" y="77"/>
                  </a:cxn>
                  <a:cxn ang="0">
                    <a:pos x="191" y="0"/>
                  </a:cxn>
                </a:cxnLst>
                <a:rect l="0" t="0" r="r" b="b"/>
                <a:pathLst>
                  <a:path w="341" h="335">
                    <a:moveTo>
                      <a:pt x="191" y="0"/>
                    </a:moveTo>
                    <a:lnTo>
                      <a:pt x="131" y="0"/>
                    </a:lnTo>
                    <a:lnTo>
                      <a:pt x="100" y="0"/>
                    </a:lnTo>
                    <a:lnTo>
                      <a:pt x="59" y="36"/>
                    </a:lnTo>
                    <a:lnTo>
                      <a:pt x="59" y="125"/>
                    </a:lnTo>
                    <a:lnTo>
                      <a:pt x="0" y="168"/>
                    </a:lnTo>
                    <a:lnTo>
                      <a:pt x="24" y="209"/>
                    </a:lnTo>
                    <a:lnTo>
                      <a:pt x="59" y="228"/>
                    </a:lnTo>
                    <a:lnTo>
                      <a:pt x="148" y="275"/>
                    </a:lnTo>
                    <a:lnTo>
                      <a:pt x="172" y="275"/>
                    </a:lnTo>
                    <a:lnTo>
                      <a:pt x="172" y="316"/>
                    </a:lnTo>
                    <a:lnTo>
                      <a:pt x="208" y="335"/>
                    </a:lnTo>
                    <a:lnTo>
                      <a:pt x="232" y="316"/>
                    </a:lnTo>
                    <a:lnTo>
                      <a:pt x="280" y="335"/>
                    </a:lnTo>
                    <a:lnTo>
                      <a:pt x="298" y="292"/>
                    </a:lnTo>
                    <a:lnTo>
                      <a:pt x="341" y="292"/>
                    </a:lnTo>
                    <a:lnTo>
                      <a:pt x="298" y="257"/>
                    </a:lnTo>
                    <a:lnTo>
                      <a:pt x="298" y="185"/>
                    </a:lnTo>
                    <a:lnTo>
                      <a:pt x="232" y="168"/>
                    </a:lnTo>
                    <a:lnTo>
                      <a:pt x="208" y="125"/>
                    </a:lnTo>
                    <a:lnTo>
                      <a:pt x="232" y="77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7" name="Freeform 121"/>
              <p:cNvSpPr>
                <a:spLocks/>
              </p:cNvSpPr>
              <p:nvPr/>
            </p:nvSpPr>
            <p:spPr bwMode="auto">
              <a:xfrm>
                <a:off x="3149" y="1741"/>
                <a:ext cx="25" cy="76"/>
              </a:xfrm>
              <a:custGeom>
                <a:avLst/>
                <a:gdLst/>
                <a:ahLst/>
                <a:cxnLst>
                  <a:cxn ang="0">
                    <a:pos x="49" y="17"/>
                  </a:cxn>
                  <a:cxn ang="0">
                    <a:pos x="49" y="0"/>
                  </a:cxn>
                  <a:cxn ang="0">
                    <a:pos x="31" y="0"/>
                  </a:cxn>
                  <a:cxn ang="0">
                    <a:pos x="0" y="60"/>
                  </a:cxn>
                  <a:cxn ang="0">
                    <a:pos x="0" y="89"/>
                  </a:cxn>
                  <a:cxn ang="0">
                    <a:pos x="31" y="150"/>
                  </a:cxn>
                  <a:cxn ang="0">
                    <a:pos x="49" y="89"/>
                  </a:cxn>
                  <a:cxn ang="0">
                    <a:pos x="31" y="41"/>
                  </a:cxn>
                  <a:cxn ang="0">
                    <a:pos x="49" y="17"/>
                  </a:cxn>
                </a:cxnLst>
                <a:rect l="0" t="0" r="r" b="b"/>
                <a:pathLst>
                  <a:path w="49" h="150">
                    <a:moveTo>
                      <a:pt x="49" y="17"/>
                    </a:moveTo>
                    <a:lnTo>
                      <a:pt x="49" y="0"/>
                    </a:lnTo>
                    <a:lnTo>
                      <a:pt x="31" y="0"/>
                    </a:lnTo>
                    <a:lnTo>
                      <a:pt x="0" y="60"/>
                    </a:lnTo>
                    <a:lnTo>
                      <a:pt x="0" y="89"/>
                    </a:lnTo>
                    <a:lnTo>
                      <a:pt x="31" y="150"/>
                    </a:lnTo>
                    <a:lnTo>
                      <a:pt x="49" y="89"/>
                    </a:lnTo>
                    <a:lnTo>
                      <a:pt x="31" y="41"/>
                    </a:lnTo>
                    <a:lnTo>
                      <a:pt x="49" y="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8" name="Freeform 122"/>
              <p:cNvSpPr>
                <a:spLocks/>
              </p:cNvSpPr>
              <p:nvPr/>
            </p:nvSpPr>
            <p:spPr bwMode="auto">
              <a:xfrm>
                <a:off x="2990" y="1772"/>
                <a:ext cx="192" cy="192"/>
              </a:xfrm>
              <a:custGeom>
                <a:avLst/>
                <a:gdLst/>
                <a:ahLst/>
                <a:cxnLst>
                  <a:cxn ang="0">
                    <a:pos x="318" y="29"/>
                  </a:cxn>
                  <a:cxn ang="0">
                    <a:pos x="347" y="89"/>
                  </a:cxn>
                  <a:cxn ang="0">
                    <a:pos x="318" y="149"/>
                  </a:cxn>
                  <a:cxn ang="0">
                    <a:pos x="299" y="125"/>
                  </a:cxn>
                  <a:cxn ang="0">
                    <a:pos x="258" y="65"/>
                  </a:cxn>
                  <a:cxn ang="0">
                    <a:pos x="275" y="108"/>
                  </a:cxn>
                  <a:cxn ang="0">
                    <a:pos x="384" y="306"/>
                  </a:cxn>
                  <a:cxn ang="0">
                    <a:pos x="384" y="347"/>
                  </a:cxn>
                  <a:cxn ang="0">
                    <a:pos x="347" y="384"/>
                  </a:cxn>
                  <a:cxn ang="0">
                    <a:pos x="299" y="384"/>
                  </a:cxn>
                  <a:cxn ang="0">
                    <a:pos x="17" y="384"/>
                  </a:cxn>
                  <a:cxn ang="0">
                    <a:pos x="0" y="125"/>
                  </a:cxn>
                  <a:cxn ang="0">
                    <a:pos x="0" y="65"/>
                  </a:cxn>
                  <a:cxn ang="0">
                    <a:pos x="0" y="0"/>
                  </a:cxn>
                  <a:cxn ang="0">
                    <a:pos x="65" y="0"/>
                  </a:cxn>
                  <a:cxn ang="0">
                    <a:pos x="149" y="29"/>
                  </a:cxn>
                  <a:cxn ang="0">
                    <a:pos x="215" y="0"/>
                  </a:cxn>
                  <a:cxn ang="0">
                    <a:pos x="234" y="0"/>
                  </a:cxn>
                  <a:cxn ang="0">
                    <a:pos x="234" y="29"/>
                  </a:cxn>
                  <a:cxn ang="0">
                    <a:pos x="258" y="29"/>
                  </a:cxn>
                  <a:cxn ang="0">
                    <a:pos x="275" y="29"/>
                  </a:cxn>
                  <a:cxn ang="0">
                    <a:pos x="318" y="29"/>
                  </a:cxn>
                </a:cxnLst>
                <a:rect l="0" t="0" r="r" b="b"/>
                <a:pathLst>
                  <a:path w="384" h="384">
                    <a:moveTo>
                      <a:pt x="318" y="29"/>
                    </a:moveTo>
                    <a:lnTo>
                      <a:pt x="347" y="89"/>
                    </a:lnTo>
                    <a:lnTo>
                      <a:pt x="318" y="149"/>
                    </a:lnTo>
                    <a:lnTo>
                      <a:pt x="299" y="125"/>
                    </a:lnTo>
                    <a:lnTo>
                      <a:pt x="258" y="65"/>
                    </a:lnTo>
                    <a:lnTo>
                      <a:pt x="275" y="108"/>
                    </a:lnTo>
                    <a:lnTo>
                      <a:pt x="384" y="306"/>
                    </a:lnTo>
                    <a:lnTo>
                      <a:pt x="384" y="347"/>
                    </a:lnTo>
                    <a:lnTo>
                      <a:pt x="347" y="384"/>
                    </a:lnTo>
                    <a:lnTo>
                      <a:pt x="299" y="384"/>
                    </a:lnTo>
                    <a:lnTo>
                      <a:pt x="17" y="384"/>
                    </a:lnTo>
                    <a:lnTo>
                      <a:pt x="0" y="125"/>
                    </a:lnTo>
                    <a:lnTo>
                      <a:pt x="0" y="65"/>
                    </a:lnTo>
                    <a:lnTo>
                      <a:pt x="0" y="0"/>
                    </a:lnTo>
                    <a:lnTo>
                      <a:pt x="65" y="0"/>
                    </a:lnTo>
                    <a:lnTo>
                      <a:pt x="149" y="29"/>
                    </a:lnTo>
                    <a:lnTo>
                      <a:pt x="215" y="0"/>
                    </a:lnTo>
                    <a:lnTo>
                      <a:pt x="234" y="0"/>
                    </a:lnTo>
                    <a:lnTo>
                      <a:pt x="234" y="29"/>
                    </a:lnTo>
                    <a:lnTo>
                      <a:pt x="258" y="29"/>
                    </a:lnTo>
                    <a:lnTo>
                      <a:pt x="275" y="29"/>
                    </a:lnTo>
                    <a:lnTo>
                      <a:pt x="318" y="2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9" name="Freeform 123"/>
              <p:cNvSpPr>
                <a:spLocks/>
              </p:cNvSpPr>
              <p:nvPr/>
            </p:nvSpPr>
            <p:spPr bwMode="auto">
              <a:xfrm>
                <a:off x="3149" y="2051"/>
                <a:ext cx="259" cy="291"/>
              </a:xfrm>
              <a:custGeom>
                <a:avLst/>
                <a:gdLst/>
                <a:ahLst/>
                <a:cxnLst>
                  <a:cxn ang="0">
                    <a:pos x="131" y="532"/>
                  </a:cxn>
                  <a:cxn ang="0">
                    <a:pos x="89" y="532"/>
                  </a:cxn>
                  <a:cxn ang="0">
                    <a:pos x="89" y="508"/>
                  </a:cxn>
                  <a:cxn ang="0">
                    <a:pos x="65" y="491"/>
                  </a:cxn>
                  <a:cxn ang="0">
                    <a:pos x="29" y="425"/>
                  </a:cxn>
                  <a:cxn ang="0">
                    <a:pos x="0" y="408"/>
                  </a:cxn>
                  <a:cxn ang="0">
                    <a:pos x="0" y="382"/>
                  </a:cxn>
                  <a:cxn ang="0">
                    <a:pos x="29" y="382"/>
                  </a:cxn>
                  <a:cxn ang="0">
                    <a:pos x="48" y="298"/>
                  </a:cxn>
                  <a:cxn ang="0">
                    <a:pos x="107" y="191"/>
                  </a:cxn>
                  <a:cxn ang="0">
                    <a:pos x="131" y="40"/>
                  </a:cxn>
                  <a:cxn ang="0">
                    <a:pos x="179" y="23"/>
                  </a:cxn>
                  <a:cxn ang="0">
                    <a:pos x="179" y="0"/>
                  </a:cxn>
                  <a:cxn ang="0">
                    <a:pos x="215" y="83"/>
                  </a:cxn>
                  <a:cxn ang="0">
                    <a:pos x="288" y="124"/>
                  </a:cxn>
                  <a:cxn ang="0">
                    <a:pos x="348" y="215"/>
                  </a:cxn>
                  <a:cxn ang="0">
                    <a:pos x="329" y="233"/>
                  </a:cxn>
                  <a:cxn ang="0">
                    <a:pos x="305" y="274"/>
                  </a:cxn>
                  <a:cxn ang="0">
                    <a:pos x="348" y="274"/>
                  </a:cxn>
                  <a:cxn ang="0">
                    <a:pos x="348" y="298"/>
                  </a:cxn>
                  <a:cxn ang="0">
                    <a:pos x="391" y="365"/>
                  </a:cxn>
                  <a:cxn ang="0">
                    <a:pos x="498" y="408"/>
                  </a:cxn>
                  <a:cxn ang="0">
                    <a:pos x="517" y="408"/>
                  </a:cxn>
                  <a:cxn ang="0">
                    <a:pos x="439" y="508"/>
                  </a:cxn>
                  <a:cxn ang="0">
                    <a:pos x="365" y="532"/>
                  </a:cxn>
                  <a:cxn ang="0">
                    <a:pos x="305" y="551"/>
                  </a:cxn>
                  <a:cxn ang="0">
                    <a:pos x="288" y="551"/>
                  </a:cxn>
                  <a:cxn ang="0">
                    <a:pos x="215" y="582"/>
                  </a:cxn>
                  <a:cxn ang="0">
                    <a:pos x="179" y="582"/>
                  </a:cxn>
                  <a:cxn ang="0">
                    <a:pos x="131" y="532"/>
                  </a:cxn>
                </a:cxnLst>
                <a:rect l="0" t="0" r="r" b="b"/>
                <a:pathLst>
                  <a:path w="517" h="582">
                    <a:moveTo>
                      <a:pt x="131" y="532"/>
                    </a:moveTo>
                    <a:lnTo>
                      <a:pt x="89" y="532"/>
                    </a:lnTo>
                    <a:lnTo>
                      <a:pt x="89" y="508"/>
                    </a:lnTo>
                    <a:lnTo>
                      <a:pt x="65" y="491"/>
                    </a:lnTo>
                    <a:lnTo>
                      <a:pt x="29" y="425"/>
                    </a:lnTo>
                    <a:lnTo>
                      <a:pt x="0" y="408"/>
                    </a:lnTo>
                    <a:lnTo>
                      <a:pt x="0" y="382"/>
                    </a:lnTo>
                    <a:lnTo>
                      <a:pt x="29" y="382"/>
                    </a:lnTo>
                    <a:lnTo>
                      <a:pt x="48" y="298"/>
                    </a:lnTo>
                    <a:lnTo>
                      <a:pt x="107" y="191"/>
                    </a:lnTo>
                    <a:lnTo>
                      <a:pt x="131" y="40"/>
                    </a:lnTo>
                    <a:lnTo>
                      <a:pt x="179" y="23"/>
                    </a:lnTo>
                    <a:lnTo>
                      <a:pt x="179" y="0"/>
                    </a:lnTo>
                    <a:lnTo>
                      <a:pt x="215" y="83"/>
                    </a:lnTo>
                    <a:lnTo>
                      <a:pt x="288" y="124"/>
                    </a:lnTo>
                    <a:lnTo>
                      <a:pt x="348" y="215"/>
                    </a:lnTo>
                    <a:lnTo>
                      <a:pt x="329" y="233"/>
                    </a:lnTo>
                    <a:lnTo>
                      <a:pt x="305" y="274"/>
                    </a:lnTo>
                    <a:lnTo>
                      <a:pt x="348" y="274"/>
                    </a:lnTo>
                    <a:lnTo>
                      <a:pt x="348" y="298"/>
                    </a:lnTo>
                    <a:lnTo>
                      <a:pt x="391" y="365"/>
                    </a:lnTo>
                    <a:lnTo>
                      <a:pt x="498" y="408"/>
                    </a:lnTo>
                    <a:lnTo>
                      <a:pt x="517" y="408"/>
                    </a:lnTo>
                    <a:lnTo>
                      <a:pt x="439" y="508"/>
                    </a:lnTo>
                    <a:lnTo>
                      <a:pt x="365" y="532"/>
                    </a:lnTo>
                    <a:lnTo>
                      <a:pt x="305" y="551"/>
                    </a:lnTo>
                    <a:lnTo>
                      <a:pt x="288" y="551"/>
                    </a:lnTo>
                    <a:lnTo>
                      <a:pt x="215" y="582"/>
                    </a:lnTo>
                    <a:lnTo>
                      <a:pt x="179" y="582"/>
                    </a:lnTo>
                    <a:lnTo>
                      <a:pt x="131" y="53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0" name="Freeform 124"/>
              <p:cNvSpPr>
                <a:spLocks/>
              </p:cNvSpPr>
              <p:nvPr/>
            </p:nvSpPr>
            <p:spPr bwMode="auto">
              <a:xfrm>
                <a:off x="3089" y="2329"/>
                <a:ext cx="93" cy="107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168" y="0"/>
                  </a:cxn>
                  <a:cxn ang="0">
                    <a:pos x="186" y="89"/>
                  </a:cxn>
                  <a:cxn ang="0">
                    <a:pos x="149" y="149"/>
                  </a:cxn>
                  <a:cxn ang="0">
                    <a:pos x="149" y="215"/>
                  </a:cxn>
                  <a:cxn ang="0">
                    <a:pos x="77" y="215"/>
                  </a:cxn>
                  <a:cxn ang="0">
                    <a:pos x="17" y="215"/>
                  </a:cxn>
                  <a:cxn ang="0">
                    <a:pos x="0" y="215"/>
                  </a:cxn>
                  <a:cxn ang="0">
                    <a:pos x="17" y="149"/>
                  </a:cxn>
                  <a:cxn ang="0">
                    <a:pos x="36" y="108"/>
                  </a:cxn>
                  <a:cxn ang="0">
                    <a:pos x="60" y="89"/>
                  </a:cxn>
                  <a:cxn ang="0">
                    <a:pos x="36" y="65"/>
                  </a:cxn>
                  <a:cxn ang="0">
                    <a:pos x="36" y="29"/>
                  </a:cxn>
                  <a:cxn ang="0">
                    <a:pos x="77" y="29"/>
                  </a:cxn>
                  <a:cxn ang="0">
                    <a:pos x="149" y="0"/>
                  </a:cxn>
                </a:cxnLst>
                <a:rect l="0" t="0" r="r" b="b"/>
                <a:pathLst>
                  <a:path w="186" h="215">
                    <a:moveTo>
                      <a:pt x="149" y="0"/>
                    </a:moveTo>
                    <a:lnTo>
                      <a:pt x="168" y="0"/>
                    </a:lnTo>
                    <a:lnTo>
                      <a:pt x="186" y="89"/>
                    </a:lnTo>
                    <a:lnTo>
                      <a:pt x="149" y="149"/>
                    </a:lnTo>
                    <a:lnTo>
                      <a:pt x="149" y="215"/>
                    </a:lnTo>
                    <a:lnTo>
                      <a:pt x="77" y="215"/>
                    </a:lnTo>
                    <a:lnTo>
                      <a:pt x="17" y="215"/>
                    </a:lnTo>
                    <a:lnTo>
                      <a:pt x="0" y="215"/>
                    </a:lnTo>
                    <a:lnTo>
                      <a:pt x="17" y="149"/>
                    </a:lnTo>
                    <a:lnTo>
                      <a:pt x="36" y="108"/>
                    </a:lnTo>
                    <a:lnTo>
                      <a:pt x="60" y="89"/>
                    </a:lnTo>
                    <a:lnTo>
                      <a:pt x="36" y="65"/>
                    </a:lnTo>
                    <a:lnTo>
                      <a:pt x="36" y="29"/>
                    </a:lnTo>
                    <a:lnTo>
                      <a:pt x="77" y="29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1" name="Freeform 125"/>
              <p:cNvSpPr>
                <a:spLocks/>
              </p:cNvSpPr>
              <p:nvPr/>
            </p:nvSpPr>
            <p:spPr bwMode="auto">
              <a:xfrm>
                <a:off x="3165" y="2319"/>
                <a:ext cx="138" cy="193"/>
              </a:xfrm>
              <a:custGeom>
                <a:avLst/>
                <a:gdLst/>
                <a:ahLst/>
                <a:cxnLst>
                  <a:cxn ang="0">
                    <a:pos x="151" y="343"/>
                  </a:cxn>
                  <a:cxn ang="0">
                    <a:pos x="186" y="385"/>
                  </a:cxn>
                  <a:cxn ang="0">
                    <a:pos x="227" y="319"/>
                  </a:cxn>
                  <a:cxn ang="0">
                    <a:pos x="227" y="276"/>
                  </a:cxn>
                  <a:cxn ang="0">
                    <a:pos x="227" y="300"/>
                  </a:cxn>
                  <a:cxn ang="0">
                    <a:pos x="277" y="257"/>
                  </a:cxn>
                  <a:cxn ang="0">
                    <a:pos x="258" y="216"/>
                  </a:cxn>
                  <a:cxn ang="0">
                    <a:pos x="258" y="83"/>
                  </a:cxn>
                  <a:cxn ang="0">
                    <a:pos x="277" y="17"/>
                  </a:cxn>
                  <a:cxn ang="0">
                    <a:pos x="258" y="17"/>
                  </a:cxn>
                  <a:cxn ang="0">
                    <a:pos x="186" y="47"/>
                  </a:cxn>
                  <a:cxn ang="0">
                    <a:pos x="151" y="47"/>
                  </a:cxn>
                  <a:cxn ang="0">
                    <a:pos x="101" y="0"/>
                  </a:cxn>
                  <a:cxn ang="0">
                    <a:pos x="60" y="0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17" y="17"/>
                  </a:cxn>
                  <a:cxn ang="0">
                    <a:pos x="36" y="107"/>
                  </a:cxn>
                  <a:cxn ang="0">
                    <a:pos x="0" y="167"/>
                  </a:cxn>
                  <a:cxn ang="0">
                    <a:pos x="0" y="233"/>
                  </a:cxn>
                  <a:cxn ang="0">
                    <a:pos x="17" y="233"/>
                  </a:cxn>
                  <a:cxn ang="0">
                    <a:pos x="125" y="300"/>
                  </a:cxn>
                  <a:cxn ang="0">
                    <a:pos x="151" y="343"/>
                  </a:cxn>
                </a:cxnLst>
                <a:rect l="0" t="0" r="r" b="b"/>
                <a:pathLst>
                  <a:path w="277" h="385">
                    <a:moveTo>
                      <a:pt x="151" y="343"/>
                    </a:moveTo>
                    <a:lnTo>
                      <a:pt x="186" y="385"/>
                    </a:lnTo>
                    <a:lnTo>
                      <a:pt x="227" y="319"/>
                    </a:lnTo>
                    <a:lnTo>
                      <a:pt x="227" y="276"/>
                    </a:lnTo>
                    <a:lnTo>
                      <a:pt x="227" y="300"/>
                    </a:lnTo>
                    <a:lnTo>
                      <a:pt x="277" y="257"/>
                    </a:lnTo>
                    <a:lnTo>
                      <a:pt x="258" y="216"/>
                    </a:lnTo>
                    <a:lnTo>
                      <a:pt x="258" y="83"/>
                    </a:lnTo>
                    <a:lnTo>
                      <a:pt x="277" y="17"/>
                    </a:lnTo>
                    <a:lnTo>
                      <a:pt x="258" y="17"/>
                    </a:lnTo>
                    <a:lnTo>
                      <a:pt x="186" y="47"/>
                    </a:lnTo>
                    <a:lnTo>
                      <a:pt x="151" y="47"/>
                    </a:lnTo>
                    <a:lnTo>
                      <a:pt x="101" y="0"/>
                    </a:lnTo>
                    <a:lnTo>
                      <a:pt x="60" y="0"/>
                    </a:lnTo>
                    <a:lnTo>
                      <a:pt x="17" y="0"/>
                    </a:lnTo>
                    <a:lnTo>
                      <a:pt x="0" y="17"/>
                    </a:lnTo>
                    <a:lnTo>
                      <a:pt x="17" y="17"/>
                    </a:lnTo>
                    <a:lnTo>
                      <a:pt x="36" y="107"/>
                    </a:lnTo>
                    <a:lnTo>
                      <a:pt x="0" y="167"/>
                    </a:lnTo>
                    <a:lnTo>
                      <a:pt x="0" y="233"/>
                    </a:lnTo>
                    <a:lnTo>
                      <a:pt x="17" y="233"/>
                    </a:lnTo>
                    <a:lnTo>
                      <a:pt x="125" y="300"/>
                    </a:lnTo>
                    <a:lnTo>
                      <a:pt x="151" y="343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2" name="Freeform 126"/>
              <p:cNvSpPr>
                <a:spLocks/>
              </p:cNvSpPr>
              <p:nvPr/>
            </p:nvSpPr>
            <p:spPr bwMode="auto">
              <a:xfrm>
                <a:off x="3089" y="2437"/>
                <a:ext cx="190" cy="213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77" y="0"/>
                  </a:cxn>
                  <a:cxn ang="0">
                    <a:pos x="151" y="0"/>
                  </a:cxn>
                  <a:cxn ang="0">
                    <a:pos x="168" y="0"/>
                  </a:cxn>
                  <a:cxn ang="0">
                    <a:pos x="277" y="65"/>
                  </a:cxn>
                  <a:cxn ang="0">
                    <a:pos x="301" y="108"/>
                  </a:cxn>
                  <a:cxn ang="0">
                    <a:pos x="337" y="150"/>
                  </a:cxn>
                  <a:cxn ang="0">
                    <a:pos x="318" y="191"/>
                  </a:cxn>
                  <a:cxn ang="0">
                    <a:pos x="361" y="239"/>
                  </a:cxn>
                  <a:cxn ang="0">
                    <a:pos x="337" y="325"/>
                  </a:cxn>
                  <a:cxn ang="0">
                    <a:pos x="361" y="360"/>
                  </a:cxn>
                  <a:cxn ang="0">
                    <a:pos x="379" y="389"/>
                  </a:cxn>
                  <a:cxn ang="0">
                    <a:pos x="337" y="408"/>
                  </a:cxn>
                  <a:cxn ang="0">
                    <a:pos x="227" y="427"/>
                  </a:cxn>
                  <a:cxn ang="0">
                    <a:pos x="186" y="427"/>
                  </a:cxn>
                  <a:cxn ang="0">
                    <a:pos x="168" y="360"/>
                  </a:cxn>
                  <a:cxn ang="0">
                    <a:pos x="151" y="342"/>
                  </a:cxn>
                  <a:cxn ang="0">
                    <a:pos x="120" y="342"/>
                  </a:cxn>
                  <a:cxn ang="0">
                    <a:pos x="60" y="301"/>
                  </a:cxn>
                  <a:cxn ang="0">
                    <a:pos x="36" y="301"/>
                  </a:cxn>
                  <a:cxn ang="0">
                    <a:pos x="36" y="282"/>
                  </a:cxn>
                  <a:cxn ang="0">
                    <a:pos x="0" y="210"/>
                  </a:cxn>
                  <a:cxn ang="0">
                    <a:pos x="0" y="132"/>
                  </a:cxn>
                  <a:cxn ang="0">
                    <a:pos x="36" y="84"/>
                  </a:cxn>
                  <a:cxn ang="0">
                    <a:pos x="36" y="41"/>
                  </a:cxn>
                  <a:cxn ang="0">
                    <a:pos x="36" y="24"/>
                  </a:cxn>
                  <a:cxn ang="0">
                    <a:pos x="17" y="0"/>
                  </a:cxn>
                </a:cxnLst>
                <a:rect l="0" t="0" r="r" b="b"/>
                <a:pathLst>
                  <a:path w="379" h="427">
                    <a:moveTo>
                      <a:pt x="17" y="0"/>
                    </a:moveTo>
                    <a:lnTo>
                      <a:pt x="77" y="0"/>
                    </a:lnTo>
                    <a:lnTo>
                      <a:pt x="151" y="0"/>
                    </a:lnTo>
                    <a:lnTo>
                      <a:pt x="168" y="0"/>
                    </a:lnTo>
                    <a:lnTo>
                      <a:pt x="277" y="65"/>
                    </a:lnTo>
                    <a:lnTo>
                      <a:pt x="301" y="108"/>
                    </a:lnTo>
                    <a:lnTo>
                      <a:pt x="337" y="150"/>
                    </a:lnTo>
                    <a:lnTo>
                      <a:pt x="318" y="191"/>
                    </a:lnTo>
                    <a:lnTo>
                      <a:pt x="361" y="239"/>
                    </a:lnTo>
                    <a:lnTo>
                      <a:pt x="337" y="325"/>
                    </a:lnTo>
                    <a:lnTo>
                      <a:pt x="361" y="360"/>
                    </a:lnTo>
                    <a:lnTo>
                      <a:pt x="379" y="389"/>
                    </a:lnTo>
                    <a:lnTo>
                      <a:pt x="337" y="408"/>
                    </a:lnTo>
                    <a:lnTo>
                      <a:pt x="227" y="427"/>
                    </a:lnTo>
                    <a:lnTo>
                      <a:pt x="186" y="427"/>
                    </a:lnTo>
                    <a:lnTo>
                      <a:pt x="168" y="360"/>
                    </a:lnTo>
                    <a:lnTo>
                      <a:pt x="151" y="342"/>
                    </a:lnTo>
                    <a:lnTo>
                      <a:pt x="120" y="342"/>
                    </a:lnTo>
                    <a:lnTo>
                      <a:pt x="60" y="301"/>
                    </a:lnTo>
                    <a:lnTo>
                      <a:pt x="36" y="301"/>
                    </a:lnTo>
                    <a:lnTo>
                      <a:pt x="36" y="282"/>
                    </a:lnTo>
                    <a:lnTo>
                      <a:pt x="0" y="210"/>
                    </a:lnTo>
                    <a:lnTo>
                      <a:pt x="0" y="132"/>
                    </a:lnTo>
                    <a:lnTo>
                      <a:pt x="36" y="84"/>
                    </a:lnTo>
                    <a:lnTo>
                      <a:pt x="36" y="41"/>
                    </a:lnTo>
                    <a:lnTo>
                      <a:pt x="36" y="2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3" name="Freeform 127"/>
              <p:cNvSpPr>
                <a:spLocks/>
              </p:cNvSpPr>
              <p:nvPr/>
            </p:nvSpPr>
            <p:spPr bwMode="auto">
              <a:xfrm>
                <a:off x="2946" y="2579"/>
                <a:ext cx="219" cy="201"/>
              </a:xfrm>
              <a:custGeom>
                <a:avLst/>
                <a:gdLst/>
                <a:ahLst/>
                <a:cxnLst>
                  <a:cxn ang="0">
                    <a:pos x="257" y="317"/>
                  </a:cxn>
                  <a:cxn ang="0">
                    <a:pos x="305" y="300"/>
                  </a:cxn>
                  <a:cxn ang="0">
                    <a:pos x="305" y="276"/>
                  </a:cxn>
                  <a:cxn ang="0">
                    <a:pos x="408" y="233"/>
                  </a:cxn>
                  <a:cxn ang="0">
                    <a:pos x="389" y="233"/>
                  </a:cxn>
                  <a:cxn ang="0">
                    <a:pos x="408" y="167"/>
                  </a:cxn>
                  <a:cxn ang="0">
                    <a:pos x="408" y="143"/>
                  </a:cxn>
                  <a:cxn ang="0">
                    <a:pos x="438" y="107"/>
                  </a:cxn>
                  <a:cxn ang="0">
                    <a:pos x="408" y="59"/>
                  </a:cxn>
                  <a:cxn ang="0">
                    <a:pos x="348" y="17"/>
                  </a:cxn>
                  <a:cxn ang="0">
                    <a:pos x="324" y="17"/>
                  </a:cxn>
                  <a:cxn ang="0">
                    <a:pos x="324" y="0"/>
                  </a:cxn>
                  <a:cxn ang="0">
                    <a:pos x="305" y="0"/>
                  </a:cxn>
                  <a:cxn ang="0">
                    <a:pos x="257" y="17"/>
                  </a:cxn>
                  <a:cxn ang="0">
                    <a:pos x="257" y="41"/>
                  </a:cxn>
                  <a:cxn ang="0">
                    <a:pos x="239" y="143"/>
                  </a:cxn>
                  <a:cxn ang="0">
                    <a:pos x="257" y="167"/>
                  </a:cxn>
                  <a:cxn ang="0">
                    <a:pos x="286" y="167"/>
                  </a:cxn>
                  <a:cxn ang="0">
                    <a:pos x="286" y="210"/>
                  </a:cxn>
                  <a:cxn ang="0">
                    <a:pos x="239" y="186"/>
                  </a:cxn>
                  <a:cxn ang="0">
                    <a:pos x="174" y="143"/>
                  </a:cxn>
                  <a:cxn ang="0">
                    <a:pos x="155" y="143"/>
                  </a:cxn>
                  <a:cxn ang="0">
                    <a:pos x="88" y="107"/>
                  </a:cxn>
                  <a:cxn ang="0">
                    <a:pos x="64" y="186"/>
                  </a:cxn>
                  <a:cxn ang="0">
                    <a:pos x="88" y="186"/>
                  </a:cxn>
                  <a:cxn ang="0">
                    <a:pos x="0" y="210"/>
                  </a:cxn>
                  <a:cxn ang="0">
                    <a:pos x="0" y="336"/>
                  </a:cxn>
                  <a:cxn ang="0">
                    <a:pos x="47" y="384"/>
                  </a:cxn>
                  <a:cxn ang="0">
                    <a:pos x="64" y="384"/>
                  </a:cxn>
                  <a:cxn ang="0">
                    <a:pos x="107" y="402"/>
                  </a:cxn>
                  <a:cxn ang="0">
                    <a:pos x="174" y="402"/>
                  </a:cxn>
                  <a:cxn ang="0">
                    <a:pos x="239" y="336"/>
                  </a:cxn>
                  <a:cxn ang="0">
                    <a:pos x="257" y="317"/>
                  </a:cxn>
                </a:cxnLst>
                <a:rect l="0" t="0" r="r" b="b"/>
                <a:pathLst>
                  <a:path w="438" h="402">
                    <a:moveTo>
                      <a:pt x="257" y="317"/>
                    </a:moveTo>
                    <a:lnTo>
                      <a:pt x="305" y="300"/>
                    </a:lnTo>
                    <a:lnTo>
                      <a:pt x="305" y="276"/>
                    </a:lnTo>
                    <a:lnTo>
                      <a:pt x="408" y="233"/>
                    </a:lnTo>
                    <a:lnTo>
                      <a:pt x="389" y="233"/>
                    </a:lnTo>
                    <a:lnTo>
                      <a:pt x="408" y="167"/>
                    </a:lnTo>
                    <a:lnTo>
                      <a:pt x="408" y="143"/>
                    </a:lnTo>
                    <a:lnTo>
                      <a:pt x="438" y="107"/>
                    </a:lnTo>
                    <a:lnTo>
                      <a:pt x="408" y="59"/>
                    </a:lnTo>
                    <a:lnTo>
                      <a:pt x="348" y="17"/>
                    </a:lnTo>
                    <a:lnTo>
                      <a:pt x="324" y="17"/>
                    </a:lnTo>
                    <a:lnTo>
                      <a:pt x="324" y="0"/>
                    </a:lnTo>
                    <a:lnTo>
                      <a:pt x="305" y="0"/>
                    </a:lnTo>
                    <a:lnTo>
                      <a:pt x="257" y="17"/>
                    </a:lnTo>
                    <a:lnTo>
                      <a:pt x="257" y="41"/>
                    </a:lnTo>
                    <a:lnTo>
                      <a:pt x="239" y="143"/>
                    </a:lnTo>
                    <a:lnTo>
                      <a:pt x="257" y="167"/>
                    </a:lnTo>
                    <a:lnTo>
                      <a:pt x="286" y="167"/>
                    </a:lnTo>
                    <a:lnTo>
                      <a:pt x="286" y="210"/>
                    </a:lnTo>
                    <a:lnTo>
                      <a:pt x="239" y="186"/>
                    </a:lnTo>
                    <a:lnTo>
                      <a:pt x="174" y="143"/>
                    </a:lnTo>
                    <a:lnTo>
                      <a:pt x="155" y="143"/>
                    </a:lnTo>
                    <a:lnTo>
                      <a:pt x="88" y="107"/>
                    </a:lnTo>
                    <a:lnTo>
                      <a:pt x="64" y="186"/>
                    </a:lnTo>
                    <a:lnTo>
                      <a:pt x="88" y="186"/>
                    </a:lnTo>
                    <a:lnTo>
                      <a:pt x="0" y="210"/>
                    </a:lnTo>
                    <a:lnTo>
                      <a:pt x="0" y="336"/>
                    </a:lnTo>
                    <a:lnTo>
                      <a:pt x="47" y="384"/>
                    </a:lnTo>
                    <a:lnTo>
                      <a:pt x="64" y="384"/>
                    </a:lnTo>
                    <a:lnTo>
                      <a:pt x="107" y="402"/>
                    </a:lnTo>
                    <a:lnTo>
                      <a:pt x="174" y="402"/>
                    </a:lnTo>
                    <a:lnTo>
                      <a:pt x="239" y="336"/>
                    </a:lnTo>
                    <a:lnTo>
                      <a:pt x="257" y="3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4" name="Freeform 128"/>
              <p:cNvSpPr>
                <a:spLocks/>
              </p:cNvSpPr>
              <p:nvPr/>
            </p:nvSpPr>
            <p:spPr bwMode="auto">
              <a:xfrm>
                <a:off x="3099" y="2633"/>
                <a:ext cx="180" cy="318"/>
              </a:xfrm>
              <a:custGeom>
                <a:avLst/>
                <a:gdLst/>
                <a:ahLst/>
                <a:cxnLst>
                  <a:cxn ang="0">
                    <a:pos x="41" y="637"/>
                  </a:cxn>
                  <a:cxn ang="0">
                    <a:pos x="41" y="618"/>
                  </a:cxn>
                  <a:cxn ang="0">
                    <a:pos x="17" y="487"/>
                  </a:cxn>
                  <a:cxn ang="0">
                    <a:pos x="84" y="377"/>
                  </a:cxn>
                  <a:cxn ang="0">
                    <a:pos x="84" y="275"/>
                  </a:cxn>
                  <a:cxn ang="0">
                    <a:pos x="84" y="227"/>
                  </a:cxn>
                  <a:cxn ang="0">
                    <a:pos x="17" y="210"/>
                  </a:cxn>
                  <a:cxn ang="0">
                    <a:pos x="0" y="210"/>
                  </a:cxn>
                  <a:cxn ang="0">
                    <a:pos x="0" y="191"/>
                  </a:cxn>
                  <a:cxn ang="0">
                    <a:pos x="0" y="167"/>
                  </a:cxn>
                  <a:cxn ang="0">
                    <a:pos x="101" y="125"/>
                  </a:cxn>
                  <a:cxn ang="0">
                    <a:pos x="101" y="149"/>
                  </a:cxn>
                  <a:cxn ang="0">
                    <a:pos x="149" y="149"/>
                  </a:cxn>
                  <a:cxn ang="0">
                    <a:pos x="132" y="210"/>
                  </a:cxn>
                  <a:cxn ang="0">
                    <a:pos x="167" y="251"/>
                  </a:cxn>
                  <a:cxn ang="0">
                    <a:pos x="191" y="210"/>
                  </a:cxn>
                  <a:cxn ang="0">
                    <a:pos x="191" y="167"/>
                  </a:cxn>
                  <a:cxn ang="0">
                    <a:pos x="149" y="101"/>
                  </a:cxn>
                  <a:cxn ang="0">
                    <a:pos x="149" y="60"/>
                  </a:cxn>
                  <a:cxn ang="0">
                    <a:pos x="167" y="36"/>
                  </a:cxn>
                  <a:cxn ang="0">
                    <a:pos x="210" y="36"/>
                  </a:cxn>
                  <a:cxn ang="0">
                    <a:pos x="318" y="17"/>
                  </a:cxn>
                  <a:cxn ang="0">
                    <a:pos x="360" y="0"/>
                  </a:cxn>
                  <a:cxn ang="0">
                    <a:pos x="360" y="191"/>
                  </a:cxn>
                  <a:cxn ang="0">
                    <a:pos x="299" y="251"/>
                  </a:cxn>
                  <a:cxn ang="0">
                    <a:pos x="234" y="275"/>
                  </a:cxn>
                  <a:cxn ang="0">
                    <a:pos x="149" y="377"/>
                  </a:cxn>
                  <a:cxn ang="0">
                    <a:pos x="149" y="396"/>
                  </a:cxn>
                  <a:cxn ang="0">
                    <a:pos x="167" y="468"/>
                  </a:cxn>
                  <a:cxn ang="0">
                    <a:pos x="149" y="552"/>
                  </a:cxn>
                  <a:cxn ang="0">
                    <a:pos x="60" y="594"/>
                  </a:cxn>
                  <a:cxn ang="0">
                    <a:pos x="60" y="618"/>
                  </a:cxn>
                  <a:cxn ang="0">
                    <a:pos x="60" y="637"/>
                  </a:cxn>
                  <a:cxn ang="0">
                    <a:pos x="41" y="637"/>
                  </a:cxn>
                </a:cxnLst>
                <a:rect l="0" t="0" r="r" b="b"/>
                <a:pathLst>
                  <a:path w="360" h="637">
                    <a:moveTo>
                      <a:pt x="41" y="637"/>
                    </a:moveTo>
                    <a:lnTo>
                      <a:pt x="41" y="618"/>
                    </a:lnTo>
                    <a:lnTo>
                      <a:pt x="17" y="487"/>
                    </a:lnTo>
                    <a:lnTo>
                      <a:pt x="84" y="377"/>
                    </a:lnTo>
                    <a:lnTo>
                      <a:pt x="84" y="275"/>
                    </a:lnTo>
                    <a:lnTo>
                      <a:pt x="84" y="227"/>
                    </a:lnTo>
                    <a:lnTo>
                      <a:pt x="17" y="210"/>
                    </a:lnTo>
                    <a:lnTo>
                      <a:pt x="0" y="210"/>
                    </a:lnTo>
                    <a:lnTo>
                      <a:pt x="0" y="191"/>
                    </a:lnTo>
                    <a:lnTo>
                      <a:pt x="0" y="167"/>
                    </a:lnTo>
                    <a:lnTo>
                      <a:pt x="101" y="125"/>
                    </a:lnTo>
                    <a:lnTo>
                      <a:pt x="101" y="149"/>
                    </a:lnTo>
                    <a:lnTo>
                      <a:pt x="149" y="149"/>
                    </a:lnTo>
                    <a:lnTo>
                      <a:pt x="132" y="210"/>
                    </a:lnTo>
                    <a:lnTo>
                      <a:pt x="167" y="251"/>
                    </a:lnTo>
                    <a:lnTo>
                      <a:pt x="191" y="210"/>
                    </a:lnTo>
                    <a:lnTo>
                      <a:pt x="191" y="167"/>
                    </a:lnTo>
                    <a:lnTo>
                      <a:pt x="149" y="101"/>
                    </a:lnTo>
                    <a:lnTo>
                      <a:pt x="149" y="60"/>
                    </a:lnTo>
                    <a:lnTo>
                      <a:pt x="167" y="36"/>
                    </a:lnTo>
                    <a:lnTo>
                      <a:pt x="210" y="36"/>
                    </a:lnTo>
                    <a:lnTo>
                      <a:pt x="318" y="17"/>
                    </a:lnTo>
                    <a:lnTo>
                      <a:pt x="360" y="0"/>
                    </a:lnTo>
                    <a:lnTo>
                      <a:pt x="360" y="191"/>
                    </a:lnTo>
                    <a:lnTo>
                      <a:pt x="299" y="251"/>
                    </a:lnTo>
                    <a:lnTo>
                      <a:pt x="234" y="275"/>
                    </a:lnTo>
                    <a:lnTo>
                      <a:pt x="149" y="377"/>
                    </a:lnTo>
                    <a:lnTo>
                      <a:pt x="149" y="396"/>
                    </a:lnTo>
                    <a:lnTo>
                      <a:pt x="167" y="468"/>
                    </a:lnTo>
                    <a:lnTo>
                      <a:pt x="149" y="552"/>
                    </a:lnTo>
                    <a:lnTo>
                      <a:pt x="60" y="594"/>
                    </a:lnTo>
                    <a:lnTo>
                      <a:pt x="60" y="618"/>
                    </a:lnTo>
                    <a:lnTo>
                      <a:pt x="60" y="637"/>
                    </a:lnTo>
                    <a:lnTo>
                      <a:pt x="41" y="63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5" name="Freeform 129"/>
              <p:cNvSpPr>
                <a:spLocks/>
              </p:cNvSpPr>
              <p:nvPr/>
            </p:nvSpPr>
            <p:spPr bwMode="auto">
              <a:xfrm>
                <a:off x="3140" y="2609"/>
                <a:ext cx="54" cy="14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48" y="0"/>
                  </a:cxn>
                  <a:cxn ang="0">
                    <a:pos x="65" y="17"/>
                  </a:cxn>
                  <a:cxn ang="0">
                    <a:pos x="83" y="84"/>
                  </a:cxn>
                  <a:cxn ang="0">
                    <a:pos x="65" y="108"/>
                  </a:cxn>
                  <a:cxn ang="0">
                    <a:pos x="65" y="149"/>
                  </a:cxn>
                  <a:cxn ang="0">
                    <a:pos x="107" y="215"/>
                  </a:cxn>
                  <a:cxn ang="0">
                    <a:pos x="107" y="256"/>
                  </a:cxn>
                  <a:cxn ang="0">
                    <a:pos x="83" y="299"/>
                  </a:cxn>
                  <a:cxn ang="0">
                    <a:pos x="48" y="256"/>
                  </a:cxn>
                  <a:cxn ang="0">
                    <a:pos x="65" y="197"/>
                  </a:cxn>
                  <a:cxn ang="0">
                    <a:pos x="17" y="197"/>
                  </a:cxn>
                  <a:cxn ang="0">
                    <a:pos x="17" y="173"/>
                  </a:cxn>
                  <a:cxn ang="0">
                    <a:pos x="0" y="173"/>
                  </a:cxn>
                  <a:cxn ang="0">
                    <a:pos x="17" y="108"/>
                  </a:cxn>
                  <a:cxn ang="0">
                    <a:pos x="17" y="84"/>
                  </a:cxn>
                  <a:cxn ang="0">
                    <a:pos x="48" y="48"/>
                  </a:cxn>
                  <a:cxn ang="0">
                    <a:pos x="17" y="0"/>
                  </a:cxn>
                </a:cxnLst>
                <a:rect l="0" t="0" r="r" b="b"/>
                <a:pathLst>
                  <a:path w="107" h="299">
                    <a:moveTo>
                      <a:pt x="17" y="0"/>
                    </a:moveTo>
                    <a:lnTo>
                      <a:pt x="48" y="0"/>
                    </a:lnTo>
                    <a:lnTo>
                      <a:pt x="65" y="17"/>
                    </a:lnTo>
                    <a:lnTo>
                      <a:pt x="83" y="84"/>
                    </a:lnTo>
                    <a:lnTo>
                      <a:pt x="65" y="108"/>
                    </a:lnTo>
                    <a:lnTo>
                      <a:pt x="65" y="149"/>
                    </a:lnTo>
                    <a:lnTo>
                      <a:pt x="107" y="215"/>
                    </a:lnTo>
                    <a:lnTo>
                      <a:pt x="107" y="256"/>
                    </a:lnTo>
                    <a:lnTo>
                      <a:pt x="83" y="299"/>
                    </a:lnTo>
                    <a:lnTo>
                      <a:pt x="48" y="256"/>
                    </a:lnTo>
                    <a:lnTo>
                      <a:pt x="65" y="197"/>
                    </a:lnTo>
                    <a:lnTo>
                      <a:pt x="17" y="197"/>
                    </a:lnTo>
                    <a:lnTo>
                      <a:pt x="17" y="173"/>
                    </a:lnTo>
                    <a:lnTo>
                      <a:pt x="0" y="173"/>
                    </a:lnTo>
                    <a:lnTo>
                      <a:pt x="17" y="108"/>
                    </a:lnTo>
                    <a:lnTo>
                      <a:pt x="17" y="84"/>
                    </a:lnTo>
                    <a:lnTo>
                      <a:pt x="48" y="48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6" name="Freeform 130"/>
              <p:cNvSpPr>
                <a:spLocks/>
              </p:cNvSpPr>
              <p:nvPr/>
            </p:nvSpPr>
            <p:spPr bwMode="auto">
              <a:xfrm>
                <a:off x="2999" y="2729"/>
                <a:ext cx="141" cy="148"/>
              </a:xfrm>
              <a:custGeom>
                <a:avLst/>
                <a:gdLst/>
                <a:ahLst/>
                <a:cxnLst>
                  <a:cxn ang="0">
                    <a:pos x="149" y="277"/>
                  </a:cxn>
                  <a:cxn ang="0">
                    <a:pos x="197" y="277"/>
                  </a:cxn>
                  <a:cxn ang="0">
                    <a:pos x="215" y="295"/>
                  </a:cxn>
                  <a:cxn ang="0">
                    <a:pos x="282" y="186"/>
                  </a:cxn>
                  <a:cxn ang="0">
                    <a:pos x="282" y="84"/>
                  </a:cxn>
                  <a:cxn ang="0">
                    <a:pos x="282" y="36"/>
                  </a:cxn>
                  <a:cxn ang="0">
                    <a:pos x="215" y="17"/>
                  </a:cxn>
                  <a:cxn ang="0">
                    <a:pos x="197" y="17"/>
                  </a:cxn>
                  <a:cxn ang="0">
                    <a:pos x="197" y="0"/>
                  </a:cxn>
                  <a:cxn ang="0">
                    <a:pos x="149" y="17"/>
                  </a:cxn>
                  <a:cxn ang="0">
                    <a:pos x="132" y="36"/>
                  </a:cxn>
                  <a:cxn ang="0">
                    <a:pos x="65" y="102"/>
                  </a:cxn>
                  <a:cxn ang="0">
                    <a:pos x="0" y="102"/>
                  </a:cxn>
                  <a:cxn ang="0">
                    <a:pos x="48" y="167"/>
                  </a:cxn>
                  <a:cxn ang="0">
                    <a:pos x="89" y="205"/>
                  </a:cxn>
                  <a:cxn ang="0">
                    <a:pos x="108" y="253"/>
                  </a:cxn>
                  <a:cxn ang="0">
                    <a:pos x="149" y="277"/>
                  </a:cxn>
                </a:cxnLst>
                <a:rect l="0" t="0" r="r" b="b"/>
                <a:pathLst>
                  <a:path w="282" h="295">
                    <a:moveTo>
                      <a:pt x="149" y="277"/>
                    </a:moveTo>
                    <a:lnTo>
                      <a:pt x="197" y="277"/>
                    </a:lnTo>
                    <a:lnTo>
                      <a:pt x="215" y="295"/>
                    </a:lnTo>
                    <a:lnTo>
                      <a:pt x="282" y="186"/>
                    </a:lnTo>
                    <a:lnTo>
                      <a:pt x="282" y="84"/>
                    </a:lnTo>
                    <a:lnTo>
                      <a:pt x="282" y="36"/>
                    </a:lnTo>
                    <a:lnTo>
                      <a:pt x="215" y="17"/>
                    </a:lnTo>
                    <a:lnTo>
                      <a:pt x="197" y="17"/>
                    </a:lnTo>
                    <a:lnTo>
                      <a:pt x="197" y="0"/>
                    </a:lnTo>
                    <a:lnTo>
                      <a:pt x="149" y="17"/>
                    </a:lnTo>
                    <a:lnTo>
                      <a:pt x="132" y="36"/>
                    </a:lnTo>
                    <a:lnTo>
                      <a:pt x="65" y="102"/>
                    </a:lnTo>
                    <a:lnTo>
                      <a:pt x="0" y="102"/>
                    </a:lnTo>
                    <a:lnTo>
                      <a:pt x="48" y="167"/>
                    </a:lnTo>
                    <a:lnTo>
                      <a:pt x="89" y="205"/>
                    </a:lnTo>
                    <a:lnTo>
                      <a:pt x="108" y="253"/>
                    </a:lnTo>
                    <a:lnTo>
                      <a:pt x="149" y="27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7" name="Freeform 131"/>
              <p:cNvSpPr>
                <a:spLocks/>
              </p:cNvSpPr>
              <p:nvPr/>
            </p:nvSpPr>
            <p:spPr bwMode="auto">
              <a:xfrm>
                <a:off x="2848" y="2867"/>
                <a:ext cx="280" cy="256"/>
              </a:xfrm>
              <a:custGeom>
                <a:avLst/>
                <a:gdLst/>
                <a:ahLst/>
                <a:cxnLst>
                  <a:cxn ang="0">
                    <a:pos x="449" y="0"/>
                  </a:cxn>
                  <a:cxn ang="0">
                    <a:pos x="389" y="41"/>
                  </a:cxn>
                  <a:cxn ang="0">
                    <a:pos x="299" y="126"/>
                  </a:cxn>
                  <a:cxn ang="0">
                    <a:pos x="282" y="126"/>
                  </a:cxn>
                  <a:cxn ang="0">
                    <a:pos x="239" y="126"/>
                  </a:cxn>
                  <a:cxn ang="0">
                    <a:pos x="191" y="167"/>
                  </a:cxn>
                  <a:cxn ang="0">
                    <a:pos x="148" y="186"/>
                  </a:cxn>
                  <a:cxn ang="0">
                    <a:pos x="131" y="167"/>
                  </a:cxn>
                  <a:cxn ang="0">
                    <a:pos x="148" y="126"/>
                  </a:cxn>
                  <a:cxn ang="0">
                    <a:pos x="107" y="107"/>
                  </a:cxn>
                  <a:cxn ang="0">
                    <a:pos x="107" y="257"/>
                  </a:cxn>
                  <a:cxn ang="0">
                    <a:pos x="89" y="276"/>
                  </a:cxn>
                  <a:cxn ang="0">
                    <a:pos x="41" y="276"/>
                  </a:cxn>
                  <a:cxn ang="0">
                    <a:pos x="17" y="257"/>
                  </a:cxn>
                  <a:cxn ang="0">
                    <a:pos x="0" y="233"/>
                  </a:cxn>
                  <a:cxn ang="0">
                    <a:pos x="0" y="257"/>
                  </a:cxn>
                  <a:cxn ang="0">
                    <a:pos x="0" y="276"/>
                  </a:cxn>
                  <a:cxn ang="0">
                    <a:pos x="41" y="384"/>
                  </a:cxn>
                  <a:cxn ang="0">
                    <a:pos x="60" y="426"/>
                  </a:cxn>
                  <a:cxn ang="0">
                    <a:pos x="41" y="426"/>
                  </a:cxn>
                  <a:cxn ang="0">
                    <a:pos x="60" y="486"/>
                  </a:cxn>
                  <a:cxn ang="0">
                    <a:pos x="60" y="469"/>
                  </a:cxn>
                  <a:cxn ang="0">
                    <a:pos x="89" y="512"/>
                  </a:cxn>
                  <a:cxn ang="0">
                    <a:pos x="107" y="512"/>
                  </a:cxn>
                  <a:cxn ang="0">
                    <a:pos x="191" y="469"/>
                  </a:cxn>
                  <a:cxn ang="0">
                    <a:pos x="282" y="486"/>
                  </a:cxn>
                  <a:cxn ang="0">
                    <a:pos x="346" y="469"/>
                  </a:cxn>
                  <a:cxn ang="0">
                    <a:pos x="408" y="426"/>
                  </a:cxn>
                  <a:cxn ang="0">
                    <a:pos x="480" y="336"/>
                  </a:cxn>
                  <a:cxn ang="0">
                    <a:pos x="515" y="276"/>
                  </a:cxn>
                  <a:cxn ang="0">
                    <a:pos x="539" y="257"/>
                  </a:cxn>
                  <a:cxn ang="0">
                    <a:pos x="558" y="186"/>
                  </a:cxn>
                  <a:cxn ang="0">
                    <a:pos x="558" y="167"/>
                  </a:cxn>
                  <a:cxn ang="0">
                    <a:pos x="539" y="167"/>
                  </a:cxn>
                  <a:cxn ang="0">
                    <a:pos x="515" y="186"/>
                  </a:cxn>
                  <a:cxn ang="0">
                    <a:pos x="497" y="186"/>
                  </a:cxn>
                  <a:cxn ang="0">
                    <a:pos x="515" y="150"/>
                  </a:cxn>
                  <a:cxn ang="0">
                    <a:pos x="539" y="150"/>
                  </a:cxn>
                  <a:cxn ang="0">
                    <a:pos x="515" y="17"/>
                  </a:cxn>
                  <a:cxn ang="0">
                    <a:pos x="497" y="0"/>
                  </a:cxn>
                  <a:cxn ang="0">
                    <a:pos x="449" y="0"/>
                  </a:cxn>
                </a:cxnLst>
                <a:rect l="0" t="0" r="r" b="b"/>
                <a:pathLst>
                  <a:path w="558" h="512">
                    <a:moveTo>
                      <a:pt x="449" y="0"/>
                    </a:moveTo>
                    <a:lnTo>
                      <a:pt x="389" y="41"/>
                    </a:lnTo>
                    <a:lnTo>
                      <a:pt x="299" y="126"/>
                    </a:lnTo>
                    <a:lnTo>
                      <a:pt x="282" y="126"/>
                    </a:lnTo>
                    <a:lnTo>
                      <a:pt x="239" y="126"/>
                    </a:lnTo>
                    <a:lnTo>
                      <a:pt x="191" y="167"/>
                    </a:lnTo>
                    <a:lnTo>
                      <a:pt x="148" y="186"/>
                    </a:lnTo>
                    <a:lnTo>
                      <a:pt x="131" y="167"/>
                    </a:lnTo>
                    <a:lnTo>
                      <a:pt x="148" y="126"/>
                    </a:lnTo>
                    <a:lnTo>
                      <a:pt x="107" y="107"/>
                    </a:lnTo>
                    <a:lnTo>
                      <a:pt x="107" y="257"/>
                    </a:lnTo>
                    <a:lnTo>
                      <a:pt x="89" y="276"/>
                    </a:lnTo>
                    <a:lnTo>
                      <a:pt x="41" y="276"/>
                    </a:lnTo>
                    <a:lnTo>
                      <a:pt x="17" y="257"/>
                    </a:lnTo>
                    <a:lnTo>
                      <a:pt x="0" y="233"/>
                    </a:lnTo>
                    <a:lnTo>
                      <a:pt x="0" y="257"/>
                    </a:lnTo>
                    <a:lnTo>
                      <a:pt x="0" y="276"/>
                    </a:lnTo>
                    <a:lnTo>
                      <a:pt x="41" y="384"/>
                    </a:lnTo>
                    <a:lnTo>
                      <a:pt x="60" y="426"/>
                    </a:lnTo>
                    <a:lnTo>
                      <a:pt x="41" y="426"/>
                    </a:lnTo>
                    <a:lnTo>
                      <a:pt x="60" y="486"/>
                    </a:lnTo>
                    <a:lnTo>
                      <a:pt x="60" y="469"/>
                    </a:lnTo>
                    <a:lnTo>
                      <a:pt x="89" y="512"/>
                    </a:lnTo>
                    <a:lnTo>
                      <a:pt x="107" y="512"/>
                    </a:lnTo>
                    <a:lnTo>
                      <a:pt x="191" y="469"/>
                    </a:lnTo>
                    <a:lnTo>
                      <a:pt x="282" y="486"/>
                    </a:lnTo>
                    <a:lnTo>
                      <a:pt x="346" y="469"/>
                    </a:lnTo>
                    <a:lnTo>
                      <a:pt x="408" y="426"/>
                    </a:lnTo>
                    <a:lnTo>
                      <a:pt x="480" y="336"/>
                    </a:lnTo>
                    <a:lnTo>
                      <a:pt x="515" y="276"/>
                    </a:lnTo>
                    <a:lnTo>
                      <a:pt x="539" y="257"/>
                    </a:lnTo>
                    <a:lnTo>
                      <a:pt x="558" y="186"/>
                    </a:lnTo>
                    <a:lnTo>
                      <a:pt x="558" y="167"/>
                    </a:lnTo>
                    <a:lnTo>
                      <a:pt x="539" y="167"/>
                    </a:lnTo>
                    <a:lnTo>
                      <a:pt x="515" y="186"/>
                    </a:lnTo>
                    <a:lnTo>
                      <a:pt x="497" y="186"/>
                    </a:lnTo>
                    <a:lnTo>
                      <a:pt x="515" y="150"/>
                    </a:lnTo>
                    <a:lnTo>
                      <a:pt x="539" y="150"/>
                    </a:lnTo>
                    <a:lnTo>
                      <a:pt x="515" y="17"/>
                    </a:lnTo>
                    <a:lnTo>
                      <a:pt x="497" y="0"/>
                    </a:lnTo>
                    <a:lnTo>
                      <a:pt x="449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8" name="Freeform 132"/>
              <p:cNvSpPr>
                <a:spLocks/>
              </p:cNvSpPr>
              <p:nvPr/>
            </p:nvSpPr>
            <p:spPr bwMode="auto">
              <a:xfrm>
                <a:off x="2765" y="2759"/>
                <a:ext cx="234" cy="247"/>
              </a:xfrm>
              <a:custGeom>
                <a:avLst/>
                <a:gdLst/>
                <a:ahLst/>
                <a:cxnLst>
                  <a:cxn ang="0">
                    <a:pos x="274" y="324"/>
                  </a:cxn>
                  <a:cxn ang="0">
                    <a:pos x="274" y="474"/>
                  </a:cxn>
                  <a:cxn ang="0">
                    <a:pos x="257" y="493"/>
                  </a:cxn>
                  <a:cxn ang="0">
                    <a:pos x="208" y="493"/>
                  </a:cxn>
                  <a:cxn ang="0">
                    <a:pos x="184" y="474"/>
                  </a:cxn>
                  <a:cxn ang="0">
                    <a:pos x="167" y="450"/>
                  </a:cxn>
                  <a:cxn ang="0">
                    <a:pos x="167" y="474"/>
                  </a:cxn>
                  <a:cxn ang="0">
                    <a:pos x="124" y="432"/>
                  </a:cxn>
                  <a:cxn ang="0">
                    <a:pos x="100" y="276"/>
                  </a:cxn>
                  <a:cxn ang="0">
                    <a:pos x="100" y="215"/>
                  </a:cxn>
                  <a:cxn ang="0">
                    <a:pos x="0" y="41"/>
                  </a:cxn>
                  <a:cxn ang="0">
                    <a:pos x="0" y="24"/>
                  </a:cxn>
                  <a:cxn ang="0">
                    <a:pos x="59" y="0"/>
                  </a:cxn>
                  <a:cxn ang="0">
                    <a:pos x="76" y="24"/>
                  </a:cxn>
                  <a:cxn ang="0">
                    <a:pos x="227" y="24"/>
                  </a:cxn>
                  <a:cxn ang="0">
                    <a:pos x="257" y="41"/>
                  </a:cxn>
                  <a:cxn ang="0">
                    <a:pos x="341" y="41"/>
                  </a:cxn>
                  <a:cxn ang="0">
                    <a:pos x="406" y="24"/>
                  </a:cxn>
                  <a:cxn ang="0">
                    <a:pos x="425" y="24"/>
                  </a:cxn>
                  <a:cxn ang="0">
                    <a:pos x="467" y="41"/>
                  </a:cxn>
                  <a:cxn ang="0">
                    <a:pos x="425" y="41"/>
                  </a:cxn>
                  <a:cxn ang="0">
                    <a:pos x="406" y="65"/>
                  </a:cxn>
                  <a:cxn ang="0">
                    <a:pos x="406" y="41"/>
                  </a:cxn>
                  <a:cxn ang="0">
                    <a:pos x="317" y="65"/>
                  </a:cxn>
                  <a:cxn ang="0">
                    <a:pos x="317" y="191"/>
                  </a:cxn>
                  <a:cxn ang="0">
                    <a:pos x="274" y="215"/>
                  </a:cxn>
                  <a:cxn ang="0">
                    <a:pos x="274" y="324"/>
                  </a:cxn>
                </a:cxnLst>
                <a:rect l="0" t="0" r="r" b="b"/>
                <a:pathLst>
                  <a:path w="467" h="493">
                    <a:moveTo>
                      <a:pt x="274" y="324"/>
                    </a:moveTo>
                    <a:lnTo>
                      <a:pt x="274" y="474"/>
                    </a:lnTo>
                    <a:lnTo>
                      <a:pt x="257" y="493"/>
                    </a:lnTo>
                    <a:lnTo>
                      <a:pt x="208" y="493"/>
                    </a:lnTo>
                    <a:lnTo>
                      <a:pt x="184" y="474"/>
                    </a:lnTo>
                    <a:lnTo>
                      <a:pt x="167" y="450"/>
                    </a:lnTo>
                    <a:lnTo>
                      <a:pt x="167" y="474"/>
                    </a:lnTo>
                    <a:lnTo>
                      <a:pt x="124" y="432"/>
                    </a:lnTo>
                    <a:lnTo>
                      <a:pt x="100" y="276"/>
                    </a:lnTo>
                    <a:lnTo>
                      <a:pt x="100" y="215"/>
                    </a:lnTo>
                    <a:lnTo>
                      <a:pt x="0" y="41"/>
                    </a:lnTo>
                    <a:lnTo>
                      <a:pt x="0" y="24"/>
                    </a:lnTo>
                    <a:lnTo>
                      <a:pt x="59" y="0"/>
                    </a:lnTo>
                    <a:lnTo>
                      <a:pt x="76" y="24"/>
                    </a:lnTo>
                    <a:lnTo>
                      <a:pt x="227" y="24"/>
                    </a:lnTo>
                    <a:lnTo>
                      <a:pt x="257" y="41"/>
                    </a:lnTo>
                    <a:lnTo>
                      <a:pt x="341" y="41"/>
                    </a:lnTo>
                    <a:lnTo>
                      <a:pt x="406" y="24"/>
                    </a:lnTo>
                    <a:lnTo>
                      <a:pt x="425" y="24"/>
                    </a:lnTo>
                    <a:lnTo>
                      <a:pt x="467" y="41"/>
                    </a:lnTo>
                    <a:lnTo>
                      <a:pt x="425" y="41"/>
                    </a:lnTo>
                    <a:lnTo>
                      <a:pt x="406" y="65"/>
                    </a:lnTo>
                    <a:lnTo>
                      <a:pt x="406" y="41"/>
                    </a:lnTo>
                    <a:lnTo>
                      <a:pt x="317" y="65"/>
                    </a:lnTo>
                    <a:lnTo>
                      <a:pt x="317" y="191"/>
                    </a:lnTo>
                    <a:lnTo>
                      <a:pt x="274" y="215"/>
                    </a:lnTo>
                    <a:lnTo>
                      <a:pt x="274" y="32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9" name="Freeform 133"/>
              <p:cNvSpPr>
                <a:spLocks/>
              </p:cNvSpPr>
              <p:nvPr/>
            </p:nvSpPr>
            <p:spPr bwMode="auto">
              <a:xfrm>
                <a:off x="2765" y="2534"/>
                <a:ext cx="225" cy="246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17" y="17"/>
                  </a:cxn>
                  <a:cxn ang="0">
                    <a:pos x="59" y="108"/>
                  </a:cxn>
                  <a:cxn ang="0">
                    <a:pos x="35" y="132"/>
                  </a:cxn>
                  <a:cxn ang="0">
                    <a:pos x="76" y="215"/>
                  </a:cxn>
                  <a:cxn ang="0">
                    <a:pos x="59" y="258"/>
                  </a:cxn>
                  <a:cxn ang="0">
                    <a:pos x="35" y="301"/>
                  </a:cxn>
                  <a:cxn ang="0">
                    <a:pos x="0" y="408"/>
                  </a:cxn>
                  <a:cxn ang="0">
                    <a:pos x="0" y="475"/>
                  </a:cxn>
                  <a:cxn ang="0">
                    <a:pos x="59" y="451"/>
                  </a:cxn>
                  <a:cxn ang="0">
                    <a:pos x="76" y="475"/>
                  </a:cxn>
                  <a:cxn ang="0">
                    <a:pos x="227" y="475"/>
                  </a:cxn>
                  <a:cxn ang="0">
                    <a:pos x="257" y="493"/>
                  </a:cxn>
                  <a:cxn ang="0">
                    <a:pos x="341" y="493"/>
                  </a:cxn>
                  <a:cxn ang="0">
                    <a:pos x="408" y="475"/>
                  </a:cxn>
                  <a:cxn ang="0">
                    <a:pos x="360" y="427"/>
                  </a:cxn>
                  <a:cxn ang="0">
                    <a:pos x="360" y="301"/>
                  </a:cxn>
                  <a:cxn ang="0">
                    <a:pos x="450" y="277"/>
                  </a:cxn>
                  <a:cxn ang="0">
                    <a:pos x="425" y="277"/>
                  </a:cxn>
                  <a:cxn ang="0">
                    <a:pos x="450" y="198"/>
                  </a:cxn>
                  <a:cxn ang="0">
                    <a:pos x="360" y="215"/>
                  </a:cxn>
                  <a:cxn ang="0">
                    <a:pos x="384" y="198"/>
                  </a:cxn>
                  <a:cxn ang="0">
                    <a:pos x="360" y="150"/>
                  </a:cxn>
                  <a:cxn ang="0">
                    <a:pos x="360" y="65"/>
                  </a:cxn>
                  <a:cxn ang="0">
                    <a:pos x="317" y="48"/>
                  </a:cxn>
                  <a:cxn ang="0">
                    <a:pos x="274" y="48"/>
                  </a:cxn>
                  <a:cxn ang="0">
                    <a:pos x="274" y="89"/>
                  </a:cxn>
                  <a:cxn ang="0">
                    <a:pos x="210" y="89"/>
                  </a:cxn>
                  <a:cxn ang="0">
                    <a:pos x="186" y="65"/>
                  </a:cxn>
                  <a:cxn ang="0">
                    <a:pos x="167" y="0"/>
                  </a:cxn>
                  <a:cxn ang="0">
                    <a:pos x="150" y="0"/>
                  </a:cxn>
                  <a:cxn ang="0">
                    <a:pos x="59" y="0"/>
                  </a:cxn>
                </a:cxnLst>
                <a:rect l="0" t="0" r="r" b="b"/>
                <a:pathLst>
                  <a:path w="450" h="493">
                    <a:moveTo>
                      <a:pt x="59" y="0"/>
                    </a:moveTo>
                    <a:lnTo>
                      <a:pt x="17" y="17"/>
                    </a:lnTo>
                    <a:lnTo>
                      <a:pt x="59" y="108"/>
                    </a:lnTo>
                    <a:lnTo>
                      <a:pt x="35" y="132"/>
                    </a:lnTo>
                    <a:lnTo>
                      <a:pt x="76" y="215"/>
                    </a:lnTo>
                    <a:lnTo>
                      <a:pt x="59" y="258"/>
                    </a:lnTo>
                    <a:lnTo>
                      <a:pt x="35" y="301"/>
                    </a:lnTo>
                    <a:lnTo>
                      <a:pt x="0" y="408"/>
                    </a:lnTo>
                    <a:lnTo>
                      <a:pt x="0" y="475"/>
                    </a:lnTo>
                    <a:lnTo>
                      <a:pt x="59" y="451"/>
                    </a:lnTo>
                    <a:lnTo>
                      <a:pt x="76" y="475"/>
                    </a:lnTo>
                    <a:lnTo>
                      <a:pt x="227" y="475"/>
                    </a:lnTo>
                    <a:lnTo>
                      <a:pt x="257" y="493"/>
                    </a:lnTo>
                    <a:lnTo>
                      <a:pt x="341" y="493"/>
                    </a:lnTo>
                    <a:lnTo>
                      <a:pt x="408" y="475"/>
                    </a:lnTo>
                    <a:lnTo>
                      <a:pt x="360" y="427"/>
                    </a:lnTo>
                    <a:lnTo>
                      <a:pt x="360" y="301"/>
                    </a:lnTo>
                    <a:lnTo>
                      <a:pt x="450" y="277"/>
                    </a:lnTo>
                    <a:lnTo>
                      <a:pt x="425" y="277"/>
                    </a:lnTo>
                    <a:lnTo>
                      <a:pt x="450" y="198"/>
                    </a:lnTo>
                    <a:lnTo>
                      <a:pt x="360" y="215"/>
                    </a:lnTo>
                    <a:lnTo>
                      <a:pt x="384" y="198"/>
                    </a:lnTo>
                    <a:lnTo>
                      <a:pt x="360" y="150"/>
                    </a:lnTo>
                    <a:lnTo>
                      <a:pt x="360" y="65"/>
                    </a:lnTo>
                    <a:lnTo>
                      <a:pt x="317" y="48"/>
                    </a:lnTo>
                    <a:lnTo>
                      <a:pt x="274" y="48"/>
                    </a:lnTo>
                    <a:lnTo>
                      <a:pt x="274" y="89"/>
                    </a:lnTo>
                    <a:lnTo>
                      <a:pt x="210" y="89"/>
                    </a:lnTo>
                    <a:lnTo>
                      <a:pt x="186" y="65"/>
                    </a:lnTo>
                    <a:lnTo>
                      <a:pt x="167" y="0"/>
                    </a:lnTo>
                    <a:lnTo>
                      <a:pt x="150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0" name="Freeform 134"/>
              <p:cNvSpPr>
                <a:spLocks/>
              </p:cNvSpPr>
              <p:nvPr/>
            </p:nvSpPr>
            <p:spPr bwMode="auto">
              <a:xfrm>
                <a:off x="2752" y="2343"/>
                <a:ext cx="141" cy="168"/>
              </a:xfrm>
              <a:custGeom>
                <a:avLst/>
                <a:gdLst/>
                <a:ahLst/>
                <a:cxnLst>
                  <a:cxn ang="0">
                    <a:pos x="60" y="318"/>
                  </a:cxn>
                  <a:cxn ang="0">
                    <a:pos x="41" y="337"/>
                  </a:cxn>
                  <a:cxn ang="0">
                    <a:pos x="0" y="318"/>
                  </a:cxn>
                  <a:cxn ang="0">
                    <a:pos x="24" y="270"/>
                  </a:cxn>
                  <a:cxn ang="0">
                    <a:pos x="24" y="251"/>
                  </a:cxn>
                  <a:cxn ang="0">
                    <a:pos x="60" y="210"/>
                  </a:cxn>
                  <a:cxn ang="0">
                    <a:pos x="101" y="227"/>
                  </a:cxn>
                  <a:cxn ang="0">
                    <a:pos x="101" y="186"/>
                  </a:cxn>
                  <a:cxn ang="0">
                    <a:pos x="101" y="120"/>
                  </a:cxn>
                  <a:cxn ang="0">
                    <a:pos x="101" y="101"/>
                  </a:cxn>
                  <a:cxn ang="0">
                    <a:pos x="101" y="77"/>
                  </a:cxn>
                  <a:cxn ang="0">
                    <a:pos x="101" y="60"/>
                  </a:cxn>
                  <a:cxn ang="0">
                    <a:pos x="84" y="60"/>
                  </a:cxn>
                  <a:cxn ang="0">
                    <a:pos x="172" y="77"/>
                  </a:cxn>
                  <a:cxn ang="0">
                    <a:pos x="172" y="17"/>
                  </a:cxn>
                  <a:cxn ang="0">
                    <a:pos x="191" y="0"/>
                  </a:cxn>
                  <a:cxn ang="0">
                    <a:pos x="208" y="0"/>
                  </a:cxn>
                  <a:cxn ang="0">
                    <a:pos x="232" y="0"/>
                  </a:cxn>
                  <a:cxn ang="0">
                    <a:pos x="282" y="0"/>
                  </a:cxn>
                  <a:cxn ang="0">
                    <a:pos x="251" y="60"/>
                  </a:cxn>
                  <a:cxn ang="0">
                    <a:pos x="232" y="168"/>
                  </a:cxn>
                  <a:cxn ang="0">
                    <a:pos x="191" y="227"/>
                  </a:cxn>
                  <a:cxn ang="0">
                    <a:pos x="172" y="294"/>
                  </a:cxn>
                  <a:cxn ang="0">
                    <a:pos x="125" y="337"/>
                  </a:cxn>
                  <a:cxn ang="0">
                    <a:pos x="101" y="318"/>
                  </a:cxn>
                  <a:cxn ang="0">
                    <a:pos x="84" y="337"/>
                  </a:cxn>
                  <a:cxn ang="0">
                    <a:pos x="60" y="337"/>
                  </a:cxn>
                  <a:cxn ang="0">
                    <a:pos x="60" y="318"/>
                  </a:cxn>
                </a:cxnLst>
                <a:rect l="0" t="0" r="r" b="b"/>
                <a:pathLst>
                  <a:path w="282" h="337">
                    <a:moveTo>
                      <a:pt x="60" y="318"/>
                    </a:moveTo>
                    <a:lnTo>
                      <a:pt x="41" y="337"/>
                    </a:lnTo>
                    <a:lnTo>
                      <a:pt x="0" y="318"/>
                    </a:lnTo>
                    <a:lnTo>
                      <a:pt x="24" y="270"/>
                    </a:lnTo>
                    <a:lnTo>
                      <a:pt x="24" y="251"/>
                    </a:lnTo>
                    <a:lnTo>
                      <a:pt x="60" y="210"/>
                    </a:lnTo>
                    <a:lnTo>
                      <a:pt x="101" y="227"/>
                    </a:lnTo>
                    <a:lnTo>
                      <a:pt x="101" y="186"/>
                    </a:lnTo>
                    <a:lnTo>
                      <a:pt x="101" y="120"/>
                    </a:lnTo>
                    <a:lnTo>
                      <a:pt x="101" y="101"/>
                    </a:lnTo>
                    <a:lnTo>
                      <a:pt x="101" y="77"/>
                    </a:lnTo>
                    <a:lnTo>
                      <a:pt x="101" y="60"/>
                    </a:lnTo>
                    <a:lnTo>
                      <a:pt x="84" y="60"/>
                    </a:lnTo>
                    <a:lnTo>
                      <a:pt x="172" y="77"/>
                    </a:lnTo>
                    <a:lnTo>
                      <a:pt x="172" y="17"/>
                    </a:lnTo>
                    <a:lnTo>
                      <a:pt x="191" y="0"/>
                    </a:lnTo>
                    <a:lnTo>
                      <a:pt x="208" y="0"/>
                    </a:lnTo>
                    <a:lnTo>
                      <a:pt x="232" y="0"/>
                    </a:lnTo>
                    <a:lnTo>
                      <a:pt x="282" y="0"/>
                    </a:lnTo>
                    <a:lnTo>
                      <a:pt x="251" y="60"/>
                    </a:lnTo>
                    <a:lnTo>
                      <a:pt x="232" y="168"/>
                    </a:lnTo>
                    <a:lnTo>
                      <a:pt x="191" y="227"/>
                    </a:lnTo>
                    <a:lnTo>
                      <a:pt x="172" y="294"/>
                    </a:lnTo>
                    <a:lnTo>
                      <a:pt x="125" y="337"/>
                    </a:lnTo>
                    <a:lnTo>
                      <a:pt x="101" y="318"/>
                    </a:lnTo>
                    <a:lnTo>
                      <a:pt x="84" y="337"/>
                    </a:lnTo>
                    <a:lnTo>
                      <a:pt x="60" y="337"/>
                    </a:lnTo>
                    <a:lnTo>
                      <a:pt x="60" y="31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1" name="Freeform 135"/>
              <p:cNvSpPr>
                <a:spLocks/>
              </p:cNvSpPr>
              <p:nvPr/>
            </p:nvSpPr>
            <p:spPr bwMode="auto">
              <a:xfrm>
                <a:off x="2707" y="2374"/>
                <a:ext cx="96" cy="129"/>
              </a:xfrm>
              <a:custGeom>
                <a:avLst/>
                <a:gdLst/>
                <a:ahLst/>
                <a:cxnLst>
                  <a:cxn ang="0">
                    <a:pos x="193" y="0"/>
                  </a:cxn>
                  <a:cxn ang="0">
                    <a:pos x="175" y="0"/>
                  </a:cxn>
                  <a:cxn ang="0">
                    <a:pos x="89" y="0"/>
                  </a:cxn>
                  <a:cxn ang="0">
                    <a:pos x="89" y="41"/>
                  </a:cxn>
                  <a:cxn ang="0">
                    <a:pos x="41" y="41"/>
                  </a:cxn>
                  <a:cxn ang="0">
                    <a:pos x="24" y="89"/>
                  </a:cxn>
                  <a:cxn ang="0">
                    <a:pos x="24" y="107"/>
                  </a:cxn>
                  <a:cxn ang="0">
                    <a:pos x="0" y="107"/>
                  </a:cxn>
                  <a:cxn ang="0">
                    <a:pos x="41" y="191"/>
                  </a:cxn>
                  <a:cxn ang="0">
                    <a:pos x="89" y="258"/>
                  </a:cxn>
                  <a:cxn ang="0">
                    <a:pos x="115" y="208"/>
                  </a:cxn>
                  <a:cxn ang="0">
                    <a:pos x="115" y="191"/>
                  </a:cxn>
                  <a:cxn ang="0">
                    <a:pos x="151" y="148"/>
                  </a:cxn>
                  <a:cxn ang="0">
                    <a:pos x="193" y="167"/>
                  </a:cxn>
                  <a:cxn ang="0">
                    <a:pos x="193" y="124"/>
                  </a:cxn>
                  <a:cxn ang="0">
                    <a:pos x="193" y="60"/>
                  </a:cxn>
                  <a:cxn ang="0">
                    <a:pos x="193" y="41"/>
                  </a:cxn>
                  <a:cxn ang="0">
                    <a:pos x="193" y="17"/>
                  </a:cxn>
                  <a:cxn ang="0">
                    <a:pos x="193" y="0"/>
                  </a:cxn>
                </a:cxnLst>
                <a:rect l="0" t="0" r="r" b="b"/>
                <a:pathLst>
                  <a:path w="193" h="258">
                    <a:moveTo>
                      <a:pt x="193" y="0"/>
                    </a:moveTo>
                    <a:lnTo>
                      <a:pt x="175" y="0"/>
                    </a:lnTo>
                    <a:lnTo>
                      <a:pt x="89" y="0"/>
                    </a:lnTo>
                    <a:lnTo>
                      <a:pt x="89" y="41"/>
                    </a:lnTo>
                    <a:lnTo>
                      <a:pt x="41" y="41"/>
                    </a:lnTo>
                    <a:lnTo>
                      <a:pt x="24" y="89"/>
                    </a:lnTo>
                    <a:lnTo>
                      <a:pt x="24" y="107"/>
                    </a:lnTo>
                    <a:lnTo>
                      <a:pt x="0" y="107"/>
                    </a:lnTo>
                    <a:lnTo>
                      <a:pt x="41" y="191"/>
                    </a:lnTo>
                    <a:lnTo>
                      <a:pt x="89" y="258"/>
                    </a:lnTo>
                    <a:lnTo>
                      <a:pt x="115" y="208"/>
                    </a:lnTo>
                    <a:lnTo>
                      <a:pt x="115" y="191"/>
                    </a:lnTo>
                    <a:lnTo>
                      <a:pt x="151" y="148"/>
                    </a:lnTo>
                    <a:lnTo>
                      <a:pt x="193" y="167"/>
                    </a:lnTo>
                    <a:lnTo>
                      <a:pt x="193" y="124"/>
                    </a:lnTo>
                    <a:lnTo>
                      <a:pt x="193" y="60"/>
                    </a:lnTo>
                    <a:lnTo>
                      <a:pt x="193" y="41"/>
                    </a:lnTo>
                    <a:lnTo>
                      <a:pt x="193" y="17"/>
                    </a:lnTo>
                    <a:lnTo>
                      <a:pt x="193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2" name="Freeform 136"/>
              <p:cNvSpPr>
                <a:spLocks/>
              </p:cNvSpPr>
              <p:nvPr/>
            </p:nvSpPr>
            <p:spPr bwMode="auto">
              <a:xfrm>
                <a:off x="2494" y="2190"/>
                <a:ext cx="84" cy="129"/>
              </a:xfrm>
              <a:custGeom>
                <a:avLst/>
                <a:gdLst/>
                <a:ahLst/>
                <a:cxnLst>
                  <a:cxn ang="0">
                    <a:pos x="149" y="172"/>
                  </a:cxn>
                  <a:cxn ang="0">
                    <a:pos x="168" y="196"/>
                  </a:cxn>
                  <a:cxn ang="0">
                    <a:pos x="149" y="215"/>
                  </a:cxn>
                  <a:cxn ang="0">
                    <a:pos x="125" y="215"/>
                  </a:cxn>
                  <a:cxn ang="0">
                    <a:pos x="41" y="258"/>
                  </a:cxn>
                  <a:cxn ang="0">
                    <a:pos x="0" y="232"/>
                  </a:cxn>
                  <a:cxn ang="0">
                    <a:pos x="17" y="232"/>
                  </a:cxn>
                  <a:cxn ang="0">
                    <a:pos x="0" y="172"/>
                  </a:cxn>
                  <a:cxn ang="0">
                    <a:pos x="41" y="107"/>
                  </a:cxn>
                  <a:cxn ang="0">
                    <a:pos x="17" y="65"/>
                  </a:cxn>
                  <a:cxn ang="0">
                    <a:pos x="17" y="0"/>
                  </a:cxn>
                  <a:cxn ang="0">
                    <a:pos x="101" y="0"/>
                  </a:cxn>
                  <a:cxn ang="0">
                    <a:pos x="125" y="89"/>
                  </a:cxn>
                  <a:cxn ang="0">
                    <a:pos x="149" y="172"/>
                  </a:cxn>
                </a:cxnLst>
                <a:rect l="0" t="0" r="r" b="b"/>
                <a:pathLst>
                  <a:path w="168" h="258">
                    <a:moveTo>
                      <a:pt x="149" y="172"/>
                    </a:moveTo>
                    <a:lnTo>
                      <a:pt x="168" y="196"/>
                    </a:lnTo>
                    <a:lnTo>
                      <a:pt x="149" y="215"/>
                    </a:lnTo>
                    <a:lnTo>
                      <a:pt x="125" y="215"/>
                    </a:lnTo>
                    <a:lnTo>
                      <a:pt x="41" y="258"/>
                    </a:lnTo>
                    <a:lnTo>
                      <a:pt x="0" y="232"/>
                    </a:lnTo>
                    <a:lnTo>
                      <a:pt x="17" y="232"/>
                    </a:lnTo>
                    <a:lnTo>
                      <a:pt x="0" y="172"/>
                    </a:lnTo>
                    <a:lnTo>
                      <a:pt x="41" y="107"/>
                    </a:lnTo>
                    <a:lnTo>
                      <a:pt x="17" y="65"/>
                    </a:lnTo>
                    <a:lnTo>
                      <a:pt x="17" y="0"/>
                    </a:lnTo>
                    <a:lnTo>
                      <a:pt x="101" y="0"/>
                    </a:lnTo>
                    <a:lnTo>
                      <a:pt x="125" y="89"/>
                    </a:lnTo>
                    <a:lnTo>
                      <a:pt x="149" y="17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3" name="Freeform 137"/>
              <p:cNvSpPr>
                <a:spLocks/>
              </p:cNvSpPr>
              <p:nvPr/>
            </p:nvSpPr>
            <p:spPr bwMode="auto">
              <a:xfrm>
                <a:off x="2545" y="2190"/>
                <a:ext cx="44" cy="99"/>
              </a:xfrm>
              <a:custGeom>
                <a:avLst/>
                <a:gdLst/>
                <a:ahLst/>
                <a:cxnLst>
                  <a:cxn ang="0">
                    <a:pos x="46" y="172"/>
                  </a:cxn>
                  <a:cxn ang="0">
                    <a:pos x="65" y="198"/>
                  </a:cxn>
                  <a:cxn ang="0">
                    <a:pos x="89" y="198"/>
                  </a:cxn>
                  <a:cxn ang="0">
                    <a:pos x="65" y="107"/>
                  </a:cxn>
                  <a:cxn ang="0">
                    <a:pos x="65" y="48"/>
                  </a:cxn>
                  <a:cxn ang="0">
                    <a:pos x="46" y="24"/>
                  </a:cxn>
                  <a:cxn ang="0">
                    <a:pos x="46" y="0"/>
                  </a:cxn>
                  <a:cxn ang="0">
                    <a:pos x="0" y="0"/>
                  </a:cxn>
                  <a:cxn ang="0">
                    <a:pos x="22" y="89"/>
                  </a:cxn>
                  <a:cxn ang="0">
                    <a:pos x="46" y="172"/>
                  </a:cxn>
                </a:cxnLst>
                <a:rect l="0" t="0" r="r" b="b"/>
                <a:pathLst>
                  <a:path w="89" h="198">
                    <a:moveTo>
                      <a:pt x="46" y="172"/>
                    </a:moveTo>
                    <a:lnTo>
                      <a:pt x="65" y="198"/>
                    </a:lnTo>
                    <a:lnTo>
                      <a:pt x="89" y="198"/>
                    </a:lnTo>
                    <a:lnTo>
                      <a:pt x="65" y="107"/>
                    </a:lnTo>
                    <a:lnTo>
                      <a:pt x="65" y="48"/>
                    </a:lnTo>
                    <a:lnTo>
                      <a:pt x="46" y="24"/>
                    </a:lnTo>
                    <a:lnTo>
                      <a:pt x="46" y="0"/>
                    </a:lnTo>
                    <a:lnTo>
                      <a:pt x="0" y="0"/>
                    </a:lnTo>
                    <a:lnTo>
                      <a:pt x="22" y="89"/>
                    </a:lnTo>
                    <a:lnTo>
                      <a:pt x="46" y="17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4" name="Freeform 138"/>
              <p:cNvSpPr>
                <a:spLocks/>
              </p:cNvSpPr>
              <p:nvPr/>
            </p:nvSpPr>
            <p:spPr bwMode="auto">
              <a:xfrm>
                <a:off x="2568" y="2160"/>
                <a:ext cx="54" cy="129"/>
              </a:xfrm>
              <a:custGeom>
                <a:avLst/>
                <a:gdLst/>
                <a:ahLst/>
                <a:cxnLst>
                  <a:cxn ang="0">
                    <a:pos x="17" y="168"/>
                  </a:cxn>
                  <a:cxn ang="0">
                    <a:pos x="41" y="260"/>
                  </a:cxn>
                  <a:cxn ang="0">
                    <a:pos x="60" y="260"/>
                  </a:cxn>
                  <a:cxn ang="0">
                    <a:pos x="60" y="168"/>
                  </a:cxn>
                  <a:cxn ang="0">
                    <a:pos x="107" y="84"/>
                  </a:cxn>
                  <a:cxn ang="0">
                    <a:pos x="107" y="41"/>
                  </a:cxn>
                  <a:cxn ang="0">
                    <a:pos x="84" y="0"/>
                  </a:cxn>
                  <a:cxn ang="0">
                    <a:pos x="60" y="17"/>
                  </a:cxn>
                  <a:cxn ang="0">
                    <a:pos x="41" y="41"/>
                  </a:cxn>
                  <a:cxn ang="0">
                    <a:pos x="17" y="41"/>
                  </a:cxn>
                  <a:cxn ang="0">
                    <a:pos x="0" y="60"/>
                  </a:cxn>
                  <a:cxn ang="0">
                    <a:pos x="0" y="84"/>
                  </a:cxn>
                  <a:cxn ang="0">
                    <a:pos x="17" y="108"/>
                  </a:cxn>
                  <a:cxn ang="0">
                    <a:pos x="17" y="168"/>
                  </a:cxn>
                </a:cxnLst>
                <a:rect l="0" t="0" r="r" b="b"/>
                <a:pathLst>
                  <a:path w="107" h="260">
                    <a:moveTo>
                      <a:pt x="17" y="168"/>
                    </a:moveTo>
                    <a:lnTo>
                      <a:pt x="41" y="260"/>
                    </a:lnTo>
                    <a:lnTo>
                      <a:pt x="60" y="260"/>
                    </a:lnTo>
                    <a:lnTo>
                      <a:pt x="60" y="168"/>
                    </a:lnTo>
                    <a:lnTo>
                      <a:pt x="107" y="84"/>
                    </a:lnTo>
                    <a:lnTo>
                      <a:pt x="107" y="41"/>
                    </a:lnTo>
                    <a:lnTo>
                      <a:pt x="84" y="0"/>
                    </a:lnTo>
                    <a:lnTo>
                      <a:pt x="60" y="17"/>
                    </a:lnTo>
                    <a:lnTo>
                      <a:pt x="41" y="41"/>
                    </a:lnTo>
                    <a:lnTo>
                      <a:pt x="17" y="41"/>
                    </a:lnTo>
                    <a:lnTo>
                      <a:pt x="0" y="60"/>
                    </a:lnTo>
                    <a:lnTo>
                      <a:pt x="0" y="84"/>
                    </a:lnTo>
                    <a:lnTo>
                      <a:pt x="17" y="108"/>
                    </a:lnTo>
                    <a:lnTo>
                      <a:pt x="17" y="16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5" name="Freeform 139"/>
              <p:cNvSpPr>
                <a:spLocks/>
              </p:cNvSpPr>
              <p:nvPr/>
            </p:nvSpPr>
            <p:spPr bwMode="auto">
              <a:xfrm>
                <a:off x="2394" y="2202"/>
                <a:ext cx="121" cy="126"/>
              </a:xfrm>
              <a:custGeom>
                <a:avLst/>
                <a:gdLst/>
                <a:ahLst/>
                <a:cxnLst>
                  <a:cxn ang="0">
                    <a:pos x="215" y="208"/>
                  </a:cxn>
                  <a:cxn ang="0">
                    <a:pos x="198" y="208"/>
                  </a:cxn>
                  <a:cxn ang="0">
                    <a:pos x="150" y="208"/>
                  </a:cxn>
                  <a:cxn ang="0">
                    <a:pos x="107" y="208"/>
                  </a:cxn>
                  <a:cxn ang="0">
                    <a:pos x="47" y="251"/>
                  </a:cxn>
                  <a:cxn ang="0">
                    <a:pos x="47" y="191"/>
                  </a:cxn>
                  <a:cxn ang="0">
                    <a:pos x="17" y="172"/>
                  </a:cxn>
                  <a:cxn ang="0">
                    <a:pos x="0" y="124"/>
                  </a:cxn>
                  <a:cxn ang="0">
                    <a:pos x="17" y="107"/>
                  </a:cxn>
                  <a:cxn ang="0">
                    <a:pos x="17" y="83"/>
                  </a:cxn>
                  <a:cxn ang="0">
                    <a:pos x="47" y="83"/>
                  </a:cxn>
                  <a:cxn ang="0">
                    <a:pos x="17" y="41"/>
                  </a:cxn>
                  <a:cxn ang="0">
                    <a:pos x="17" y="0"/>
                  </a:cxn>
                  <a:cxn ang="0">
                    <a:pos x="47" y="0"/>
                  </a:cxn>
                  <a:cxn ang="0">
                    <a:pos x="64" y="0"/>
                  </a:cxn>
                  <a:cxn ang="0">
                    <a:pos x="88" y="0"/>
                  </a:cxn>
                  <a:cxn ang="0">
                    <a:pos x="107" y="0"/>
                  </a:cxn>
                  <a:cxn ang="0">
                    <a:pos x="131" y="0"/>
                  </a:cxn>
                  <a:cxn ang="0">
                    <a:pos x="150" y="24"/>
                  </a:cxn>
                  <a:cxn ang="0">
                    <a:pos x="198" y="24"/>
                  </a:cxn>
                  <a:cxn ang="0">
                    <a:pos x="215" y="41"/>
                  </a:cxn>
                  <a:cxn ang="0">
                    <a:pos x="240" y="83"/>
                  </a:cxn>
                  <a:cxn ang="0">
                    <a:pos x="198" y="148"/>
                  </a:cxn>
                  <a:cxn ang="0">
                    <a:pos x="215" y="208"/>
                  </a:cxn>
                </a:cxnLst>
                <a:rect l="0" t="0" r="r" b="b"/>
                <a:pathLst>
                  <a:path w="240" h="251">
                    <a:moveTo>
                      <a:pt x="215" y="208"/>
                    </a:moveTo>
                    <a:lnTo>
                      <a:pt x="198" y="208"/>
                    </a:lnTo>
                    <a:lnTo>
                      <a:pt x="150" y="208"/>
                    </a:lnTo>
                    <a:lnTo>
                      <a:pt x="107" y="208"/>
                    </a:lnTo>
                    <a:lnTo>
                      <a:pt x="47" y="251"/>
                    </a:lnTo>
                    <a:lnTo>
                      <a:pt x="47" y="191"/>
                    </a:lnTo>
                    <a:lnTo>
                      <a:pt x="17" y="172"/>
                    </a:lnTo>
                    <a:lnTo>
                      <a:pt x="0" y="124"/>
                    </a:lnTo>
                    <a:lnTo>
                      <a:pt x="17" y="107"/>
                    </a:lnTo>
                    <a:lnTo>
                      <a:pt x="17" y="83"/>
                    </a:lnTo>
                    <a:lnTo>
                      <a:pt x="47" y="83"/>
                    </a:lnTo>
                    <a:lnTo>
                      <a:pt x="17" y="41"/>
                    </a:lnTo>
                    <a:lnTo>
                      <a:pt x="17" y="0"/>
                    </a:lnTo>
                    <a:lnTo>
                      <a:pt x="47" y="0"/>
                    </a:lnTo>
                    <a:lnTo>
                      <a:pt x="64" y="0"/>
                    </a:lnTo>
                    <a:lnTo>
                      <a:pt x="88" y="0"/>
                    </a:lnTo>
                    <a:lnTo>
                      <a:pt x="107" y="0"/>
                    </a:lnTo>
                    <a:lnTo>
                      <a:pt x="131" y="0"/>
                    </a:lnTo>
                    <a:lnTo>
                      <a:pt x="150" y="24"/>
                    </a:lnTo>
                    <a:lnTo>
                      <a:pt x="198" y="24"/>
                    </a:lnTo>
                    <a:lnTo>
                      <a:pt x="215" y="41"/>
                    </a:lnTo>
                    <a:lnTo>
                      <a:pt x="240" y="83"/>
                    </a:lnTo>
                    <a:lnTo>
                      <a:pt x="198" y="148"/>
                    </a:lnTo>
                    <a:lnTo>
                      <a:pt x="215" y="20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6" name="Freeform 140"/>
              <p:cNvSpPr>
                <a:spLocks/>
              </p:cNvSpPr>
              <p:nvPr/>
            </p:nvSpPr>
            <p:spPr bwMode="auto">
              <a:xfrm>
                <a:off x="2341" y="2244"/>
                <a:ext cx="77" cy="84"/>
              </a:xfrm>
              <a:custGeom>
                <a:avLst/>
                <a:gdLst/>
                <a:ahLst/>
                <a:cxnLst>
                  <a:cxn ang="0">
                    <a:pos x="108" y="41"/>
                  </a:cxn>
                  <a:cxn ang="0">
                    <a:pos x="89" y="41"/>
                  </a:cxn>
                  <a:cxn ang="0">
                    <a:pos x="65" y="0"/>
                  </a:cxn>
                  <a:cxn ang="0">
                    <a:pos x="48" y="0"/>
                  </a:cxn>
                  <a:cxn ang="0">
                    <a:pos x="0" y="65"/>
                  </a:cxn>
                  <a:cxn ang="0">
                    <a:pos x="125" y="149"/>
                  </a:cxn>
                  <a:cxn ang="0">
                    <a:pos x="155" y="168"/>
                  </a:cxn>
                  <a:cxn ang="0">
                    <a:pos x="155" y="108"/>
                  </a:cxn>
                  <a:cxn ang="0">
                    <a:pos x="125" y="89"/>
                  </a:cxn>
                  <a:cxn ang="0">
                    <a:pos x="108" y="41"/>
                  </a:cxn>
                </a:cxnLst>
                <a:rect l="0" t="0" r="r" b="b"/>
                <a:pathLst>
                  <a:path w="155" h="168">
                    <a:moveTo>
                      <a:pt x="108" y="41"/>
                    </a:moveTo>
                    <a:lnTo>
                      <a:pt x="89" y="41"/>
                    </a:lnTo>
                    <a:lnTo>
                      <a:pt x="65" y="0"/>
                    </a:lnTo>
                    <a:lnTo>
                      <a:pt x="48" y="0"/>
                    </a:lnTo>
                    <a:lnTo>
                      <a:pt x="0" y="65"/>
                    </a:lnTo>
                    <a:lnTo>
                      <a:pt x="125" y="149"/>
                    </a:lnTo>
                    <a:lnTo>
                      <a:pt x="155" y="168"/>
                    </a:lnTo>
                    <a:lnTo>
                      <a:pt x="155" y="108"/>
                    </a:lnTo>
                    <a:lnTo>
                      <a:pt x="125" y="89"/>
                    </a:lnTo>
                    <a:lnTo>
                      <a:pt x="108" y="4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7" name="Freeform 141"/>
              <p:cNvSpPr>
                <a:spLocks/>
              </p:cNvSpPr>
              <p:nvPr/>
            </p:nvSpPr>
            <p:spPr bwMode="auto">
              <a:xfrm>
                <a:off x="2244" y="2073"/>
                <a:ext cx="108" cy="87"/>
              </a:xfrm>
              <a:custGeom>
                <a:avLst/>
                <a:gdLst/>
                <a:ahLst/>
                <a:cxnLst>
                  <a:cxn ang="0">
                    <a:pos x="191" y="84"/>
                  </a:cxn>
                  <a:cxn ang="0">
                    <a:pos x="149" y="41"/>
                  </a:cxn>
                  <a:cxn ang="0">
                    <a:pos x="108" y="0"/>
                  </a:cxn>
                  <a:cxn ang="0">
                    <a:pos x="60" y="24"/>
                  </a:cxn>
                  <a:cxn ang="0">
                    <a:pos x="41" y="41"/>
                  </a:cxn>
                  <a:cxn ang="0">
                    <a:pos x="0" y="84"/>
                  </a:cxn>
                  <a:cxn ang="0">
                    <a:pos x="24" y="108"/>
                  </a:cxn>
                  <a:cxn ang="0">
                    <a:pos x="24" y="132"/>
                  </a:cxn>
                  <a:cxn ang="0">
                    <a:pos x="60" y="108"/>
                  </a:cxn>
                  <a:cxn ang="0">
                    <a:pos x="132" y="132"/>
                  </a:cxn>
                  <a:cxn ang="0">
                    <a:pos x="108" y="149"/>
                  </a:cxn>
                  <a:cxn ang="0">
                    <a:pos x="60" y="132"/>
                  </a:cxn>
                  <a:cxn ang="0">
                    <a:pos x="24" y="149"/>
                  </a:cxn>
                  <a:cxn ang="0">
                    <a:pos x="24" y="174"/>
                  </a:cxn>
                  <a:cxn ang="0">
                    <a:pos x="132" y="174"/>
                  </a:cxn>
                  <a:cxn ang="0">
                    <a:pos x="215" y="174"/>
                  </a:cxn>
                  <a:cxn ang="0">
                    <a:pos x="191" y="84"/>
                  </a:cxn>
                </a:cxnLst>
                <a:rect l="0" t="0" r="r" b="b"/>
                <a:pathLst>
                  <a:path w="215" h="174">
                    <a:moveTo>
                      <a:pt x="191" y="84"/>
                    </a:moveTo>
                    <a:lnTo>
                      <a:pt x="149" y="41"/>
                    </a:lnTo>
                    <a:lnTo>
                      <a:pt x="108" y="0"/>
                    </a:lnTo>
                    <a:lnTo>
                      <a:pt x="60" y="24"/>
                    </a:lnTo>
                    <a:lnTo>
                      <a:pt x="41" y="41"/>
                    </a:lnTo>
                    <a:lnTo>
                      <a:pt x="0" y="84"/>
                    </a:lnTo>
                    <a:lnTo>
                      <a:pt x="24" y="108"/>
                    </a:lnTo>
                    <a:lnTo>
                      <a:pt x="24" y="132"/>
                    </a:lnTo>
                    <a:lnTo>
                      <a:pt x="60" y="108"/>
                    </a:lnTo>
                    <a:lnTo>
                      <a:pt x="132" y="132"/>
                    </a:lnTo>
                    <a:lnTo>
                      <a:pt x="108" y="149"/>
                    </a:lnTo>
                    <a:lnTo>
                      <a:pt x="60" y="132"/>
                    </a:lnTo>
                    <a:lnTo>
                      <a:pt x="24" y="149"/>
                    </a:lnTo>
                    <a:lnTo>
                      <a:pt x="24" y="174"/>
                    </a:lnTo>
                    <a:lnTo>
                      <a:pt x="132" y="174"/>
                    </a:lnTo>
                    <a:lnTo>
                      <a:pt x="215" y="174"/>
                    </a:lnTo>
                    <a:lnTo>
                      <a:pt x="191" y="8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8" name="Freeform 142"/>
              <p:cNvSpPr>
                <a:spLocks/>
              </p:cNvSpPr>
              <p:nvPr/>
            </p:nvSpPr>
            <p:spPr bwMode="auto">
              <a:xfrm>
                <a:off x="2256" y="1859"/>
                <a:ext cx="213" cy="255"/>
              </a:xfrm>
              <a:custGeom>
                <a:avLst/>
                <a:gdLst/>
                <a:ahLst/>
                <a:cxnLst>
                  <a:cxn ang="0">
                    <a:pos x="167" y="511"/>
                  </a:cxn>
                  <a:cxn ang="0">
                    <a:pos x="191" y="468"/>
                  </a:cxn>
                  <a:cxn ang="0">
                    <a:pos x="215" y="492"/>
                  </a:cxn>
                  <a:cxn ang="0">
                    <a:pos x="234" y="468"/>
                  </a:cxn>
                  <a:cxn ang="0">
                    <a:pos x="408" y="468"/>
                  </a:cxn>
                  <a:cxn ang="0">
                    <a:pos x="365" y="84"/>
                  </a:cxn>
                  <a:cxn ang="0">
                    <a:pos x="427" y="84"/>
                  </a:cxn>
                  <a:cxn ang="0">
                    <a:pos x="294" y="0"/>
                  </a:cxn>
                  <a:cxn ang="0">
                    <a:pos x="294" y="41"/>
                  </a:cxn>
                  <a:cxn ang="0">
                    <a:pos x="191" y="41"/>
                  </a:cxn>
                  <a:cxn ang="0">
                    <a:pos x="191" y="149"/>
                  </a:cxn>
                  <a:cxn ang="0">
                    <a:pos x="150" y="175"/>
                  </a:cxn>
                  <a:cxn ang="0">
                    <a:pos x="150" y="234"/>
                  </a:cxn>
                  <a:cxn ang="0">
                    <a:pos x="17" y="234"/>
                  </a:cxn>
                  <a:cxn ang="0">
                    <a:pos x="0" y="251"/>
                  </a:cxn>
                  <a:cxn ang="0">
                    <a:pos x="17" y="282"/>
                  </a:cxn>
                  <a:cxn ang="0">
                    <a:pos x="17" y="318"/>
                  </a:cxn>
                  <a:cxn ang="0">
                    <a:pos x="17" y="385"/>
                  </a:cxn>
                  <a:cxn ang="0">
                    <a:pos x="17" y="468"/>
                  </a:cxn>
                  <a:cxn ang="0">
                    <a:pos x="36" y="449"/>
                  </a:cxn>
                  <a:cxn ang="0">
                    <a:pos x="84" y="425"/>
                  </a:cxn>
                  <a:cxn ang="0">
                    <a:pos x="125" y="468"/>
                  </a:cxn>
                  <a:cxn ang="0">
                    <a:pos x="167" y="511"/>
                  </a:cxn>
                </a:cxnLst>
                <a:rect l="0" t="0" r="r" b="b"/>
                <a:pathLst>
                  <a:path w="427" h="511">
                    <a:moveTo>
                      <a:pt x="167" y="511"/>
                    </a:moveTo>
                    <a:lnTo>
                      <a:pt x="191" y="468"/>
                    </a:lnTo>
                    <a:lnTo>
                      <a:pt x="215" y="492"/>
                    </a:lnTo>
                    <a:lnTo>
                      <a:pt x="234" y="468"/>
                    </a:lnTo>
                    <a:lnTo>
                      <a:pt x="408" y="468"/>
                    </a:lnTo>
                    <a:lnTo>
                      <a:pt x="365" y="84"/>
                    </a:lnTo>
                    <a:lnTo>
                      <a:pt x="427" y="84"/>
                    </a:lnTo>
                    <a:lnTo>
                      <a:pt x="294" y="0"/>
                    </a:lnTo>
                    <a:lnTo>
                      <a:pt x="294" y="41"/>
                    </a:lnTo>
                    <a:lnTo>
                      <a:pt x="191" y="41"/>
                    </a:lnTo>
                    <a:lnTo>
                      <a:pt x="191" y="149"/>
                    </a:lnTo>
                    <a:lnTo>
                      <a:pt x="150" y="175"/>
                    </a:lnTo>
                    <a:lnTo>
                      <a:pt x="150" y="234"/>
                    </a:lnTo>
                    <a:lnTo>
                      <a:pt x="17" y="234"/>
                    </a:lnTo>
                    <a:lnTo>
                      <a:pt x="0" y="251"/>
                    </a:lnTo>
                    <a:lnTo>
                      <a:pt x="17" y="282"/>
                    </a:lnTo>
                    <a:lnTo>
                      <a:pt x="17" y="318"/>
                    </a:lnTo>
                    <a:lnTo>
                      <a:pt x="17" y="385"/>
                    </a:lnTo>
                    <a:lnTo>
                      <a:pt x="17" y="468"/>
                    </a:lnTo>
                    <a:lnTo>
                      <a:pt x="36" y="449"/>
                    </a:lnTo>
                    <a:lnTo>
                      <a:pt x="84" y="425"/>
                    </a:lnTo>
                    <a:lnTo>
                      <a:pt x="125" y="468"/>
                    </a:lnTo>
                    <a:lnTo>
                      <a:pt x="167" y="51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9" name="Freeform 143"/>
              <p:cNvSpPr>
                <a:spLocks/>
              </p:cNvSpPr>
              <p:nvPr/>
            </p:nvSpPr>
            <p:spPr bwMode="auto">
              <a:xfrm>
                <a:off x="2256" y="1846"/>
                <a:ext cx="148" cy="139"/>
              </a:xfrm>
              <a:custGeom>
                <a:avLst/>
                <a:gdLst/>
                <a:ahLst/>
                <a:cxnLst>
                  <a:cxn ang="0">
                    <a:pos x="295" y="0"/>
                  </a:cxn>
                  <a:cxn ang="0">
                    <a:pos x="150" y="0"/>
                  </a:cxn>
                  <a:cxn ang="0">
                    <a:pos x="126" y="48"/>
                  </a:cxn>
                  <a:cxn ang="0">
                    <a:pos x="108" y="65"/>
                  </a:cxn>
                  <a:cxn ang="0">
                    <a:pos x="84" y="124"/>
                  </a:cxn>
                  <a:cxn ang="0">
                    <a:pos x="0" y="234"/>
                  </a:cxn>
                  <a:cxn ang="0">
                    <a:pos x="0" y="276"/>
                  </a:cxn>
                  <a:cxn ang="0">
                    <a:pos x="17" y="258"/>
                  </a:cxn>
                  <a:cxn ang="0">
                    <a:pos x="150" y="258"/>
                  </a:cxn>
                  <a:cxn ang="0">
                    <a:pos x="150" y="198"/>
                  </a:cxn>
                  <a:cxn ang="0">
                    <a:pos x="191" y="174"/>
                  </a:cxn>
                  <a:cxn ang="0">
                    <a:pos x="191" y="65"/>
                  </a:cxn>
                  <a:cxn ang="0">
                    <a:pos x="295" y="65"/>
                  </a:cxn>
                  <a:cxn ang="0">
                    <a:pos x="295" y="24"/>
                  </a:cxn>
                  <a:cxn ang="0">
                    <a:pos x="295" y="0"/>
                  </a:cxn>
                </a:cxnLst>
                <a:rect l="0" t="0" r="r" b="b"/>
                <a:pathLst>
                  <a:path w="295" h="276">
                    <a:moveTo>
                      <a:pt x="295" y="0"/>
                    </a:moveTo>
                    <a:lnTo>
                      <a:pt x="150" y="0"/>
                    </a:lnTo>
                    <a:lnTo>
                      <a:pt x="126" y="48"/>
                    </a:lnTo>
                    <a:lnTo>
                      <a:pt x="108" y="65"/>
                    </a:lnTo>
                    <a:lnTo>
                      <a:pt x="84" y="124"/>
                    </a:lnTo>
                    <a:lnTo>
                      <a:pt x="0" y="234"/>
                    </a:lnTo>
                    <a:lnTo>
                      <a:pt x="0" y="276"/>
                    </a:lnTo>
                    <a:lnTo>
                      <a:pt x="17" y="258"/>
                    </a:lnTo>
                    <a:lnTo>
                      <a:pt x="150" y="258"/>
                    </a:lnTo>
                    <a:lnTo>
                      <a:pt x="150" y="198"/>
                    </a:lnTo>
                    <a:lnTo>
                      <a:pt x="191" y="174"/>
                    </a:lnTo>
                    <a:lnTo>
                      <a:pt x="191" y="65"/>
                    </a:lnTo>
                    <a:lnTo>
                      <a:pt x="295" y="65"/>
                    </a:lnTo>
                    <a:lnTo>
                      <a:pt x="295" y="24"/>
                    </a:lnTo>
                    <a:lnTo>
                      <a:pt x="295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0" name="Freeform 144"/>
              <p:cNvSpPr>
                <a:spLocks/>
              </p:cNvSpPr>
              <p:nvPr/>
            </p:nvSpPr>
            <p:spPr bwMode="auto">
              <a:xfrm>
                <a:off x="2689" y="1658"/>
                <a:ext cx="62" cy="138"/>
              </a:xfrm>
              <a:custGeom>
                <a:avLst/>
                <a:gdLst/>
                <a:ahLst/>
                <a:cxnLst>
                  <a:cxn ang="0">
                    <a:pos x="124" y="168"/>
                  </a:cxn>
                  <a:cxn ang="0">
                    <a:pos x="124" y="144"/>
                  </a:cxn>
                  <a:cxn ang="0">
                    <a:pos x="76" y="144"/>
                  </a:cxn>
                  <a:cxn ang="0">
                    <a:pos x="76" y="125"/>
                  </a:cxn>
                  <a:cxn ang="0">
                    <a:pos x="124" y="77"/>
                  </a:cxn>
                  <a:cxn ang="0">
                    <a:pos x="100" y="36"/>
                  </a:cxn>
                  <a:cxn ang="0">
                    <a:pos x="124" y="18"/>
                  </a:cxn>
                  <a:cxn ang="0">
                    <a:pos x="100" y="18"/>
                  </a:cxn>
                  <a:cxn ang="0">
                    <a:pos x="76" y="18"/>
                  </a:cxn>
                  <a:cxn ang="0">
                    <a:pos x="76" y="0"/>
                  </a:cxn>
                  <a:cxn ang="0">
                    <a:pos x="34" y="18"/>
                  </a:cxn>
                  <a:cxn ang="0">
                    <a:pos x="34" y="36"/>
                  </a:cxn>
                  <a:cxn ang="0">
                    <a:pos x="34" y="108"/>
                  </a:cxn>
                  <a:cxn ang="0">
                    <a:pos x="0" y="144"/>
                  </a:cxn>
                  <a:cxn ang="0">
                    <a:pos x="17" y="187"/>
                  </a:cxn>
                  <a:cxn ang="0">
                    <a:pos x="58" y="210"/>
                  </a:cxn>
                  <a:cxn ang="0">
                    <a:pos x="58" y="277"/>
                  </a:cxn>
                  <a:cxn ang="0">
                    <a:pos x="76" y="277"/>
                  </a:cxn>
                  <a:cxn ang="0">
                    <a:pos x="76" y="228"/>
                  </a:cxn>
                  <a:cxn ang="0">
                    <a:pos x="124" y="210"/>
                  </a:cxn>
                  <a:cxn ang="0">
                    <a:pos x="124" y="168"/>
                  </a:cxn>
                </a:cxnLst>
                <a:rect l="0" t="0" r="r" b="b"/>
                <a:pathLst>
                  <a:path w="124" h="277">
                    <a:moveTo>
                      <a:pt x="124" y="168"/>
                    </a:moveTo>
                    <a:lnTo>
                      <a:pt x="124" y="144"/>
                    </a:lnTo>
                    <a:lnTo>
                      <a:pt x="76" y="144"/>
                    </a:lnTo>
                    <a:lnTo>
                      <a:pt x="76" y="125"/>
                    </a:lnTo>
                    <a:lnTo>
                      <a:pt x="124" y="77"/>
                    </a:lnTo>
                    <a:lnTo>
                      <a:pt x="100" y="36"/>
                    </a:lnTo>
                    <a:lnTo>
                      <a:pt x="124" y="18"/>
                    </a:lnTo>
                    <a:lnTo>
                      <a:pt x="100" y="18"/>
                    </a:lnTo>
                    <a:lnTo>
                      <a:pt x="76" y="18"/>
                    </a:lnTo>
                    <a:lnTo>
                      <a:pt x="76" y="0"/>
                    </a:lnTo>
                    <a:lnTo>
                      <a:pt x="34" y="18"/>
                    </a:lnTo>
                    <a:lnTo>
                      <a:pt x="34" y="36"/>
                    </a:lnTo>
                    <a:lnTo>
                      <a:pt x="34" y="108"/>
                    </a:lnTo>
                    <a:lnTo>
                      <a:pt x="0" y="144"/>
                    </a:lnTo>
                    <a:lnTo>
                      <a:pt x="17" y="187"/>
                    </a:lnTo>
                    <a:lnTo>
                      <a:pt x="58" y="210"/>
                    </a:lnTo>
                    <a:lnTo>
                      <a:pt x="58" y="277"/>
                    </a:lnTo>
                    <a:lnTo>
                      <a:pt x="76" y="277"/>
                    </a:lnTo>
                    <a:lnTo>
                      <a:pt x="76" y="228"/>
                    </a:lnTo>
                    <a:lnTo>
                      <a:pt x="124" y="210"/>
                    </a:lnTo>
                    <a:lnTo>
                      <a:pt x="124" y="16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1" name="Freeform 145"/>
              <p:cNvSpPr>
                <a:spLocks/>
              </p:cNvSpPr>
              <p:nvPr/>
            </p:nvSpPr>
            <p:spPr bwMode="auto">
              <a:xfrm>
                <a:off x="2418" y="1528"/>
                <a:ext cx="204" cy="159"/>
              </a:xfrm>
              <a:custGeom>
                <a:avLst/>
                <a:gdLst/>
                <a:ahLst/>
                <a:cxnLst>
                  <a:cxn ang="0">
                    <a:pos x="299" y="36"/>
                  </a:cxn>
                  <a:cxn ang="0">
                    <a:pos x="251" y="17"/>
                  </a:cxn>
                  <a:cxn ang="0">
                    <a:pos x="234" y="17"/>
                  </a:cxn>
                  <a:cxn ang="0">
                    <a:pos x="168" y="17"/>
                  </a:cxn>
                  <a:cxn ang="0">
                    <a:pos x="41" y="0"/>
                  </a:cxn>
                  <a:cxn ang="0">
                    <a:pos x="17" y="17"/>
                  </a:cxn>
                  <a:cxn ang="0">
                    <a:pos x="0" y="36"/>
                  </a:cxn>
                  <a:cxn ang="0">
                    <a:pos x="17" y="84"/>
                  </a:cxn>
                  <a:cxn ang="0">
                    <a:pos x="84" y="84"/>
                  </a:cxn>
                  <a:cxn ang="0">
                    <a:pos x="101" y="84"/>
                  </a:cxn>
                  <a:cxn ang="0">
                    <a:pos x="84" y="125"/>
                  </a:cxn>
                  <a:cxn ang="0">
                    <a:pos x="84" y="149"/>
                  </a:cxn>
                  <a:cxn ang="0">
                    <a:pos x="60" y="167"/>
                  </a:cxn>
                  <a:cxn ang="0">
                    <a:pos x="60" y="208"/>
                  </a:cxn>
                  <a:cxn ang="0">
                    <a:pos x="60" y="256"/>
                  </a:cxn>
                  <a:cxn ang="0">
                    <a:pos x="101" y="318"/>
                  </a:cxn>
                  <a:cxn ang="0">
                    <a:pos x="149" y="275"/>
                  </a:cxn>
                  <a:cxn ang="0">
                    <a:pos x="210" y="275"/>
                  </a:cxn>
                  <a:cxn ang="0">
                    <a:pos x="299" y="208"/>
                  </a:cxn>
                  <a:cxn ang="0">
                    <a:pos x="275" y="167"/>
                  </a:cxn>
                  <a:cxn ang="0">
                    <a:pos x="342" y="108"/>
                  </a:cxn>
                  <a:cxn ang="0">
                    <a:pos x="408" y="84"/>
                  </a:cxn>
                  <a:cxn ang="0">
                    <a:pos x="408" y="36"/>
                  </a:cxn>
                  <a:cxn ang="0">
                    <a:pos x="299" y="36"/>
                  </a:cxn>
                </a:cxnLst>
                <a:rect l="0" t="0" r="r" b="b"/>
                <a:pathLst>
                  <a:path w="408" h="318">
                    <a:moveTo>
                      <a:pt x="299" y="36"/>
                    </a:moveTo>
                    <a:lnTo>
                      <a:pt x="251" y="17"/>
                    </a:lnTo>
                    <a:lnTo>
                      <a:pt x="234" y="17"/>
                    </a:lnTo>
                    <a:lnTo>
                      <a:pt x="168" y="17"/>
                    </a:lnTo>
                    <a:lnTo>
                      <a:pt x="41" y="0"/>
                    </a:lnTo>
                    <a:lnTo>
                      <a:pt x="17" y="17"/>
                    </a:lnTo>
                    <a:lnTo>
                      <a:pt x="0" y="36"/>
                    </a:lnTo>
                    <a:lnTo>
                      <a:pt x="17" y="84"/>
                    </a:lnTo>
                    <a:lnTo>
                      <a:pt x="84" y="84"/>
                    </a:lnTo>
                    <a:lnTo>
                      <a:pt x="101" y="84"/>
                    </a:lnTo>
                    <a:lnTo>
                      <a:pt x="84" y="125"/>
                    </a:lnTo>
                    <a:lnTo>
                      <a:pt x="84" y="149"/>
                    </a:lnTo>
                    <a:lnTo>
                      <a:pt x="60" y="167"/>
                    </a:lnTo>
                    <a:lnTo>
                      <a:pt x="60" y="208"/>
                    </a:lnTo>
                    <a:lnTo>
                      <a:pt x="60" y="256"/>
                    </a:lnTo>
                    <a:lnTo>
                      <a:pt x="101" y="318"/>
                    </a:lnTo>
                    <a:lnTo>
                      <a:pt x="149" y="275"/>
                    </a:lnTo>
                    <a:lnTo>
                      <a:pt x="210" y="275"/>
                    </a:lnTo>
                    <a:lnTo>
                      <a:pt x="299" y="208"/>
                    </a:lnTo>
                    <a:lnTo>
                      <a:pt x="275" y="167"/>
                    </a:lnTo>
                    <a:lnTo>
                      <a:pt x="342" y="108"/>
                    </a:lnTo>
                    <a:lnTo>
                      <a:pt x="408" y="84"/>
                    </a:lnTo>
                    <a:lnTo>
                      <a:pt x="408" y="36"/>
                    </a:lnTo>
                    <a:lnTo>
                      <a:pt x="299" y="36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2" name="Freeform 146"/>
              <p:cNvSpPr>
                <a:spLocks/>
              </p:cNvSpPr>
              <p:nvPr/>
            </p:nvSpPr>
            <p:spPr bwMode="auto">
              <a:xfrm>
                <a:off x="2404" y="1571"/>
                <a:ext cx="65" cy="95"/>
              </a:xfrm>
              <a:custGeom>
                <a:avLst/>
                <a:gdLst/>
                <a:ahLst/>
                <a:cxnLst>
                  <a:cxn ang="0">
                    <a:pos x="89" y="125"/>
                  </a:cxn>
                  <a:cxn ang="0">
                    <a:pos x="89" y="173"/>
                  </a:cxn>
                  <a:cxn ang="0">
                    <a:pos x="29" y="192"/>
                  </a:cxn>
                  <a:cxn ang="0">
                    <a:pos x="29" y="125"/>
                  </a:cxn>
                  <a:cxn ang="0">
                    <a:pos x="0" y="101"/>
                  </a:cxn>
                  <a:cxn ang="0">
                    <a:pos x="48" y="24"/>
                  </a:cxn>
                  <a:cxn ang="0">
                    <a:pos x="48" y="0"/>
                  </a:cxn>
                  <a:cxn ang="0">
                    <a:pos x="113" y="0"/>
                  </a:cxn>
                  <a:cxn ang="0">
                    <a:pos x="132" y="0"/>
                  </a:cxn>
                  <a:cxn ang="0">
                    <a:pos x="113" y="41"/>
                  </a:cxn>
                  <a:cxn ang="0">
                    <a:pos x="113" y="65"/>
                  </a:cxn>
                  <a:cxn ang="0">
                    <a:pos x="89" y="84"/>
                  </a:cxn>
                  <a:cxn ang="0">
                    <a:pos x="89" y="125"/>
                  </a:cxn>
                </a:cxnLst>
                <a:rect l="0" t="0" r="r" b="b"/>
                <a:pathLst>
                  <a:path w="132" h="192">
                    <a:moveTo>
                      <a:pt x="89" y="125"/>
                    </a:moveTo>
                    <a:lnTo>
                      <a:pt x="89" y="173"/>
                    </a:lnTo>
                    <a:lnTo>
                      <a:pt x="29" y="192"/>
                    </a:lnTo>
                    <a:lnTo>
                      <a:pt x="29" y="125"/>
                    </a:lnTo>
                    <a:lnTo>
                      <a:pt x="0" y="101"/>
                    </a:lnTo>
                    <a:lnTo>
                      <a:pt x="48" y="24"/>
                    </a:lnTo>
                    <a:lnTo>
                      <a:pt x="48" y="0"/>
                    </a:lnTo>
                    <a:lnTo>
                      <a:pt x="113" y="0"/>
                    </a:lnTo>
                    <a:lnTo>
                      <a:pt x="132" y="0"/>
                    </a:lnTo>
                    <a:lnTo>
                      <a:pt x="113" y="41"/>
                    </a:lnTo>
                    <a:lnTo>
                      <a:pt x="113" y="65"/>
                    </a:lnTo>
                    <a:lnTo>
                      <a:pt x="89" y="84"/>
                    </a:lnTo>
                    <a:lnTo>
                      <a:pt x="89" y="125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3" name="Freeform 147"/>
              <p:cNvSpPr>
                <a:spLocks/>
              </p:cNvSpPr>
              <p:nvPr/>
            </p:nvSpPr>
            <p:spPr bwMode="auto">
              <a:xfrm>
                <a:off x="2503" y="1378"/>
                <a:ext cx="195" cy="168"/>
              </a:xfrm>
              <a:custGeom>
                <a:avLst/>
                <a:gdLst/>
                <a:ahLst/>
                <a:cxnLst>
                  <a:cxn ang="0">
                    <a:pos x="391" y="148"/>
                  </a:cxn>
                  <a:cxn ang="0">
                    <a:pos x="373" y="148"/>
                  </a:cxn>
                  <a:cxn ang="0">
                    <a:pos x="325" y="191"/>
                  </a:cxn>
                  <a:cxn ang="0">
                    <a:pos x="342" y="210"/>
                  </a:cxn>
                  <a:cxn ang="0">
                    <a:pos x="342" y="191"/>
                  </a:cxn>
                  <a:cxn ang="0">
                    <a:pos x="373" y="210"/>
                  </a:cxn>
                  <a:cxn ang="0">
                    <a:pos x="342" y="257"/>
                  </a:cxn>
                  <a:cxn ang="0">
                    <a:pos x="391" y="298"/>
                  </a:cxn>
                  <a:cxn ang="0">
                    <a:pos x="342" y="317"/>
                  </a:cxn>
                  <a:cxn ang="0">
                    <a:pos x="258" y="317"/>
                  </a:cxn>
                  <a:cxn ang="0">
                    <a:pos x="239" y="336"/>
                  </a:cxn>
                  <a:cxn ang="0">
                    <a:pos x="132" y="336"/>
                  </a:cxn>
                  <a:cxn ang="0">
                    <a:pos x="84" y="317"/>
                  </a:cxn>
                  <a:cxn ang="0">
                    <a:pos x="84" y="298"/>
                  </a:cxn>
                  <a:cxn ang="0">
                    <a:pos x="108" y="210"/>
                  </a:cxn>
                  <a:cxn ang="0">
                    <a:pos x="108" y="191"/>
                  </a:cxn>
                  <a:cxn ang="0">
                    <a:pos x="65" y="148"/>
                  </a:cxn>
                  <a:cxn ang="0">
                    <a:pos x="0" y="124"/>
                  </a:cxn>
                  <a:cxn ang="0">
                    <a:pos x="0" y="107"/>
                  </a:cxn>
                  <a:cxn ang="0">
                    <a:pos x="41" y="107"/>
                  </a:cxn>
                  <a:cxn ang="0">
                    <a:pos x="65" y="107"/>
                  </a:cxn>
                  <a:cxn ang="0">
                    <a:pos x="108" y="107"/>
                  </a:cxn>
                  <a:cxn ang="0">
                    <a:pos x="84" y="59"/>
                  </a:cxn>
                  <a:cxn ang="0">
                    <a:pos x="108" y="59"/>
                  </a:cxn>
                  <a:cxn ang="0">
                    <a:pos x="108" y="76"/>
                  </a:cxn>
                  <a:cxn ang="0">
                    <a:pos x="151" y="76"/>
                  </a:cxn>
                  <a:cxn ang="0">
                    <a:pos x="151" y="59"/>
                  </a:cxn>
                  <a:cxn ang="0">
                    <a:pos x="192" y="41"/>
                  </a:cxn>
                  <a:cxn ang="0">
                    <a:pos x="216" y="17"/>
                  </a:cxn>
                  <a:cxn ang="0">
                    <a:pos x="239" y="0"/>
                  </a:cxn>
                  <a:cxn ang="0">
                    <a:pos x="239" y="17"/>
                  </a:cxn>
                  <a:cxn ang="0">
                    <a:pos x="282" y="59"/>
                  </a:cxn>
                  <a:cxn ang="0">
                    <a:pos x="301" y="41"/>
                  </a:cxn>
                  <a:cxn ang="0">
                    <a:pos x="301" y="59"/>
                  </a:cxn>
                  <a:cxn ang="0">
                    <a:pos x="325" y="59"/>
                  </a:cxn>
                  <a:cxn ang="0">
                    <a:pos x="342" y="59"/>
                  </a:cxn>
                  <a:cxn ang="0">
                    <a:pos x="391" y="107"/>
                  </a:cxn>
                  <a:cxn ang="0">
                    <a:pos x="391" y="148"/>
                  </a:cxn>
                </a:cxnLst>
                <a:rect l="0" t="0" r="r" b="b"/>
                <a:pathLst>
                  <a:path w="391" h="336">
                    <a:moveTo>
                      <a:pt x="391" y="148"/>
                    </a:moveTo>
                    <a:lnTo>
                      <a:pt x="373" y="148"/>
                    </a:lnTo>
                    <a:lnTo>
                      <a:pt x="325" y="191"/>
                    </a:lnTo>
                    <a:lnTo>
                      <a:pt x="342" y="210"/>
                    </a:lnTo>
                    <a:lnTo>
                      <a:pt x="342" y="191"/>
                    </a:lnTo>
                    <a:lnTo>
                      <a:pt x="373" y="210"/>
                    </a:lnTo>
                    <a:lnTo>
                      <a:pt x="342" y="257"/>
                    </a:lnTo>
                    <a:lnTo>
                      <a:pt x="391" y="298"/>
                    </a:lnTo>
                    <a:lnTo>
                      <a:pt x="342" y="317"/>
                    </a:lnTo>
                    <a:lnTo>
                      <a:pt x="258" y="317"/>
                    </a:lnTo>
                    <a:lnTo>
                      <a:pt x="239" y="336"/>
                    </a:lnTo>
                    <a:lnTo>
                      <a:pt x="132" y="336"/>
                    </a:lnTo>
                    <a:lnTo>
                      <a:pt x="84" y="317"/>
                    </a:lnTo>
                    <a:lnTo>
                      <a:pt x="84" y="298"/>
                    </a:lnTo>
                    <a:lnTo>
                      <a:pt x="108" y="210"/>
                    </a:lnTo>
                    <a:lnTo>
                      <a:pt x="108" y="191"/>
                    </a:lnTo>
                    <a:lnTo>
                      <a:pt x="65" y="148"/>
                    </a:lnTo>
                    <a:lnTo>
                      <a:pt x="0" y="124"/>
                    </a:lnTo>
                    <a:lnTo>
                      <a:pt x="0" y="107"/>
                    </a:lnTo>
                    <a:lnTo>
                      <a:pt x="41" y="107"/>
                    </a:lnTo>
                    <a:lnTo>
                      <a:pt x="65" y="107"/>
                    </a:lnTo>
                    <a:lnTo>
                      <a:pt x="108" y="107"/>
                    </a:lnTo>
                    <a:lnTo>
                      <a:pt x="84" y="59"/>
                    </a:lnTo>
                    <a:lnTo>
                      <a:pt x="108" y="59"/>
                    </a:lnTo>
                    <a:lnTo>
                      <a:pt x="108" y="76"/>
                    </a:lnTo>
                    <a:lnTo>
                      <a:pt x="151" y="76"/>
                    </a:lnTo>
                    <a:lnTo>
                      <a:pt x="151" y="59"/>
                    </a:lnTo>
                    <a:lnTo>
                      <a:pt x="192" y="41"/>
                    </a:lnTo>
                    <a:lnTo>
                      <a:pt x="216" y="17"/>
                    </a:lnTo>
                    <a:lnTo>
                      <a:pt x="239" y="0"/>
                    </a:lnTo>
                    <a:lnTo>
                      <a:pt x="239" y="17"/>
                    </a:lnTo>
                    <a:lnTo>
                      <a:pt x="282" y="59"/>
                    </a:lnTo>
                    <a:lnTo>
                      <a:pt x="301" y="41"/>
                    </a:lnTo>
                    <a:lnTo>
                      <a:pt x="301" y="59"/>
                    </a:lnTo>
                    <a:lnTo>
                      <a:pt x="325" y="59"/>
                    </a:lnTo>
                    <a:lnTo>
                      <a:pt x="342" y="59"/>
                    </a:lnTo>
                    <a:lnTo>
                      <a:pt x="391" y="107"/>
                    </a:lnTo>
                    <a:lnTo>
                      <a:pt x="391" y="14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4" name="Freeform 148"/>
              <p:cNvSpPr>
                <a:spLocks/>
              </p:cNvSpPr>
              <p:nvPr/>
            </p:nvSpPr>
            <p:spPr bwMode="auto">
              <a:xfrm>
                <a:off x="2674" y="1461"/>
                <a:ext cx="195" cy="184"/>
              </a:xfrm>
              <a:custGeom>
                <a:avLst/>
                <a:gdLst/>
                <a:ahLst/>
                <a:cxnLst>
                  <a:cxn ang="0">
                    <a:pos x="0" y="89"/>
                  </a:cxn>
                  <a:cxn ang="0">
                    <a:pos x="47" y="131"/>
                  </a:cxn>
                  <a:cxn ang="0">
                    <a:pos x="64" y="107"/>
                  </a:cxn>
                  <a:cxn ang="0">
                    <a:pos x="107" y="131"/>
                  </a:cxn>
                  <a:cxn ang="0">
                    <a:pos x="155" y="191"/>
                  </a:cxn>
                  <a:cxn ang="0">
                    <a:pos x="179" y="191"/>
                  </a:cxn>
                  <a:cxn ang="0">
                    <a:pos x="196" y="215"/>
                  </a:cxn>
                  <a:cxn ang="0">
                    <a:pos x="239" y="239"/>
                  </a:cxn>
                  <a:cxn ang="0">
                    <a:pos x="303" y="282"/>
                  </a:cxn>
                  <a:cxn ang="0">
                    <a:pos x="327" y="317"/>
                  </a:cxn>
                  <a:cxn ang="0">
                    <a:pos x="303" y="367"/>
                  </a:cxn>
                  <a:cxn ang="0">
                    <a:pos x="327" y="367"/>
                  </a:cxn>
                  <a:cxn ang="0">
                    <a:pos x="327" y="317"/>
                  </a:cxn>
                  <a:cxn ang="0">
                    <a:pos x="346" y="317"/>
                  </a:cxn>
                  <a:cxn ang="0">
                    <a:pos x="346" y="300"/>
                  </a:cxn>
                  <a:cxn ang="0">
                    <a:pos x="327" y="300"/>
                  </a:cxn>
                  <a:cxn ang="0">
                    <a:pos x="346" y="258"/>
                  </a:cxn>
                  <a:cxn ang="0">
                    <a:pos x="389" y="282"/>
                  </a:cxn>
                  <a:cxn ang="0">
                    <a:pos x="303" y="215"/>
                  </a:cxn>
                  <a:cxn ang="0">
                    <a:pos x="327" y="215"/>
                  </a:cxn>
                  <a:cxn ang="0">
                    <a:pos x="280" y="215"/>
                  </a:cxn>
                  <a:cxn ang="0">
                    <a:pos x="256" y="191"/>
                  </a:cxn>
                  <a:cxn ang="0">
                    <a:pos x="239" y="150"/>
                  </a:cxn>
                  <a:cxn ang="0">
                    <a:pos x="196" y="107"/>
                  </a:cxn>
                  <a:cxn ang="0">
                    <a:pos x="196" y="60"/>
                  </a:cxn>
                  <a:cxn ang="0">
                    <a:pos x="215" y="41"/>
                  </a:cxn>
                  <a:cxn ang="0">
                    <a:pos x="239" y="60"/>
                  </a:cxn>
                  <a:cxn ang="0">
                    <a:pos x="239" y="41"/>
                  </a:cxn>
                  <a:cxn ang="0">
                    <a:pos x="239" y="24"/>
                  </a:cxn>
                  <a:cxn ang="0">
                    <a:pos x="196" y="0"/>
                  </a:cxn>
                  <a:cxn ang="0">
                    <a:pos x="179" y="0"/>
                  </a:cxn>
                  <a:cxn ang="0">
                    <a:pos x="131" y="0"/>
                  </a:cxn>
                  <a:cxn ang="0">
                    <a:pos x="107" y="24"/>
                  </a:cxn>
                  <a:cxn ang="0">
                    <a:pos x="88" y="24"/>
                  </a:cxn>
                  <a:cxn ang="0">
                    <a:pos x="88" y="41"/>
                  </a:cxn>
                  <a:cxn ang="0">
                    <a:pos x="64" y="24"/>
                  </a:cxn>
                  <a:cxn ang="0">
                    <a:pos x="29" y="41"/>
                  </a:cxn>
                  <a:cxn ang="0">
                    <a:pos x="0" y="89"/>
                  </a:cxn>
                </a:cxnLst>
                <a:rect l="0" t="0" r="r" b="b"/>
                <a:pathLst>
                  <a:path w="389" h="367">
                    <a:moveTo>
                      <a:pt x="0" y="89"/>
                    </a:moveTo>
                    <a:lnTo>
                      <a:pt x="47" y="131"/>
                    </a:lnTo>
                    <a:lnTo>
                      <a:pt x="64" y="107"/>
                    </a:lnTo>
                    <a:lnTo>
                      <a:pt x="107" y="131"/>
                    </a:lnTo>
                    <a:lnTo>
                      <a:pt x="155" y="191"/>
                    </a:lnTo>
                    <a:lnTo>
                      <a:pt x="179" y="191"/>
                    </a:lnTo>
                    <a:lnTo>
                      <a:pt x="196" y="215"/>
                    </a:lnTo>
                    <a:lnTo>
                      <a:pt x="239" y="239"/>
                    </a:lnTo>
                    <a:lnTo>
                      <a:pt x="303" y="282"/>
                    </a:lnTo>
                    <a:lnTo>
                      <a:pt x="327" y="317"/>
                    </a:lnTo>
                    <a:lnTo>
                      <a:pt x="303" y="367"/>
                    </a:lnTo>
                    <a:lnTo>
                      <a:pt x="327" y="367"/>
                    </a:lnTo>
                    <a:lnTo>
                      <a:pt x="327" y="317"/>
                    </a:lnTo>
                    <a:lnTo>
                      <a:pt x="346" y="317"/>
                    </a:lnTo>
                    <a:lnTo>
                      <a:pt x="346" y="300"/>
                    </a:lnTo>
                    <a:lnTo>
                      <a:pt x="327" y="300"/>
                    </a:lnTo>
                    <a:lnTo>
                      <a:pt x="346" y="258"/>
                    </a:lnTo>
                    <a:lnTo>
                      <a:pt x="389" y="282"/>
                    </a:lnTo>
                    <a:lnTo>
                      <a:pt x="303" y="215"/>
                    </a:lnTo>
                    <a:lnTo>
                      <a:pt x="327" y="215"/>
                    </a:lnTo>
                    <a:lnTo>
                      <a:pt x="280" y="215"/>
                    </a:lnTo>
                    <a:lnTo>
                      <a:pt x="256" y="191"/>
                    </a:lnTo>
                    <a:lnTo>
                      <a:pt x="239" y="150"/>
                    </a:lnTo>
                    <a:lnTo>
                      <a:pt x="196" y="107"/>
                    </a:lnTo>
                    <a:lnTo>
                      <a:pt x="196" y="60"/>
                    </a:lnTo>
                    <a:lnTo>
                      <a:pt x="215" y="41"/>
                    </a:lnTo>
                    <a:lnTo>
                      <a:pt x="239" y="60"/>
                    </a:lnTo>
                    <a:lnTo>
                      <a:pt x="239" y="41"/>
                    </a:lnTo>
                    <a:lnTo>
                      <a:pt x="239" y="24"/>
                    </a:lnTo>
                    <a:lnTo>
                      <a:pt x="196" y="0"/>
                    </a:lnTo>
                    <a:lnTo>
                      <a:pt x="179" y="0"/>
                    </a:lnTo>
                    <a:lnTo>
                      <a:pt x="131" y="0"/>
                    </a:lnTo>
                    <a:lnTo>
                      <a:pt x="107" y="24"/>
                    </a:lnTo>
                    <a:lnTo>
                      <a:pt x="88" y="24"/>
                    </a:lnTo>
                    <a:lnTo>
                      <a:pt x="88" y="41"/>
                    </a:lnTo>
                    <a:lnTo>
                      <a:pt x="64" y="24"/>
                    </a:lnTo>
                    <a:lnTo>
                      <a:pt x="29" y="41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5" name="Freeform 149"/>
              <p:cNvSpPr>
                <a:spLocks/>
              </p:cNvSpPr>
              <p:nvPr/>
            </p:nvSpPr>
            <p:spPr bwMode="auto">
              <a:xfrm>
                <a:off x="2936" y="1516"/>
                <a:ext cx="108" cy="66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215" y="24"/>
                  </a:cxn>
                  <a:cxn ang="0">
                    <a:pos x="191" y="41"/>
                  </a:cxn>
                  <a:cxn ang="0">
                    <a:pos x="172" y="60"/>
                  </a:cxn>
                  <a:cxn ang="0">
                    <a:pos x="191" y="108"/>
                  </a:cxn>
                  <a:cxn ang="0">
                    <a:pos x="124" y="108"/>
                  </a:cxn>
                  <a:cxn ang="0">
                    <a:pos x="107" y="132"/>
                  </a:cxn>
                  <a:cxn ang="0">
                    <a:pos x="65" y="108"/>
                  </a:cxn>
                  <a:cxn ang="0">
                    <a:pos x="17" y="132"/>
                  </a:cxn>
                  <a:cxn ang="0">
                    <a:pos x="0" y="84"/>
                  </a:cxn>
                  <a:cxn ang="0">
                    <a:pos x="0" y="60"/>
                  </a:cxn>
                  <a:cxn ang="0">
                    <a:pos x="0" y="24"/>
                  </a:cxn>
                  <a:cxn ang="0">
                    <a:pos x="17" y="0"/>
                  </a:cxn>
                  <a:cxn ang="0">
                    <a:pos x="41" y="24"/>
                  </a:cxn>
                  <a:cxn ang="0">
                    <a:pos x="107" y="24"/>
                  </a:cxn>
                  <a:cxn ang="0">
                    <a:pos x="148" y="0"/>
                  </a:cxn>
                </a:cxnLst>
                <a:rect l="0" t="0" r="r" b="b"/>
                <a:pathLst>
                  <a:path w="215" h="132">
                    <a:moveTo>
                      <a:pt x="148" y="0"/>
                    </a:moveTo>
                    <a:lnTo>
                      <a:pt x="215" y="24"/>
                    </a:lnTo>
                    <a:lnTo>
                      <a:pt x="191" y="41"/>
                    </a:lnTo>
                    <a:lnTo>
                      <a:pt x="172" y="60"/>
                    </a:lnTo>
                    <a:lnTo>
                      <a:pt x="191" y="108"/>
                    </a:lnTo>
                    <a:lnTo>
                      <a:pt x="124" y="108"/>
                    </a:lnTo>
                    <a:lnTo>
                      <a:pt x="107" y="132"/>
                    </a:lnTo>
                    <a:lnTo>
                      <a:pt x="65" y="108"/>
                    </a:lnTo>
                    <a:lnTo>
                      <a:pt x="17" y="132"/>
                    </a:lnTo>
                    <a:lnTo>
                      <a:pt x="0" y="84"/>
                    </a:lnTo>
                    <a:lnTo>
                      <a:pt x="0" y="60"/>
                    </a:lnTo>
                    <a:lnTo>
                      <a:pt x="0" y="24"/>
                    </a:lnTo>
                    <a:lnTo>
                      <a:pt x="17" y="0"/>
                    </a:lnTo>
                    <a:lnTo>
                      <a:pt x="41" y="24"/>
                    </a:lnTo>
                    <a:lnTo>
                      <a:pt x="107" y="24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6" name="Freeform 150"/>
              <p:cNvSpPr>
                <a:spLocks/>
              </p:cNvSpPr>
              <p:nvPr/>
            </p:nvSpPr>
            <p:spPr bwMode="auto">
              <a:xfrm>
                <a:off x="2902" y="1571"/>
                <a:ext cx="97" cy="87"/>
              </a:xfrm>
              <a:custGeom>
                <a:avLst/>
                <a:gdLst/>
                <a:ahLst/>
                <a:cxnLst>
                  <a:cxn ang="0">
                    <a:pos x="193" y="0"/>
                  </a:cxn>
                  <a:cxn ang="0">
                    <a:pos x="193" y="41"/>
                  </a:cxn>
                  <a:cxn ang="0">
                    <a:pos x="175" y="41"/>
                  </a:cxn>
                  <a:cxn ang="0">
                    <a:pos x="132" y="24"/>
                  </a:cxn>
                  <a:cxn ang="0">
                    <a:pos x="108" y="41"/>
                  </a:cxn>
                  <a:cxn ang="0">
                    <a:pos x="108" y="65"/>
                  </a:cxn>
                  <a:cxn ang="0">
                    <a:pos x="84" y="41"/>
                  </a:cxn>
                  <a:cxn ang="0">
                    <a:pos x="84" y="65"/>
                  </a:cxn>
                  <a:cxn ang="0">
                    <a:pos x="108" y="101"/>
                  </a:cxn>
                  <a:cxn ang="0">
                    <a:pos x="151" y="149"/>
                  </a:cxn>
                  <a:cxn ang="0">
                    <a:pos x="132" y="149"/>
                  </a:cxn>
                  <a:cxn ang="0">
                    <a:pos x="132" y="174"/>
                  </a:cxn>
                  <a:cxn ang="0">
                    <a:pos x="84" y="125"/>
                  </a:cxn>
                  <a:cxn ang="0">
                    <a:pos x="41" y="125"/>
                  </a:cxn>
                  <a:cxn ang="0">
                    <a:pos x="0" y="84"/>
                  </a:cxn>
                  <a:cxn ang="0">
                    <a:pos x="24" y="41"/>
                  </a:cxn>
                  <a:cxn ang="0">
                    <a:pos x="84" y="24"/>
                  </a:cxn>
                  <a:cxn ang="0">
                    <a:pos x="132" y="0"/>
                  </a:cxn>
                  <a:cxn ang="0">
                    <a:pos x="175" y="24"/>
                  </a:cxn>
                  <a:cxn ang="0">
                    <a:pos x="193" y="0"/>
                  </a:cxn>
                </a:cxnLst>
                <a:rect l="0" t="0" r="r" b="b"/>
                <a:pathLst>
                  <a:path w="193" h="174">
                    <a:moveTo>
                      <a:pt x="193" y="0"/>
                    </a:moveTo>
                    <a:lnTo>
                      <a:pt x="193" y="41"/>
                    </a:lnTo>
                    <a:lnTo>
                      <a:pt x="175" y="41"/>
                    </a:lnTo>
                    <a:lnTo>
                      <a:pt x="132" y="24"/>
                    </a:lnTo>
                    <a:lnTo>
                      <a:pt x="108" y="41"/>
                    </a:lnTo>
                    <a:lnTo>
                      <a:pt x="108" y="65"/>
                    </a:lnTo>
                    <a:lnTo>
                      <a:pt x="84" y="41"/>
                    </a:lnTo>
                    <a:lnTo>
                      <a:pt x="84" y="65"/>
                    </a:lnTo>
                    <a:lnTo>
                      <a:pt x="108" y="101"/>
                    </a:lnTo>
                    <a:lnTo>
                      <a:pt x="151" y="149"/>
                    </a:lnTo>
                    <a:lnTo>
                      <a:pt x="132" y="149"/>
                    </a:lnTo>
                    <a:lnTo>
                      <a:pt x="132" y="174"/>
                    </a:lnTo>
                    <a:lnTo>
                      <a:pt x="84" y="125"/>
                    </a:lnTo>
                    <a:lnTo>
                      <a:pt x="41" y="125"/>
                    </a:lnTo>
                    <a:lnTo>
                      <a:pt x="0" y="84"/>
                    </a:lnTo>
                    <a:lnTo>
                      <a:pt x="24" y="41"/>
                    </a:lnTo>
                    <a:lnTo>
                      <a:pt x="84" y="24"/>
                    </a:lnTo>
                    <a:lnTo>
                      <a:pt x="132" y="0"/>
                    </a:lnTo>
                    <a:lnTo>
                      <a:pt x="175" y="24"/>
                    </a:lnTo>
                    <a:lnTo>
                      <a:pt x="193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7" name="Freeform 151"/>
              <p:cNvSpPr>
                <a:spLocks/>
              </p:cNvSpPr>
              <p:nvPr/>
            </p:nvSpPr>
            <p:spPr bwMode="auto">
              <a:xfrm>
                <a:off x="2894" y="1440"/>
                <a:ext cx="158" cy="88"/>
              </a:xfrm>
              <a:custGeom>
                <a:avLst/>
                <a:gdLst/>
                <a:ahLst/>
                <a:cxnLst>
                  <a:cxn ang="0">
                    <a:pos x="275" y="103"/>
                  </a:cxn>
                  <a:cxn ang="0">
                    <a:pos x="256" y="41"/>
                  </a:cxn>
                  <a:cxn ang="0">
                    <a:pos x="209" y="0"/>
                  </a:cxn>
                  <a:cxn ang="0">
                    <a:pos x="149" y="24"/>
                  </a:cxn>
                  <a:cxn ang="0">
                    <a:pos x="84" y="0"/>
                  </a:cxn>
                  <a:cxn ang="0">
                    <a:pos x="60" y="24"/>
                  </a:cxn>
                  <a:cxn ang="0">
                    <a:pos x="41" y="67"/>
                  </a:cxn>
                  <a:cxn ang="0">
                    <a:pos x="17" y="84"/>
                  </a:cxn>
                  <a:cxn ang="0">
                    <a:pos x="0" y="84"/>
                  </a:cxn>
                  <a:cxn ang="0">
                    <a:pos x="60" y="133"/>
                  </a:cxn>
                  <a:cxn ang="0">
                    <a:pos x="84" y="133"/>
                  </a:cxn>
                  <a:cxn ang="0">
                    <a:pos x="101" y="150"/>
                  </a:cxn>
                  <a:cxn ang="0">
                    <a:pos x="125" y="176"/>
                  </a:cxn>
                  <a:cxn ang="0">
                    <a:pos x="192" y="176"/>
                  </a:cxn>
                  <a:cxn ang="0">
                    <a:pos x="233" y="150"/>
                  </a:cxn>
                  <a:cxn ang="0">
                    <a:pos x="299" y="176"/>
                  </a:cxn>
                  <a:cxn ang="0">
                    <a:pos x="275" y="150"/>
                  </a:cxn>
                  <a:cxn ang="0">
                    <a:pos x="318" y="133"/>
                  </a:cxn>
                  <a:cxn ang="0">
                    <a:pos x="318" y="103"/>
                  </a:cxn>
                  <a:cxn ang="0">
                    <a:pos x="275" y="103"/>
                  </a:cxn>
                </a:cxnLst>
                <a:rect l="0" t="0" r="r" b="b"/>
                <a:pathLst>
                  <a:path w="318" h="176">
                    <a:moveTo>
                      <a:pt x="275" y="103"/>
                    </a:moveTo>
                    <a:lnTo>
                      <a:pt x="256" y="41"/>
                    </a:lnTo>
                    <a:lnTo>
                      <a:pt x="209" y="0"/>
                    </a:lnTo>
                    <a:lnTo>
                      <a:pt x="149" y="24"/>
                    </a:lnTo>
                    <a:lnTo>
                      <a:pt x="84" y="0"/>
                    </a:lnTo>
                    <a:lnTo>
                      <a:pt x="60" y="24"/>
                    </a:lnTo>
                    <a:lnTo>
                      <a:pt x="41" y="67"/>
                    </a:lnTo>
                    <a:lnTo>
                      <a:pt x="17" y="84"/>
                    </a:lnTo>
                    <a:lnTo>
                      <a:pt x="0" y="84"/>
                    </a:lnTo>
                    <a:lnTo>
                      <a:pt x="60" y="133"/>
                    </a:lnTo>
                    <a:lnTo>
                      <a:pt x="84" y="133"/>
                    </a:lnTo>
                    <a:lnTo>
                      <a:pt x="101" y="150"/>
                    </a:lnTo>
                    <a:lnTo>
                      <a:pt x="125" y="176"/>
                    </a:lnTo>
                    <a:lnTo>
                      <a:pt x="192" y="176"/>
                    </a:lnTo>
                    <a:lnTo>
                      <a:pt x="233" y="150"/>
                    </a:lnTo>
                    <a:lnTo>
                      <a:pt x="299" y="176"/>
                    </a:lnTo>
                    <a:lnTo>
                      <a:pt x="275" y="150"/>
                    </a:lnTo>
                    <a:lnTo>
                      <a:pt x="318" y="133"/>
                    </a:lnTo>
                    <a:lnTo>
                      <a:pt x="318" y="103"/>
                    </a:lnTo>
                    <a:lnTo>
                      <a:pt x="275" y="103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8" name="Freeform 152"/>
              <p:cNvSpPr>
                <a:spLocks/>
              </p:cNvSpPr>
              <p:nvPr/>
            </p:nvSpPr>
            <p:spPr bwMode="auto">
              <a:xfrm>
                <a:off x="2795" y="1461"/>
                <a:ext cx="44" cy="30"/>
              </a:xfrm>
              <a:custGeom>
                <a:avLst/>
                <a:gdLst/>
                <a:ahLst/>
                <a:cxnLst>
                  <a:cxn ang="0">
                    <a:pos x="0" y="60"/>
                  </a:cxn>
                  <a:cxn ang="0">
                    <a:pos x="17" y="41"/>
                  </a:cxn>
                  <a:cxn ang="0">
                    <a:pos x="41" y="60"/>
                  </a:cxn>
                  <a:cxn ang="0">
                    <a:pos x="41" y="41"/>
                  </a:cxn>
                  <a:cxn ang="0">
                    <a:pos x="89" y="24"/>
                  </a:cxn>
                  <a:cxn ang="0">
                    <a:pos x="65" y="0"/>
                  </a:cxn>
                  <a:cxn ang="0">
                    <a:pos x="0" y="24"/>
                  </a:cxn>
                  <a:cxn ang="0">
                    <a:pos x="0" y="41"/>
                  </a:cxn>
                  <a:cxn ang="0">
                    <a:pos x="0" y="60"/>
                  </a:cxn>
                </a:cxnLst>
                <a:rect l="0" t="0" r="r" b="b"/>
                <a:pathLst>
                  <a:path w="89" h="60">
                    <a:moveTo>
                      <a:pt x="0" y="60"/>
                    </a:moveTo>
                    <a:lnTo>
                      <a:pt x="17" y="41"/>
                    </a:lnTo>
                    <a:lnTo>
                      <a:pt x="41" y="60"/>
                    </a:lnTo>
                    <a:lnTo>
                      <a:pt x="41" y="41"/>
                    </a:lnTo>
                    <a:lnTo>
                      <a:pt x="89" y="24"/>
                    </a:lnTo>
                    <a:lnTo>
                      <a:pt x="65" y="0"/>
                    </a:lnTo>
                    <a:lnTo>
                      <a:pt x="0" y="24"/>
                    </a:lnTo>
                    <a:lnTo>
                      <a:pt x="0" y="41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9" name="Freeform 153"/>
              <p:cNvSpPr>
                <a:spLocks/>
              </p:cNvSpPr>
              <p:nvPr/>
            </p:nvSpPr>
            <p:spPr bwMode="auto">
              <a:xfrm>
                <a:off x="2795" y="1474"/>
                <a:ext cx="84" cy="72"/>
              </a:xfrm>
              <a:custGeom>
                <a:avLst/>
                <a:gdLst/>
                <a:ahLst/>
                <a:cxnLst>
                  <a:cxn ang="0">
                    <a:pos x="151" y="18"/>
                  </a:cxn>
                  <a:cxn ang="0">
                    <a:pos x="169" y="36"/>
                  </a:cxn>
                  <a:cxn ang="0">
                    <a:pos x="169" y="65"/>
                  </a:cxn>
                  <a:cxn ang="0">
                    <a:pos x="151" y="65"/>
                  </a:cxn>
                  <a:cxn ang="0">
                    <a:pos x="91" y="36"/>
                  </a:cxn>
                  <a:cxn ang="0">
                    <a:pos x="65" y="65"/>
                  </a:cxn>
                  <a:cxn ang="0">
                    <a:pos x="91" y="84"/>
                  </a:cxn>
                  <a:cxn ang="0">
                    <a:pos x="151" y="144"/>
                  </a:cxn>
                  <a:cxn ang="0">
                    <a:pos x="41" y="108"/>
                  </a:cxn>
                  <a:cxn ang="0">
                    <a:pos x="41" y="65"/>
                  </a:cxn>
                  <a:cxn ang="0">
                    <a:pos x="17" y="36"/>
                  </a:cxn>
                  <a:cxn ang="0">
                    <a:pos x="0" y="65"/>
                  </a:cxn>
                  <a:cxn ang="0">
                    <a:pos x="0" y="36"/>
                  </a:cxn>
                  <a:cxn ang="0">
                    <a:pos x="17" y="18"/>
                  </a:cxn>
                  <a:cxn ang="0">
                    <a:pos x="41" y="36"/>
                  </a:cxn>
                  <a:cxn ang="0">
                    <a:pos x="41" y="18"/>
                  </a:cxn>
                  <a:cxn ang="0">
                    <a:pos x="91" y="0"/>
                  </a:cxn>
                  <a:cxn ang="0">
                    <a:pos x="127" y="18"/>
                  </a:cxn>
                  <a:cxn ang="0">
                    <a:pos x="151" y="18"/>
                  </a:cxn>
                </a:cxnLst>
                <a:rect l="0" t="0" r="r" b="b"/>
                <a:pathLst>
                  <a:path w="169" h="144">
                    <a:moveTo>
                      <a:pt x="151" y="18"/>
                    </a:moveTo>
                    <a:lnTo>
                      <a:pt x="169" y="36"/>
                    </a:lnTo>
                    <a:lnTo>
                      <a:pt x="169" y="65"/>
                    </a:lnTo>
                    <a:lnTo>
                      <a:pt x="151" y="65"/>
                    </a:lnTo>
                    <a:lnTo>
                      <a:pt x="91" y="36"/>
                    </a:lnTo>
                    <a:lnTo>
                      <a:pt x="65" y="65"/>
                    </a:lnTo>
                    <a:lnTo>
                      <a:pt x="91" y="84"/>
                    </a:lnTo>
                    <a:lnTo>
                      <a:pt x="151" y="144"/>
                    </a:lnTo>
                    <a:lnTo>
                      <a:pt x="41" y="108"/>
                    </a:lnTo>
                    <a:lnTo>
                      <a:pt x="41" y="65"/>
                    </a:lnTo>
                    <a:lnTo>
                      <a:pt x="17" y="36"/>
                    </a:lnTo>
                    <a:lnTo>
                      <a:pt x="0" y="65"/>
                    </a:lnTo>
                    <a:lnTo>
                      <a:pt x="0" y="36"/>
                    </a:lnTo>
                    <a:lnTo>
                      <a:pt x="17" y="18"/>
                    </a:lnTo>
                    <a:lnTo>
                      <a:pt x="41" y="36"/>
                    </a:lnTo>
                    <a:lnTo>
                      <a:pt x="41" y="18"/>
                    </a:lnTo>
                    <a:lnTo>
                      <a:pt x="91" y="0"/>
                    </a:lnTo>
                    <a:lnTo>
                      <a:pt x="127" y="18"/>
                    </a:lnTo>
                    <a:lnTo>
                      <a:pt x="151" y="1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90" name="Freeform 154"/>
              <p:cNvSpPr>
                <a:spLocks/>
              </p:cNvSpPr>
              <p:nvPr/>
            </p:nvSpPr>
            <p:spPr bwMode="auto">
              <a:xfrm>
                <a:off x="2828" y="1492"/>
                <a:ext cx="66" cy="54"/>
              </a:xfrm>
              <a:custGeom>
                <a:avLst/>
                <a:gdLst/>
                <a:ahLst/>
                <a:cxnLst>
                  <a:cxn ang="0">
                    <a:pos x="101" y="29"/>
                  </a:cxn>
                  <a:cxn ang="0">
                    <a:pos x="84" y="29"/>
                  </a:cxn>
                  <a:cxn ang="0">
                    <a:pos x="24" y="0"/>
                  </a:cxn>
                  <a:cxn ang="0">
                    <a:pos x="0" y="29"/>
                  </a:cxn>
                  <a:cxn ang="0">
                    <a:pos x="24" y="48"/>
                  </a:cxn>
                  <a:cxn ang="0">
                    <a:pos x="84" y="108"/>
                  </a:cxn>
                  <a:cxn ang="0">
                    <a:pos x="84" y="89"/>
                  </a:cxn>
                  <a:cxn ang="0">
                    <a:pos x="101" y="72"/>
                  </a:cxn>
                  <a:cxn ang="0">
                    <a:pos x="131" y="72"/>
                  </a:cxn>
                  <a:cxn ang="0">
                    <a:pos x="101" y="48"/>
                  </a:cxn>
                  <a:cxn ang="0">
                    <a:pos x="101" y="29"/>
                  </a:cxn>
                </a:cxnLst>
                <a:rect l="0" t="0" r="r" b="b"/>
                <a:pathLst>
                  <a:path w="131" h="108">
                    <a:moveTo>
                      <a:pt x="101" y="29"/>
                    </a:moveTo>
                    <a:lnTo>
                      <a:pt x="84" y="29"/>
                    </a:lnTo>
                    <a:lnTo>
                      <a:pt x="24" y="0"/>
                    </a:lnTo>
                    <a:lnTo>
                      <a:pt x="0" y="29"/>
                    </a:lnTo>
                    <a:lnTo>
                      <a:pt x="24" y="48"/>
                    </a:lnTo>
                    <a:lnTo>
                      <a:pt x="84" y="108"/>
                    </a:lnTo>
                    <a:lnTo>
                      <a:pt x="84" y="89"/>
                    </a:lnTo>
                    <a:lnTo>
                      <a:pt x="101" y="72"/>
                    </a:lnTo>
                    <a:lnTo>
                      <a:pt x="131" y="72"/>
                    </a:lnTo>
                    <a:lnTo>
                      <a:pt x="101" y="48"/>
                    </a:lnTo>
                    <a:lnTo>
                      <a:pt x="101" y="2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91" name="Freeform 155"/>
              <p:cNvSpPr>
                <a:spLocks/>
              </p:cNvSpPr>
              <p:nvPr/>
            </p:nvSpPr>
            <p:spPr bwMode="auto">
              <a:xfrm>
                <a:off x="2870" y="1528"/>
                <a:ext cx="32" cy="43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0" y="17"/>
                  </a:cxn>
                  <a:cxn ang="0">
                    <a:pos x="17" y="0"/>
                  </a:cxn>
                  <a:cxn ang="0">
                    <a:pos x="64" y="36"/>
                  </a:cxn>
                  <a:cxn ang="0">
                    <a:pos x="46" y="36"/>
                  </a:cxn>
                  <a:cxn ang="0">
                    <a:pos x="46" y="85"/>
                  </a:cxn>
                  <a:cxn ang="0">
                    <a:pos x="0" y="36"/>
                  </a:cxn>
                </a:cxnLst>
                <a:rect l="0" t="0" r="r" b="b"/>
                <a:pathLst>
                  <a:path w="64" h="85">
                    <a:moveTo>
                      <a:pt x="0" y="36"/>
                    </a:moveTo>
                    <a:lnTo>
                      <a:pt x="0" y="17"/>
                    </a:lnTo>
                    <a:lnTo>
                      <a:pt x="17" y="0"/>
                    </a:lnTo>
                    <a:lnTo>
                      <a:pt x="64" y="36"/>
                    </a:lnTo>
                    <a:lnTo>
                      <a:pt x="46" y="36"/>
                    </a:lnTo>
                    <a:lnTo>
                      <a:pt x="46" y="85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92" name="Freeform 156"/>
              <p:cNvSpPr>
                <a:spLocks/>
              </p:cNvSpPr>
              <p:nvPr/>
            </p:nvSpPr>
            <p:spPr bwMode="auto">
              <a:xfrm>
                <a:off x="2870" y="1484"/>
                <a:ext cx="75" cy="87"/>
              </a:xfrm>
              <a:custGeom>
                <a:avLst/>
                <a:gdLst/>
                <a:ahLst/>
                <a:cxnLst>
                  <a:cxn ang="0">
                    <a:pos x="64" y="174"/>
                  </a:cxn>
                  <a:cxn ang="0">
                    <a:pos x="107" y="149"/>
                  </a:cxn>
                  <a:cxn ang="0">
                    <a:pos x="131" y="149"/>
                  </a:cxn>
                  <a:cxn ang="0">
                    <a:pos x="131" y="125"/>
                  </a:cxn>
                  <a:cxn ang="0">
                    <a:pos x="131" y="89"/>
                  </a:cxn>
                  <a:cxn ang="0">
                    <a:pos x="150" y="65"/>
                  </a:cxn>
                  <a:cxn ang="0">
                    <a:pos x="131" y="48"/>
                  </a:cxn>
                  <a:cxn ang="0">
                    <a:pos x="107" y="48"/>
                  </a:cxn>
                  <a:cxn ang="0">
                    <a:pos x="47" y="0"/>
                  </a:cxn>
                  <a:cxn ang="0">
                    <a:pos x="0" y="0"/>
                  </a:cxn>
                  <a:cxn ang="0">
                    <a:pos x="17" y="17"/>
                  </a:cxn>
                  <a:cxn ang="0">
                    <a:pos x="17" y="48"/>
                  </a:cxn>
                  <a:cxn ang="0">
                    <a:pos x="17" y="65"/>
                  </a:cxn>
                  <a:cxn ang="0">
                    <a:pos x="47" y="89"/>
                  </a:cxn>
                  <a:cxn ang="0">
                    <a:pos x="17" y="89"/>
                  </a:cxn>
                  <a:cxn ang="0">
                    <a:pos x="64" y="125"/>
                  </a:cxn>
                  <a:cxn ang="0">
                    <a:pos x="47" y="125"/>
                  </a:cxn>
                  <a:cxn ang="0">
                    <a:pos x="64" y="125"/>
                  </a:cxn>
                  <a:cxn ang="0">
                    <a:pos x="64" y="174"/>
                  </a:cxn>
                </a:cxnLst>
                <a:rect l="0" t="0" r="r" b="b"/>
                <a:pathLst>
                  <a:path w="150" h="174">
                    <a:moveTo>
                      <a:pt x="64" y="174"/>
                    </a:moveTo>
                    <a:lnTo>
                      <a:pt x="107" y="149"/>
                    </a:lnTo>
                    <a:lnTo>
                      <a:pt x="131" y="149"/>
                    </a:lnTo>
                    <a:lnTo>
                      <a:pt x="131" y="125"/>
                    </a:lnTo>
                    <a:lnTo>
                      <a:pt x="131" y="89"/>
                    </a:lnTo>
                    <a:lnTo>
                      <a:pt x="150" y="65"/>
                    </a:lnTo>
                    <a:lnTo>
                      <a:pt x="131" y="48"/>
                    </a:lnTo>
                    <a:lnTo>
                      <a:pt x="107" y="4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7" y="17"/>
                    </a:lnTo>
                    <a:lnTo>
                      <a:pt x="17" y="48"/>
                    </a:lnTo>
                    <a:lnTo>
                      <a:pt x="17" y="65"/>
                    </a:lnTo>
                    <a:lnTo>
                      <a:pt x="47" y="89"/>
                    </a:lnTo>
                    <a:lnTo>
                      <a:pt x="17" y="89"/>
                    </a:lnTo>
                    <a:lnTo>
                      <a:pt x="64" y="125"/>
                    </a:lnTo>
                    <a:lnTo>
                      <a:pt x="47" y="125"/>
                    </a:lnTo>
                    <a:lnTo>
                      <a:pt x="64" y="125"/>
                    </a:lnTo>
                    <a:lnTo>
                      <a:pt x="64" y="17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93" name="Freeform 157"/>
              <p:cNvSpPr>
                <a:spLocks/>
              </p:cNvSpPr>
              <p:nvPr/>
            </p:nvSpPr>
            <p:spPr bwMode="auto">
              <a:xfrm>
                <a:off x="2902" y="1558"/>
                <a:ext cx="43" cy="33"/>
              </a:xfrm>
              <a:custGeom>
                <a:avLst/>
                <a:gdLst/>
                <a:ahLst/>
                <a:cxnLst>
                  <a:cxn ang="0">
                    <a:pos x="86" y="48"/>
                  </a:cxn>
                  <a:cxn ang="0">
                    <a:pos x="24" y="66"/>
                  </a:cxn>
                  <a:cxn ang="0">
                    <a:pos x="0" y="24"/>
                  </a:cxn>
                  <a:cxn ang="0">
                    <a:pos x="43" y="0"/>
                  </a:cxn>
                  <a:cxn ang="0">
                    <a:pos x="67" y="0"/>
                  </a:cxn>
                  <a:cxn ang="0">
                    <a:pos x="86" y="48"/>
                  </a:cxn>
                </a:cxnLst>
                <a:rect l="0" t="0" r="r" b="b"/>
                <a:pathLst>
                  <a:path w="86" h="66">
                    <a:moveTo>
                      <a:pt x="86" y="48"/>
                    </a:moveTo>
                    <a:lnTo>
                      <a:pt x="24" y="66"/>
                    </a:lnTo>
                    <a:lnTo>
                      <a:pt x="0" y="24"/>
                    </a:lnTo>
                    <a:lnTo>
                      <a:pt x="43" y="0"/>
                    </a:lnTo>
                    <a:lnTo>
                      <a:pt x="67" y="0"/>
                    </a:lnTo>
                    <a:lnTo>
                      <a:pt x="86" y="4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94" name="Freeform 158"/>
              <p:cNvSpPr>
                <a:spLocks/>
              </p:cNvSpPr>
              <p:nvPr/>
            </p:nvSpPr>
            <p:spPr bwMode="auto">
              <a:xfrm>
                <a:off x="2795" y="1315"/>
                <a:ext cx="162" cy="101"/>
              </a:xfrm>
              <a:custGeom>
                <a:avLst/>
                <a:gdLst/>
                <a:ahLst/>
                <a:cxnLst>
                  <a:cxn ang="0">
                    <a:pos x="299" y="125"/>
                  </a:cxn>
                  <a:cxn ang="0">
                    <a:pos x="325" y="168"/>
                  </a:cxn>
                  <a:cxn ang="0">
                    <a:pos x="258" y="203"/>
                  </a:cxn>
                  <a:cxn ang="0">
                    <a:pos x="239" y="203"/>
                  </a:cxn>
                  <a:cxn ang="0">
                    <a:pos x="198" y="203"/>
                  </a:cxn>
                  <a:cxn ang="0">
                    <a:pos x="108" y="168"/>
                  </a:cxn>
                  <a:cxn ang="0">
                    <a:pos x="89" y="168"/>
                  </a:cxn>
                  <a:cxn ang="0">
                    <a:pos x="65" y="144"/>
                  </a:cxn>
                  <a:cxn ang="0">
                    <a:pos x="17" y="144"/>
                  </a:cxn>
                  <a:cxn ang="0">
                    <a:pos x="0" y="36"/>
                  </a:cxn>
                  <a:cxn ang="0">
                    <a:pos x="125" y="0"/>
                  </a:cxn>
                  <a:cxn ang="0">
                    <a:pos x="149" y="17"/>
                  </a:cxn>
                  <a:cxn ang="0">
                    <a:pos x="168" y="0"/>
                  </a:cxn>
                  <a:cxn ang="0">
                    <a:pos x="258" y="17"/>
                  </a:cxn>
                  <a:cxn ang="0">
                    <a:pos x="282" y="17"/>
                  </a:cxn>
                  <a:cxn ang="0">
                    <a:pos x="299" y="60"/>
                  </a:cxn>
                  <a:cxn ang="0">
                    <a:pos x="282" y="108"/>
                  </a:cxn>
                  <a:cxn ang="0">
                    <a:pos x="299" y="125"/>
                  </a:cxn>
                </a:cxnLst>
                <a:rect l="0" t="0" r="r" b="b"/>
                <a:pathLst>
                  <a:path w="325" h="203">
                    <a:moveTo>
                      <a:pt x="299" y="125"/>
                    </a:moveTo>
                    <a:lnTo>
                      <a:pt x="325" y="168"/>
                    </a:lnTo>
                    <a:lnTo>
                      <a:pt x="258" y="203"/>
                    </a:lnTo>
                    <a:lnTo>
                      <a:pt x="239" y="203"/>
                    </a:lnTo>
                    <a:lnTo>
                      <a:pt x="198" y="203"/>
                    </a:lnTo>
                    <a:lnTo>
                      <a:pt x="108" y="168"/>
                    </a:lnTo>
                    <a:lnTo>
                      <a:pt x="89" y="168"/>
                    </a:lnTo>
                    <a:lnTo>
                      <a:pt x="65" y="144"/>
                    </a:lnTo>
                    <a:lnTo>
                      <a:pt x="17" y="144"/>
                    </a:lnTo>
                    <a:lnTo>
                      <a:pt x="0" y="36"/>
                    </a:lnTo>
                    <a:lnTo>
                      <a:pt x="125" y="0"/>
                    </a:lnTo>
                    <a:lnTo>
                      <a:pt x="149" y="17"/>
                    </a:lnTo>
                    <a:lnTo>
                      <a:pt x="168" y="0"/>
                    </a:lnTo>
                    <a:lnTo>
                      <a:pt x="258" y="17"/>
                    </a:lnTo>
                    <a:lnTo>
                      <a:pt x="282" y="17"/>
                    </a:lnTo>
                    <a:lnTo>
                      <a:pt x="299" y="60"/>
                    </a:lnTo>
                    <a:lnTo>
                      <a:pt x="282" y="108"/>
                    </a:lnTo>
                    <a:lnTo>
                      <a:pt x="299" y="125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95" name="Freeform 159"/>
              <p:cNvSpPr>
                <a:spLocks/>
              </p:cNvSpPr>
              <p:nvPr/>
            </p:nvSpPr>
            <p:spPr bwMode="auto">
              <a:xfrm>
                <a:off x="2674" y="1315"/>
                <a:ext cx="129" cy="138"/>
              </a:xfrm>
              <a:custGeom>
                <a:avLst/>
                <a:gdLst/>
                <a:ahLst/>
                <a:cxnLst>
                  <a:cxn ang="0">
                    <a:pos x="155" y="17"/>
                  </a:cxn>
                  <a:cxn ang="0">
                    <a:pos x="155" y="36"/>
                  </a:cxn>
                  <a:cxn ang="0">
                    <a:pos x="215" y="0"/>
                  </a:cxn>
                  <a:cxn ang="0">
                    <a:pos x="239" y="17"/>
                  </a:cxn>
                  <a:cxn ang="0">
                    <a:pos x="215" y="17"/>
                  </a:cxn>
                  <a:cxn ang="0">
                    <a:pos x="239" y="36"/>
                  </a:cxn>
                  <a:cxn ang="0">
                    <a:pos x="257" y="144"/>
                  </a:cxn>
                  <a:cxn ang="0">
                    <a:pos x="257" y="125"/>
                  </a:cxn>
                  <a:cxn ang="0">
                    <a:pos x="179" y="168"/>
                  </a:cxn>
                  <a:cxn ang="0">
                    <a:pos x="196" y="186"/>
                  </a:cxn>
                  <a:cxn ang="0">
                    <a:pos x="239" y="234"/>
                  </a:cxn>
                  <a:cxn ang="0">
                    <a:pos x="196" y="251"/>
                  </a:cxn>
                  <a:cxn ang="0">
                    <a:pos x="215" y="277"/>
                  </a:cxn>
                  <a:cxn ang="0">
                    <a:pos x="107" y="277"/>
                  </a:cxn>
                  <a:cxn ang="0">
                    <a:pos x="47" y="277"/>
                  </a:cxn>
                  <a:cxn ang="0">
                    <a:pos x="47" y="234"/>
                  </a:cxn>
                  <a:cxn ang="0">
                    <a:pos x="0" y="186"/>
                  </a:cxn>
                  <a:cxn ang="0">
                    <a:pos x="0" y="168"/>
                  </a:cxn>
                  <a:cxn ang="0">
                    <a:pos x="0" y="144"/>
                  </a:cxn>
                  <a:cxn ang="0">
                    <a:pos x="0" y="108"/>
                  </a:cxn>
                  <a:cxn ang="0">
                    <a:pos x="29" y="77"/>
                  </a:cxn>
                  <a:cxn ang="0">
                    <a:pos x="47" y="36"/>
                  </a:cxn>
                  <a:cxn ang="0">
                    <a:pos x="64" y="36"/>
                  </a:cxn>
                  <a:cxn ang="0">
                    <a:pos x="88" y="0"/>
                  </a:cxn>
                  <a:cxn ang="0">
                    <a:pos x="107" y="0"/>
                  </a:cxn>
                  <a:cxn ang="0">
                    <a:pos x="155" y="17"/>
                  </a:cxn>
                </a:cxnLst>
                <a:rect l="0" t="0" r="r" b="b"/>
                <a:pathLst>
                  <a:path w="257" h="277">
                    <a:moveTo>
                      <a:pt x="155" y="17"/>
                    </a:moveTo>
                    <a:lnTo>
                      <a:pt x="155" y="36"/>
                    </a:lnTo>
                    <a:lnTo>
                      <a:pt x="215" y="0"/>
                    </a:lnTo>
                    <a:lnTo>
                      <a:pt x="239" y="17"/>
                    </a:lnTo>
                    <a:lnTo>
                      <a:pt x="215" y="17"/>
                    </a:lnTo>
                    <a:lnTo>
                      <a:pt x="239" y="36"/>
                    </a:lnTo>
                    <a:lnTo>
                      <a:pt x="257" y="144"/>
                    </a:lnTo>
                    <a:lnTo>
                      <a:pt x="257" y="125"/>
                    </a:lnTo>
                    <a:lnTo>
                      <a:pt x="179" y="168"/>
                    </a:lnTo>
                    <a:lnTo>
                      <a:pt x="196" y="186"/>
                    </a:lnTo>
                    <a:lnTo>
                      <a:pt x="239" y="234"/>
                    </a:lnTo>
                    <a:lnTo>
                      <a:pt x="196" y="251"/>
                    </a:lnTo>
                    <a:lnTo>
                      <a:pt x="215" y="277"/>
                    </a:lnTo>
                    <a:lnTo>
                      <a:pt x="107" y="277"/>
                    </a:lnTo>
                    <a:lnTo>
                      <a:pt x="47" y="277"/>
                    </a:lnTo>
                    <a:lnTo>
                      <a:pt x="47" y="234"/>
                    </a:lnTo>
                    <a:lnTo>
                      <a:pt x="0" y="186"/>
                    </a:lnTo>
                    <a:lnTo>
                      <a:pt x="0" y="168"/>
                    </a:lnTo>
                    <a:lnTo>
                      <a:pt x="0" y="144"/>
                    </a:lnTo>
                    <a:lnTo>
                      <a:pt x="0" y="108"/>
                    </a:lnTo>
                    <a:lnTo>
                      <a:pt x="29" y="77"/>
                    </a:lnTo>
                    <a:lnTo>
                      <a:pt x="47" y="36"/>
                    </a:lnTo>
                    <a:lnTo>
                      <a:pt x="64" y="36"/>
                    </a:lnTo>
                    <a:lnTo>
                      <a:pt x="88" y="0"/>
                    </a:lnTo>
                    <a:lnTo>
                      <a:pt x="107" y="0"/>
                    </a:lnTo>
                    <a:lnTo>
                      <a:pt x="155" y="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96" name="Freeform 160"/>
              <p:cNvSpPr>
                <a:spLocks/>
              </p:cNvSpPr>
              <p:nvPr/>
            </p:nvSpPr>
            <p:spPr bwMode="auto">
              <a:xfrm>
                <a:off x="2623" y="1378"/>
                <a:ext cx="51" cy="3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17"/>
                  </a:cxn>
                  <a:cxn ang="0">
                    <a:pos x="41" y="59"/>
                  </a:cxn>
                  <a:cxn ang="0">
                    <a:pos x="60" y="41"/>
                  </a:cxn>
                  <a:cxn ang="0">
                    <a:pos x="60" y="59"/>
                  </a:cxn>
                  <a:cxn ang="0">
                    <a:pos x="84" y="59"/>
                  </a:cxn>
                  <a:cxn ang="0">
                    <a:pos x="103" y="41"/>
                  </a:cxn>
                  <a:cxn ang="0">
                    <a:pos x="103" y="17"/>
                  </a:cxn>
                  <a:cxn ang="0">
                    <a:pos x="60" y="0"/>
                  </a:cxn>
                  <a:cxn ang="0">
                    <a:pos x="17" y="0"/>
                  </a:cxn>
                </a:cxnLst>
                <a:rect l="0" t="0" r="r" b="b"/>
                <a:pathLst>
                  <a:path w="103" h="59">
                    <a:moveTo>
                      <a:pt x="17" y="0"/>
                    </a:moveTo>
                    <a:lnTo>
                      <a:pt x="0" y="17"/>
                    </a:lnTo>
                    <a:lnTo>
                      <a:pt x="41" y="59"/>
                    </a:lnTo>
                    <a:lnTo>
                      <a:pt x="60" y="41"/>
                    </a:lnTo>
                    <a:lnTo>
                      <a:pt x="60" y="59"/>
                    </a:lnTo>
                    <a:lnTo>
                      <a:pt x="84" y="59"/>
                    </a:lnTo>
                    <a:lnTo>
                      <a:pt x="103" y="41"/>
                    </a:lnTo>
                    <a:lnTo>
                      <a:pt x="103" y="17"/>
                    </a:lnTo>
                    <a:lnTo>
                      <a:pt x="6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97" name="Freeform 161"/>
              <p:cNvSpPr>
                <a:spLocks/>
              </p:cNvSpPr>
              <p:nvPr/>
            </p:nvSpPr>
            <p:spPr bwMode="auto">
              <a:xfrm>
                <a:off x="2665" y="1013"/>
                <a:ext cx="346" cy="235"/>
              </a:xfrm>
              <a:custGeom>
                <a:avLst/>
                <a:gdLst/>
                <a:ahLst/>
                <a:cxnLst>
                  <a:cxn ang="0">
                    <a:pos x="408" y="83"/>
                  </a:cxn>
                  <a:cxn ang="0">
                    <a:pos x="427" y="59"/>
                  </a:cxn>
                  <a:cxn ang="0">
                    <a:pos x="474" y="83"/>
                  </a:cxn>
                  <a:cxn ang="0">
                    <a:pos x="539" y="83"/>
                  </a:cxn>
                  <a:cxn ang="0">
                    <a:pos x="558" y="83"/>
                  </a:cxn>
                  <a:cxn ang="0">
                    <a:pos x="558" y="41"/>
                  </a:cxn>
                  <a:cxn ang="0">
                    <a:pos x="606" y="41"/>
                  </a:cxn>
                  <a:cxn ang="0">
                    <a:pos x="649" y="59"/>
                  </a:cxn>
                  <a:cxn ang="0">
                    <a:pos x="649" y="83"/>
                  </a:cxn>
                  <a:cxn ang="0">
                    <a:pos x="691" y="59"/>
                  </a:cxn>
                  <a:cxn ang="0">
                    <a:pos x="625" y="41"/>
                  </a:cxn>
                  <a:cxn ang="0">
                    <a:pos x="691" y="23"/>
                  </a:cxn>
                  <a:cxn ang="0">
                    <a:pos x="625" y="23"/>
                  </a:cxn>
                  <a:cxn ang="0">
                    <a:pos x="606" y="0"/>
                  </a:cxn>
                  <a:cxn ang="0">
                    <a:pos x="582" y="23"/>
                  </a:cxn>
                  <a:cxn ang="0">
                    <a:pos x="558" y="23"/>
                  </a:cxn>
                  <a:cxn ang="0">
                    <a:pos x="539" y="23"/>
                  </a:cxn>
                  <a:cxn ang="0">
                    <a:pos x="539" y="0"/>
                  </a:cxn>
                  <a:cxn ang="0">
                    <a:pos x="515" y="23"/>
                  </a:cxn>
                  <a:cxn ang="0">
                    <a:pos x="474" y="23"/>
                  </a:cxn>
                  <a:cxn ang="0">
                    <a:pos x="427" y="41"/>
                  </a:cxn>
                  <a:cxn ang="0">
                    <a:pos x="365" y="41"/>
                  </a:cxn>
                  <a:cxn ang="0">
                    <a:pos x="324" y="59"/>
                  </a:cxn>
                  <a:cxn ang="0">
                    <a:pos x="324" y="83"/>
                  </a:cxn>
                  <a:cxn ang="0">
                    <a:pos x="348" y="83"/>
                  </a:cxn>
                  <a:cxn ang="0">
                    <a:pos x="324" y="83"/>
                  </a:cxn>
                  <a:cxn ang="0">
                    <a:pos x="300" y="83"/>
                  </a:cxn>
                  <a:cxn ang="0">
                    <a:pos x="300" y="59"/>
                  </a:cxn>
                  <a:cxn ang="0">
                    <a:pos x="258" y="83"/>
                  </a:cxn>
                  <a:cxn ang="0">
                    <a:pos x="276" y="100"/>
                  </a:cxn>
                  <a:cxn ang="0">
                    <a:pos x="300" y="100"/>
                  </a:cxn>
                  <a:cxn ang="0">
                    <a:pos x="234" y="150"/>
                  </a:cxn>
                  <a:cxn ang="0">
                    <a:pos x="198" y="210"/>
                  </a:cxn>
                  <a:cxn ang="0">
                    <a:pos x="124" y="276"/>
                  </a:cxn>
                  <a:cxn ang="0">
                    <a:pos x="107" y="252"/>
                  </a:cxn>
                  <a:cxn ang="0">
                    <a:pos x="83" y="300"/>
                  </a:cxn>
                  <a:cxn ang="0">
                    <a:pos x="65" y="300"/>
                  </a:cxn>
                  <a:cxn ang="0">
                    <a:pos x="0" y="341"/>
                  </a:cxn>
                  <a:cxn ang="0">
                    <a:pos x="0" y="360"/>
                  </a:cxn>
                  <a:cxn ang="0">
                    <a:pos x="0" y="379"/>
                  </a:cxn>
                  <a:cxn ang="0">
                    <a:pos x="17" y="402"/>
                  </a:cxn>
                  <a:cxn ang="0">
                    <a:pos x="0" y="426"/>
                  </a:cxn>
                  <a:cxn ang="0">
                    <a:pos x="17" y="426"/>
                  </a:cxn>
                  <a:cxn ang="0">
                    <a:pos x="17" y="469"/>
                  </a:cxn>
                  <a:cxn ang="0">
                    <a:pos x="65" y="469"/>
                  </a:cxn>
                  <a:cxn ang="0">
                    <a:pos x="150" y="426"/>
                  </a:cxn>
                  <a:cxn ang="0">
                    <a:pos x="174" y="426"/>
                  </a:cxn>
                  <a:cxn ang="0">
                    <a:pos x="198" y="402"/>
                  </a:cxn>
                  <a:cxn ang="0">
                    <a:pos x="215" y="402"/>
                  </a:cxn>
                  <a:cxn ang="0">
                    <a:pos x="198" y="360"/>
                  </a:cxn>
                  <a:cxn ang="0">
                    <a:pos x="215" y="360"/>
                  </a:cxn>
                  <a:cxn ang="0">
                    <a:pos x="198" y="300"/>
                  </a:cxn>
                  <a:cxn ang="0">
                    <a:pos x="198" y="252"/>
                  </a:cxn>
                  <a:cxn ang="0">
                    <a:pos x="258" y="252"/>
                  </a:cxn>
                  <a:cxn ang="0">
                    <a:pos x="234" y="233"/>
                  </a:cxn>
                  <a:cxn ang="0">
                    <a:pos x="258" y="167"/>
                  </a:cxn>
                  <a:cxn ang="0">
                    <a:pos x="300" y="150"/>
                  </a:cxn>
                  <a:cxn ang="0">
                    <a:pos x="324" y="100"/>
                  </a:cxn>
                  <a:cxn ang="0">
                    <a:pos x="348" y="100"/>
                  </a:cxn>
                  <a:cxn ang="0">
                    <a:pos x="365" y="83"/>
                  </a:cxn>
                  <a:cxn ang="0">
                    <a:pos x="408" y="100"/>
                  </a:cxn>
                  <a:cxn ang="0">
                    <a:pos x="408" y="83"/>
                  </a:cxn>
                </a:cxnLst>
                <a:rect l="0" t="0" r="r" b="b"/>
                <a:pathLst>
                  <a:path w="691" h="469">
                    <a:moveTo>
                      <a:pt x="408" y="83"/>
                    </a:moveTo>
                    <a:lnTo>
                      <a:pt x="427" y="59"/>
                    </a:lnTo>
                    <a:lnTo>
                      <a:pt x="474" y="83"/>
                    </a:lnTo>
                    <a:lnTo>
                      <a:pt x="539" y="83"/>
                    </a:lnTo>
                    <a:lnTo>
                      <a:pt x="558" y="83"/>
                    </a:lnTo>
                    <a:lnTo>
                      <a:pt x="558" y="41"/>
                    </a:lnTo>
                    <a:lnTo>
                      <a:pt x="606" y="41"/>
                    </a:lnTo>
                    <a:lnTo>
                      <a:pt x="649" y="59"/>
                    </a:lnTo>
                    <a:lnTo>
                      <a:pt x="649" y="83"/>
                    </a:lnTo>
                    <a:lnTo>
                      <a:pt x="691" y="59"/>
                    </a:lnTo>
                    <a:lnTo>
                      <a:pt x="625" y="41"/>
                    </a:lnTo>
                    <a:lnTo>
                      <a:pt x="691" y="23"/>
                    </a:lnTo>
                    <a:lnTo>
                      <a:pt x="625" y="23"/>
                    </a:lnTo>
                    <a:lnTo>
                      <a:pt x="606" y="0"/>
                    </a:lnTo>
                    <a:lnTo>
                      <a:pt x="582" y="23"/>
                    </a:lnTo>
                    <a:lnTo>
                      <a:pt x="558" y="23"/>
                    </a:lnTo>
                    <a:lnTo>
                      <a:pt x="539" y="23"/>
                    </a:lnTo>
                    <a:lnTo>
                      <a:pt x="539" y="0"/>
                    </a:lnTo>
                    <a:lnTo>
                      <a:pt x="515" y="23"/>
                    </a:lnTo>
                    <a:lnTo>
                      <a:pt x="474" y="23"/>
                    </a:lnTo>
                    <a:lnTo>
                      <a:pt x="427" y="41"/>
                    </a:lnTo>
                    <a:lnTo>
                      <a:pt x="365" y="41"/>
                    </a:lnTo>
                    <a:lnTo>
                      <a:pt x="324" y="59"/>
                    </a:lnTo>
                    <a:lnTo>
                      <a:pt x="324" y="83"/>
                    </a:lnTo>
                    <a:lnTo>
                      <a:pt x="348" y="83"/>
                    </a:lnTo>
                    <a:lnTo>
                      <a:pt x="324" y="83"/>
                    </a:lnTo>
                    <a:lnTo>
                      <a:pt x="300" y="83"/>
                    </a:lnTo>
                    <a:lnTo>
                      <a:pt x="300" y="59"/>
                    </a:lnTo>
                    <a:lnTo>
                      <a:pt x="258" y="83"/>
                    </a:lnTo>
                    <a:lnTo>
                      <a:pt x="276" y="100"/>
                    </a:lnTo>
                    <a:lnTo>
                      <a:pt x="300" y="100"/>
                    </a:lnTo>
                    <a:lnTo>
                      <a:pt x="234" y="150"/>
                    </a:lnTo>
                    <a:lnTo>
                      <a:pt x="198" y="210"/>
                    </a:lnTo>
                    <a:lnTo>
                      <a:pt x="124" y="276"/>
                    </a:lnTo>
                    <a:lnTo>
                      <a:pt x="107" y="252"/>
                    </a:lnTo>
                    <a:lnTo>
                      <a:pt x="83" y="300"/>
                    </a:lnTo>
                    <a:lnTo>
                      <a:pt x="65" y="300"/>
                    </a:lnTo>
                    <a:lnTo>
                      <a:pt x="0" y="341"/>
                    </a:lnTo>
                    <a:lnTo>
                      <a:pt x="0" y="360"/>
                    </a:lnTo>
                    <a:lnTo>
                      <a:pt x="0" y="379"/>
                    </a:lnTo>
                    <a:lnTo>
                      <a:pt x="17" y="402"/>
                    </a:lnTo>
                    <a:lnTo>
                      <a:pt x="0" y="426"/>
                    </a:lnTo>
                    <a:lnTo>
                      <a:pt x="17" y="426"/>
                    </a:lnTo>
                    <a:lnTo>
                      <a:pt x="17" y="469"/>
                    </a:lnTo>
                    <a:lnTo>
                      <a:pt x="65" y="469"/>
                    </a:lnTo>
                    <a:lnTo>
                      <a:pt x="150" y="426"/>
                    </a:lnTo>
                    <a:lnTo>
                      <a:pt x="174" y="426"/>
                    </a:lnTo>
                    <a:lnTo>
                      <a:pt x="198" y="402"/>
                    </a:lnTo>
                    <a:lnTo>
                      <a:pt x="215" y="402"/>
                    </a:lnTo>
                    <a:lnTo>
                      <a:pt x="198" y="360"/>
                    </a:lnTo>
                    <a:lnTo>
                      <a:pt x="215" y="360"/>
                    </a:lnTo>
                    <a:lnTo>
                      <a:pt x="198" y="300"/>
                    </a:lnTo>
                    <a:lnTo>
                      <a:pt x="198" y="252"/>
                    </a:lnTo>
                    <a:lnTo>
                      <a:pt x="258" y="252"/>
                    </a:lnTo>
                    <a:lnTo>
                      <a:pt x="234" y="233"/>
                    </a:lnTo>
                    <a:lnTo>
                      <a:pt x="258" y="167"/>
                    </a:lnTo>
                    <a:lnTo>
                      <a:pt x="300" y="150"/>
                    </a:lnTo>
                    <a:lnTo>
                      <a:pt x="324" y="100"/>
                    </a:lnTo>
                    <a:lnTo>
                      <a:pt x="348" y="100"/>
                    </a:lnTo>
                    <a:lnTo>
                      <a:pt x="365" y="83"/>
                    </a:lnTo>
                    <a:lnTo>
                      <a:pt x="408" y="100"/>
                    </a:lnTo>
                    <a:lnTo>
                      <a:pt x="408" y="83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98" name="Freeform 162"/>
              <p:cNvSpPr>
                <a:spLocks/>
              </p:cNvSpPr>
              <p:nvPr/>
            </p:nvSpPr>
            <p:spPr bwMode="auto">
              <a:xfrm>
                <a:off x="2752" y="1055"/>
                <a:ext cx="172" cy="248"/>
              </a:xfrm>
              <a:custGeom>
                <a:avLst/>
                <a:gdLst/>
                <a:ahLst/>
                <a:cxnLst>
                  <a:cxn ang="0">
                    <a:pos x="24" y="319"/>
                  </a:cxn>
                  <a:cxn ang="0">
                    <a:pos x="0" y="343"/>
                  </a:cxn>
                  <a:cxn ang="0">
                    <a:pos x="41" y="446"/>
                  </a:cxn>
                  <a:cxn ang="0">
                    <a:pos x="60" y="495"/>
                  </a:cxn>
                  <a:cxn ang="0">
                    <a:pos x="84" y="495"/>
                  </a:cxn>
                  <a:cxn ang="0">
                    <a:pos x="101" y="446"/>
                  </a:cxn>
                  <a:cxn ang="0">
                    <a:pos x="150" y="446"/>
                  </a:cxn>
                  <a:cxn ang="0">
                    <a:pos x="174" y="367"/>
                  </a:cxn>
                  <a:cxn ang="0">
                    <a:pos x="210" y="343"/>
                  </a:cxn>
                  <a:cxn ang="0">
                    <a:pos x="191" y="343"/>
                  </a:cxn>
                  <a:cxn ang="0">
                    <a:pos x="210" y="319"/>
                  </a:cxn>
                  <a:cxn ang="0">
                    <a:pos x="174" y="277"/>
                  </a:cxn>
                  <a:cxn ang="0">
                    <a:pos x="174" y="234"/>
                  </a:cxn>
                  <a:cxn ang="0">
                    <a:pos x="282" y="150"/>
                  </a:cxn>
                  <a:cxn ang="0">
                    <a:pos x="300" y="108"/>
                  </a:cxn>
                  <a:cxn ang="0">
                    <a:pos x="343" y="108"/>
                  </a:cxn>
                  <a:cxn ang="0">
                    <a:pos x="324" y="17"/>
                  </a:cxn>
                  <a:cxn ang="0">
                    <a:pos x="234" y="0"/>
                  </a:cxn>
                  <a:cxn ang="0">
                    <a:pos x="234" y="17"/>
                  </a:cxn>
                  <a:cxn ang="0">
                    <a:pos x="191" y="0"/>
                  </a:cxn>
                  <a:cxn ang="0">
                    <a:pos x="174" y="17"/>
                  </a:cxn>
                  <a:cxn ang="0">
                    <a:pos x="150" y="17"/>
                  </a:cxn>
                  <a:cxn ang="0">
                    <a:pos x="126" y="65"/>
                  </a:cxn>
                  <a:cxn ang="0">
                    <a:pos x="84" y="84"/>
                  </a:cxn>
                  <a:cxn ang="0">
                    <a:pos x="60" y="150"/>
                  </a:cxn>
                  <a:cxn ang="0">
                    <a:pos x="84" y="169"/>
                  </a:cxn>
                  <a:cxn ang="0">
                    <a:pos x="24" y="169"/>
                  </a:cxn>
                  <a:cxn ang="0">
                    <a:pos x="24" y="217"/>
                  </a:cxn>
                  <a:cxn ang="0">
                    <a:pos x="41" y="277"/>
                  </a:cxn>
                  <a:cxn ang="0">
                    <a:pos x="24" y="277"/>
                  </a:cxn>
                  <a:cxn ang="0">
                    <a:pos x="41" y="319"/>
                  </a:cxn>
                  <a:cxn ang="0">
                    <a:pos x="24" y="319"/>
                  </a:cxn>
                </a:cxnLst>
                <a:rect l="0" t="0" r="r" b="b"/>
                <a:pathLst>
                  <a:path w="343" h="495">
                    <a:moveTo>
                      <a:pt x="24" y="319"/>
                    </a:moveTo>
                    <a:lnTo>
                      <a:pt x="0" y="343"/>
                    </a:lnTo>
                    <a:lnTo>
                      <a:pt x="41" y="446"/>
                    </a:lnTo>
                    <a:lnTo>
                      <a:pt x="60" y="495"/>
                    </a:lnTo>
                    <a:lnTo>
                      <a:pt x="84" y="495"/>
                    </a:lnTo>
                    <a:lnTo>
                      <a:pt x="101" y="446"/>
                    </a:lnTo>
                    <a:lnTo>
                      <a:pt x="150" y="446"/>
                    </a:lnTo>
                    <a:lnTo>
                      <a:pt x="174" y="367"/>
                    </a:lnTo>
                    <a:lnTo>
                      <a:pt x="210" y="343"/>
                    </a:lnTo>
                    <a:lnTo>
                      <a:pt x="191" y="343"/>
                    </a:lnTo>
                    <a:lnTo>
                      <a:pt x="210" y="319"/>
                    </a:lnTo>
                    <a:lnTo>
                      <a:pt x="174" y="277"/>
                    </a:lnTo>
                    <a:lnTo>
                      <a:pt x="174" y="234"/>
                    </a:lnTo>
                    <a:lnTo>
                      <a:pt x="282" y="150"/>
                    </a:lnTo>
                    <a:lnTo>
                      <a:pt x="300" y="108"/>
                    </a:lnTo>
                    <a:lnTo>
                      <a:pt x="343" y="108"/>
                    </a:lnTo>
                    <a:lnTo>
                      <a:pt x="324" y="17"/>
                    </a:lnTo>
                    <a:lnTo>
                      <a:pt x="234" y="0"/>
                    </a:lnTo>
                    <a:lnTo>
                      <a:pt x="234" y="17"/>
                    </a:lnTo>
                    <a:lnTo>
                      <a:pt x="191" y="0"/>
                    </a:lnTo>
                    <a:lnTo>
                      <a:pt x="174" y="17"/>
                    </a:lnTo>
                    <a:lnTo>
                      <a:pt x="150" y="17"/>
                    </a:lnTo>
                    <a:lnTo>
                      <a:pt x="126" y="65"/>
                    </a:lnTo>
                    <a:lnTo>
                      <a:pt x="84" y="84"/>
                    </a:lnTo>
                    <a:lnTo>
                      <a:pt x="60" y="150"/>
                    </a:lnTo>
                    <a:lnTo>
                      <a:pt x="84" y="169"/>
                    </a:lnTo>
                    <a:lnTo>
                      <a:pt x="24" y="169"/>
                    </a:lnTo>
                    <a:lnTo>
                      <a:pt x="24" y="217"/>
                    </a:lnTo>
                    <a:lnTo>
                      <a:pt x="41" y="277"/>
                    </a:lnTo>
                    <a:lnTo>
                      <a:pt x="24" y="277"/>
                    </a:lnTo>
                    <a:lnTo>
                      <a:pt x="41" y="319"/>
                    </a:lnTo>
                    <a:lnTo>
                      <a:pt x="24" y="31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99" name="Freeform 163"/>
              <p:cNvSpPr>
                <a:spLocks/>
              </p:cNvSpPr>
              <p:nvPr/>
            </p:nvSpPr>
            <p:spPr bwMode="auto">
              <a:xfrm>
                <a:off x="2870" y="1034"/>
                <a:ext cx="162" cy="180"/>
              </a:xfrm>
              <a:custGeom>
                <a:avLst/>
                <a:gdLst/>
                <a:ahLst/>
                <a:cxnLst>
                  <a:cxn ang="0">
                    <a:pos x="239" y="41"/>
                  </a:cxn>
                  <a:cxn ang="0">
                    <a:pos x="239" y="17"/>
                  </a:cxn>
                  <a:cxn ang="0">
                    <a:pos x="198" y="0"/>
                  </a:cxn>
                  <a:cxn ang="0">
                    <a:pos x="148" y="0"/>
                  </a:cxn>
                  <a:cxn ang="0">
                    <a:pos x="148" y="41"/>
                  </a:cxn>
                  <a:cxn ang="0">
                    <a:pos x="131" y="41"/>
                  </a:cxn>
                  <a:cxn ang="0">
                    <a:pos x="64" y="41"/>
                  </a:cxn>
                  <a:cxn ang="0">
                    <a:pos x="17" y="17"/>
                  </a:cxn>
                  <a:cxn ang="0">
                    <a:pos x="0" y="41"/>
                  </a:cxn>
                  <a:cxn ang="0">
                    <a:pos x="88" y="59"/>
                  </a:cxn>
                  <a:cxn ang="0">
                    <a:pos x="107" y="148"/>
                  </a:cxn>
                  <a:cxn ang="0">
                    <a:pos x="131" y="148"/>
                  </a:cxn>
                  <a:cxn ang="0">
                    <a:pos x="148" y="148"/>
                  </a:cxn>
                  <a:cxn ang="0">
                    <a:pos x="148" y="167"/>
                  </a:cxn>
                  <a:cxn ang="0">
                    <a:pos x="64" y="257"/>
                  </a:cxn>
                  <a:cxn ang="0">
                    <a:pos x="47" y="257"/>
                  </a:cxn>
                  <a:cxn ang="0">
                    <a:pos x="64" y="298"/>
                  </a:cxn>
                  <a:cxn ang="0">
                    <a:pos x="64" y="334"/>
                  </a:cxn>
                  <a:cxn ang="0">
                    <a:pos x="131" y="360"/>
                  </a:cxn>
                  <a:cxn ang="0">
                    <a:pos x="239" y="334"/>
                  </a:cxn>
                  <a:cxn ang="0">
                    <a:pos x="324" y="257"/>
                  </a:cxn>
                  <a:cxn ang="0">
                    <a:pos x="305" y="210"/>
                  </a:cxn>
                  <a:cxn ang="0">
                    <a:pos x="305" y="191"/>
                  </a:cxn>
                  <a:cxn ang="0">
                    <a:pos x="281" y="167"/>
                  </a:cxn>
                  <a:cxn ang="0">
                    <a:pos x="281" y="148"/>
                  </a:cxn>
                  <a:cxn ang="0">
                    <a:pos x="257" y="107"/>
                  </a:cxn>
                  <a:cxn ang="0">
                    <a:pos x="257" y="76"/>
                  </a:cxn>
                  <a:cxn ang="0">
                    <a:pos x="215" y="59"/>
                  </a:cxn>
                  <a:cxn ang="0">
                    <a:pos x="215" y="41"/>
                  </a:cxn>
                  <a:cxn ang="0">
                    <a:pos x="239" y="41"/>
                  </a:cxn>
                </a:cxnLst>
                <a:rect l="0" t="0" r="r" b="b"/>
                <a:pathLst>
                  <a:path w="324" h="360">
                    <a:moveTo>
                      <a:pt x="239" y="41"/>
                    </a:moveTo>
                    <a:lnTo>
                      <a:pt x="239" y="17"/>
                    </a:lnTo>
                    <a:lnTo>
                      <a:pt x="198" y="0"/>
                    </a:lnTo>
                    <a:lnTo>
                      <a:pt x="148" y="0"/>
                    </a:lnTo>
                    <a:lnTo>
                      <a:pt x="148" y="41"/>
                    </a:lnTo>
                    <a:lnTo>
                      <a:pt x="131" y="41"/>
                    </a:lnTo>
                    <a:lnTo>
                      <a:pt x="64" y="41"/>
                    </a:lnTo>
                    <a:lnTo>
                      <a:pt x="17" y="17"/>
                    </a:lnTo>
                    <a:lnTo>
                      <a:pt x="0" y="41"/>
                    </a:lnTo>
                    <a:lnTo>
                      <a:pt x="88" y="59"/>
                    </a:lnTo>
                    <a:lnTo>
                      <a:pt x="107" y="148"/>
                    </a:lnTo>
                    <a:lnTo>
                      <a:pt x="131" y="148"/>
                    </a:lnTo>
                    <a:lnTo>
                      <a:pt x="148" y="148"/>
                    </a:lnTo>
                    <a:lnTo>
                      <a:pt x="148" y="167"/>
                    </a:lnTo>
                    <a:lnTo>
                      <a:pt x="64" y="257"/>
                    </a:lnTo>
                    <a:lnTo>
                      <a:pt x="47" y="257"/>
                    </a:lnTo>
                    <a:lnTo>
                      <a:pt x="64" y="298"/>
                    </a:lnTo>
                    <a:lnTo>
                      <a:pt x="64" y="334"/>
                    </a:lnTo>
                    <a:lnTo>
                      <a:pt x="131" y="360"/>
                    </a:lnTo>
                    <a:lnTo>
                      <a:pt x="239" y="334"/>
                    </a:lnTo>
                    <a:lnTo>
                      <a:pt x="324" y="257"/>
                    </a:lnTo>
                    <a:lnTo>
                      <a:pt x="305" y="210"/>
                    </a:lnTo>
                    <a:lnTo>
                      <a:pt x="305" y="191"/>
                    </a:lnTo>
                    <a:lnTo>
                      <a:pt x="281" y="167"/>
                    </a:lnTo>
                    <a:lnTo>
                      <a:pt x="281" y="148"/>
                    </a:lnTo>
                    <a:lnTo>
                      <a:pt x="257" y="107"/>
                    </a:lnTo>
                    <a:lnTo>
                      <a:pt x="257" y="76"/>
                    </a:lnTo>
                    <a:lnTo>
                      <a:pt x="215" y="59"/>
                    </a:lnTo>
                    <a:lnTo>
                      <a:pt x="215" y="41"/>
                    </a:lnTo>
                    <a:lnTo>
                      <a:pt x="239" y="4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00" name="Freeform 164"/>
              <p:cNvSpPr>
                <a:spLocks/>
              </p:cNvSpPr>
              <p:nvPr/>
            </p:nvSpPr>
            <p:spPr bwMode="auto">
              <a:xfrm>
                <a:off x="738" y="968"/>
                <a:ext cx="1155" cy="602"/>
              </a:xfrm>
              <a:custGeom>
                <a:avLst/>
                <a:gdLst/>
                <a:ahLst/>
                <a:cxnLst>
                  <a:cxn ang="0">
                    <a:pos x="1834" y="987"/>
                  </a:cxn>
                  <a:cxn ang="0">
                    <a:pos x="1684" y="1076"/>
                  </a:cxn>
                  <a:cxn ang="0">
                    <a:pos x="1486" y="1118"/>
                  </a:cxn>
                  <a:cxn ang="0">
                    <a:pos x="1407" y="1137"/>
                  </a:cxn>
                  <a:cxn ang="0">
                    <a:pos x="1250" y="1204"/>
                  </a:cxn>
                  <a:cxn ang="0">
                    <a:pos x="1359" y="1047"/>
                  </a:cxn>
                  <a:cxn ang="0">
                    <a:pos x="1407" y="1028"/>
                  </a:cxn>
                  <a:cxn ang="0">
                    <a:pos x="1274" y="944"/>
                  </a:cxn>
                  <a:cxn ang="0">
                    <a:pos x="1143" y="944"/>
                  </a:cxn>
                  <a:cxn ang="0">
                    <a:pos x="1016" y="896"/>
                  </a:cxn>
                  <a:cxn ang="0">
                    <a:pos x="84" y="861"/>
                  </a:cxn>
                  <a:cxn ang="0">
                    <a:pos x="41" y="770"/>
                  </a:cxn>
                  <a:cxn ang="0">
                    <a:pos x="125" y="649"/>
                  </a:cxn>
                  <a:cxn ang="0">
                    <a:pos x="125" y="493"/>
                  </a:cxn>
                  <a:cxn ang="0">
                    <a:pos x="41" y="468"/>
                  </a:cxn>
                  <a:cxn ang="0">
                    <a:pos x="499" y="174"/>
                  </a:cxn>
                  <a:cxn ang="0">
                    <a:pos x="709" y="132"/>
                  </a:cxn>
                  <a:cxn ang="0">
                    <a:pos x="776" y="150"/>
                  </a:cxn>
                  <a:cxn ang="0">
                    <a:pos x="926" y="132"/>
                  </a:cxn>
                  <a:cxn ang="0">
                    <a:pos x="1059" y="191"/>
                  </a:cxn>
                  <a:cxn ang="0">
                    <a:pos x="1143" y="191"/>
                  </a:cxn>
                  <a:cxn ang="0">
                    <a:pos x="1185" y="191"/>
                  </a:cxn>
                  <a:cxn ang="0">
                    <a:pos x="1359" y="210"/>
                  </a:cxn>
                  <a:cxn ang="0">
                    <a:pos x="1443" y="174"/>
                  </a:cxn>
                  <a:cxn ang="0">
                    <a:pos x="1552" y="174"/>
                  </a:cxn>
                  <a:cxn ang="0">
                    <a:pos x="1510" y="210"/>
                  </a:cxn>
                  <a:cxn ang="0">
                    <a:pos x="1576" y="132"/>
                  </a:cxn>
                  <a:cxn ang="0">
                    <a:pos x="1726" y="24"/>
                  </a:cxn>
                  <a:cxn ang="0">
                    <a:pos x="1767" y="41"/>
                  </a:cxn>
                  <a:cxn ang="0">
                    <a:pos x="1684" y="65"/>
                  </a:cxn>
                  <a:cxn ang="0">
                    <a:pos x="1684" y="150"/>
                  </a:cxn>
                  <a:cxn ang="0">
                    <a:pos x="1744" y="174"/>
                  </a:cxn>
                  <a:cxn ang="0">
                    <a:pos x="1817" y="191"/>
                  </a:cxn>
                  <a:cxn ang="0">
                    <a:pos x="1943" y="150"/>
                  </a:cxn>
                  <a:cxn ang="0">
                    <a:pos x="1877" y="241"/>
                  </a:cxn>
                  <a:cxn ang="0">
                    <a:pos x="1726" y="258"/>
                  </a:cxn>
                  <a:cxn ang="0">
                    <a:pos x="1552" y="342"/>
                  </a:cxn>
                  <a:cxn ang="0">
                    <a:pos x="1426" y="408"/>
                  </a:cxn>
                  <a:cxn ang="0">
                    <a:pos x="1274" y="541"/>
                  </a:cxn>
                  <a:cxn ang="0">
                    <a:pos x="1336" y="601"/>
                  </a:cxn>
                  <a:cxn ang="0">
                    <a:pos x="1486" y="751"/>
                  </a:cxn>
                  <a:cxn ang="0">
                    <a:pos x="1617" y="691"/>
                  </a:cxn>
                  <a:cxn ang="0">
                    <a:pos x="1744" y="541"/>
                  </a:cxn>
                  <a:cxn ang="0">
                    <a:pos x="1834" y="408"/>
                  </a:cxn>
                  <a:cxn ang="0">
                    <a:pos x="2003" y="432"/>
                  </a:cxn>
                  <a:cxn ang="0">
                    <a:pos x="2027" y="517"/>
                  </a:cxn>
                  <a:cxn ang="0">
                    <a:pos x="2135" y="493"/>
                  </a:cxn>
                  <a:cxn ang="0">
                    <a:pos x="2177" y="620"/>
                  </a:cxn>
                  <a:cxn ang="0">
                    <a:pos x="2244" y="668"/>
                  </a:cxn>
                  <a:cxn ang="0">
                    <a:pos x="2244" y="709"/>
                  </a:cxn>
                  <a:cxn ang="0">
                    <a:pos x="2310" y="727"/>
                  </a:cxn>
                  <a:cxn ang="0">
                    <a:pos x="2135" y="861"/>
                  </a:cxn>
                  <a:cxn ang="0">
                    <a:pos x="1894" y="896"/>
                  </a:cxn>
                  <a:cxn ang="0">
                    <a:pos x="1726" y="987"/>
                  </a:cxn>
                  <a:cxn ang="0">
                    <a:pos x="1984" y="925"/>
                  </a:cxn>
                  <a:cxn ang="0">
                    <a:pos x="1943" y="968"/>
                  </a:cxn>
                  <a:cxn ang="0">
                    <a:pos x="2027" y="1028"/>
                  </a:cxn>
                  <a:cxn ang="0">
                    <a:pos x="2075" y="1028"/>
                  </a:cxn>
                  <a:cxn ang="0">
                    <a:pos x="1853" y="1137"/>
                  </a:cxn>
                  <a:cxn ang="0">
                    <a:pos x="1894" y="1047"/>
                  </a:cxn>
                </a:cxnLst>
                <a:rect l="0" t="0" r="r" b="b"/>
                <a:pathLst>
                  <a:path w="2310" h="1204">
                    <a:moveTo>
                      <a:pt x="1834" y="1047"/>
                    </a:moveTo>
                    <a:lnTo>
                      <a:pt x="1817" y="1047"/>
                    </a:lnTo>
                    <a:lnTo>
                      <a:pt x="1834" y="987"/>
                    </a:lnTo>
                    <a:lnTo>
                      <a:pt x="1786" y="968"/>
                    </a:lnTo>
                    <a:lnTo>
                      <a:pt x="1726" y="1047"/>
                    </a:lnTo>
                    <a:lnTo>
                      <a:pt x="1684" y="1076"/>
                    </a:lnTo>
                    <a:lnTo>
                      <a:pt x="1576" y="1076"/>
                    </a:lnTo>
                    <a:lnTo>
                      <a:pt x="1534" y="1094"/>
                    </a:lnTo>
                    <a:lnTo>
                      <a:pt x="1486" y="1118"/>
                    </a:lnTo>
                    <a:lnTo>
                      <a:pt x="1407" y="1118"/>
                    </a:lnTo>
                    <a:lnTo>
                      <a:pt x="1376" y="1137"/>
                    </a:lnTo>
                    <a:lnTo>
                      <a:pt x="1407" y="1137"/>
                    </a:lnTo>
                    <a:lnTo>
                      <a:pt x="1426" y="1154"/>
                    </a:lnTo>
                    <a:lnTo>
                      <a:pt x="1317" y="1154"/>
                    </a:lnTo>
                    <a:lnTo>
                      <a:pt x="1250" y="1204"/>
                    </a:lnTo>
                    <a:lnTo>
                      <a:pt x="1293" y="1137"/>
                    </a:lnTo>
                    <a:lnTo>
                      <a:pt x="1317" y="1137"/>
                    </a:lnTo>
                    <a:lnTo>
                      <a:pt x="1359" y="1047"/>
                    </a:lnTo>
                    <a:lnTo>
                      <a:pt x="1407" y="1094"/>
                    </a:lnTo>
                    <a:lnTo>
                      <a:pt x="1426" y="1076"/>
                    </a:lnTo>
                    <a:lnTo>
                      <a:pt x="1407" y="1028"/>
                    </a:lnTo>
                    <a:lnTo>
                      <a:pt x="1293" y="1011"/>
                    </a:lnTo>
                    <a:lnTo>
                      <a:pt x="1317" y="944"/>
                    </a:lnTo>
                    <a:lnTo>
                      <a:pt x="1274" y="944"/>
                    </a:lnTo>
                    <a:lnTo>
                      <a:pt x="1274" y="925"/>
                    </a:lnTo>
                    <a:lnTo>
                      <a:pt x="1226" y="896"/>
                    </a:lnTo>
                    <a:lnTo>
                      <a:pt x="1143" y="944"/>
                    </a:lnTo>
                    <a:lnTo>
                      <a:pt x="1166" y="944"/>
                    </a:lnTo>
                    <a:lnTo>
                      <a:pt x="1035" y="925"/>
                    </a:lnTo>
                    <a:lnTo>
                      <a:pt x="1016" y="896"/>
                    </a:lnTo>
                    <a:lnTo>
                      <a:pt x="986" y="896"/>
                    </a:lnTo>
                    <a:lnTo>
                      <a:pt x="125" y="896"/>
                    </a:lnTo>
                    <a:lnTo>
                      <a:pt x="84" y="861"/>
                    </a:lnTo>
                    <a:lnTo>
                      <a:pt x="41" y="818"/>
                    </a:lnTo>
                    <a:lnTo>
                      <a:pt x="65" y="770"/>
                    </a:lnTo>
                    <a:lnTo>
                      <a:pt x="41" y="770"/>
                    </a:lnTo>
                    <a:lnTo>
                      <a:pt x="41" y="709"/>
                    </a:lnTo>
                    <a:lnTo>
                      <a:pt x="108" y="691"/>
                    </a:lnTo>
                    <a:lnTo>
                      <a:pt x="125" y="649"/>
                    </a:lnTo>
                    <a:lnTo>
                      <a:pt x="108" y="620"/>
                    </a:lnTo>
                    <a:lnTo>
                      <a:pt x="125" y="541"/>
                    </a:lnTo>
                    <a:lnTo>
                      <a:pt x="125" y="493"/>
                    </a:lnTo>
                    <a:lnTo>
                      <a:pt x="41" y="517"/>
                    </a:lnTo>
                    <a:lnTo>
                      <a:pt x="17" y="493"/>
                    </a:lnTo>
                    <a:lnTo>
                      <a:pt x="41" y="468"/>
                    </a:lnTo>
                    <a:lnTo>
                      <a:pt x="0" y="468"/>
                    </a:lnTo>
                    <a:lnTo>
                      <a:pt x="408" y="150"/>
                    </a:lnTo>
                    <a:lnTo>
                      <a:pt x="499" y="174"/>
                    </a:lnTo>
                    <a:lnTo>
                      <a:pt x="535" y="150"/>
                    </a:lnTo>
                    <a:lnTo>
                      <a:pt x="577" y="150"/>
                    </a:lnTo>
                    <a:lnTo>
                      <a:pt x="709" y="132"/>
                    </a:lnTo>
                    <a:lnTo>
                      <a:pt x="776" y="113"/>
                    </a:lnTo>
                    <a:lnTo>
                      <a:pt x="799" y="132"/>
                    </a:lnTo>
                    <a:lnTo>
                      <a:pt x="776" y="150"/>
                    </a:lnTo>
                    <a:lnTo>
                      <a:pt x="835" y="150"/>
                    </a:lnTo>
                    <a:lnTo>
                      <a:pt x="883" y="132"/>
                    </a:lnTo>
                    <a:lnTo>
                      <a:pt x="926" y="132"/>
                    </a:lnTo>
                    <a:lnTo>
                      <a:pt x="950" y="150"/>
                    </a:lnTo>
                    <a:lnTo>
                      <a:pt x="1059" y="174"/>
                    </a:lnTo>
                    <a:lnTo>
                      <a:pt x="1059" y="191"/>
                    </a:lnTo>
                    <a:lnTo>
                      <a:pt x="986" y="210"/>
                    </a:lnTo>
                    <a:lnTo>
                      <a:pt x="1059" y="210"/>
                    </a:lnTo>
                    <a:lnTo>
                      <a:pt x="1143" y="191"/>
                    </a:lnTo>
                    <a:lnTo>
                      <a:pt x="1185" y="210"/>
                    </a:lnTo>
                    <a:lnTo>
                      <a:pt x="1209" y="191"/>
                    </a:lnTo>
                    <a:lnTo>
                      <a:pt x="1185" y="191"/>
                    </a:lnTo>
                    <a:lnTo>
                      <a:pt x="1293" y="174"/>
                    </a:lnTo>
                    <a:lnTo>
                      <a:pt x="1293" y="191"/>
                    </a:lnTo>
                    <a:lnTo>
                      <a:pt x="1359" y="210"/>
                    </a:lnTo>
                    <a:lnTo>
                      <a:pt x="1426" y="210"/>
                    </a:lnTo>
                    <a:lnTo>
                      <a:pt x="1486" y="174"/>
                    </a:lnTo>
                    <a:lnTo>
                      <a:pt x="1443" y="174"/>
                    </a:lnTo>
                    <a:lnTo>
                      <a:pt x="1534" y="132"/>
                    </a:lnTo>
                    <a:lnTo>
                      <a:pt x="1552" y="150"/>
                    </a:lnTo>
                    <a:lnTo>
                      <a:pt x="1552" y="174"/>
                    </a:lnTo>
                    <a:lnTo>
                      <a:pt x="1510" y="191"/>
                    </a:lnTo>
                    <a:lnTo>
                      <a:pt x="1486" y="210"/>
                    </a:lnTo>
                    <a:lnTo>
                      <a:pt x="1510" y="210"/>
                    </a:lnTo>
                    <a:lnTo>
                      <a:pt x="1576" y="174"/>
                    </a:lnTo>
                    <a:lnTo>
                      <a:pt x="1617" y="150"/>
                    </a:lnTo>
                    <a:lnTo>
                      <a:pt x="1576" y="132"/>
                    </a:lnTo>
                    <a:lnTo>
                      <a:pt x="1576" y="113"/>
                    </a:lnTo>
                    <a:lnTo>
                      <a:pt x="1660" y="65"/>
                    </a:lnTo>
                    <a:lnTo>
                      <a:pt x="1726" y="24"/>
                    </a:lnTo>
                    <a:lnTo>
                      <a:pt x="1786" y="0"/>
                    </a:lnTo>
                    <a:lnTo>
                      <a:pt x="1853" y="0"/>
                    </a:lnTo>
                    <a:lnTo>
                      <a:pt x="1767" y="41"/>
                    </a:lnTo>
                    <a:lnTo>
                      <a:pt x="1726" y="41"/>
                    </a:lnTo>
                    <a:lnTo>
                      <a:pt x="1726" y="65"/>
                    </a:lnTo>
                    <a:lnTo>
                      <a:pt x="1684" y="65"/>
                    </a:lnTo>
                    <a:lnTo>
                      <a:pt x="1703" y="132"/>
                    </a:lnTo>
                    <a:lnTo>
                      <a:pt x="1660" y="132"/>
                    </a:lnTo>
                    <a:lnTo>
                      <a:pt x="1684" y="150"/>
                    </a:lnTo>
                    <a:lnTo>
                      <a:pt x="1703" y="174"/>
                    </a:lnTo>
                    <a:lnTo>
                      <a:pt x="1744" y="150"/>
                    </a:lnTo>
                    <a:lnTo>
                      <a:pt x="1744" y="174"/>
                    </a:lnTo>
                    <a:lnTo>
                      <a:pt x="1726" y="210"/>
                    </a:lnTo>
                    <a:lnTo>
                      <a:pt x="1726" y="241"/>
                    </a:lnTo>
                    <a:lnTo>
                      <a:pt x="1817" y="191"/>
                    </a:lnTo>
                    <a:lnTo>
                      <a:pt x="1853" y="132"/>
                    </a:lnTo>
                    <a:lnTo>
                      <a:pt x="1918" y="150"/>
                    </a:lnTo>
                    <a:lnTo>
                      <a:pt x="1943" y="150"/>
                    </a:lnTo>
                    <a:lnTo>
                      <a:pt x="1877" y="210"/>
                    </a:lnTo>
                    <a:lnTo>
                      <a:pt x="1894" y="210"/>
                    </a:lnTo>
                    <a:lnTo>
                      <a:pt x="1877" y="241"/>
                    </a:lnTo>
                    <a:lnTo>
                      <a:pt x="1786" y="258"/>
                    </a:lnTo>
                    <a:lnTo>
                      <a:pt x="1744" y="258"/>
                    </a:lnTo>
                    <a:lnTo>
                      <a:pt x="1726" y="258"/>
                    </a:lnTo>
                    <a:lnTo>
                      <a:pt x="1660" y="301"/>
                    </a:lnTo>
                    <a:lnTo>
                      <a:pt x="1593" y="342"/>
                    </a:lnTo>
                    <a:lnTo>
                      <a:pt x="1552" y="342"/>
                    </a:lnTo>
                    <a:lnTo>
                      <a:pt x="1510" y="391"/>
                    </a:lnTo>
                    <a:lnTo>
                      <a:pt x="1443" y="391"/>
                    </a:lnTo>
                    <a:lnTo>
                      <a:pt x="1426" y="408"/>
                    </a:lnTo>
                    <a:lnTo>
                      <a:pt x="1359" y="451"/>
                    </a:lnTo>
                    <a:lnTo>
                      <a:pt x="1274" y="517"/>
                    </a:lnTo>
                    <a:lnTo>
                      <a:pt x="1274" y="541"/>
                    </a:lnTo>
                    <a:lnTo>
                      <a:pt x="1317" y="541"/>
                    </a:lnTo>
                    <a:lnTo>
                      <a:pt x="1293" y="601"/>
                    </a:lnTo>
                    <a:lnTo>
                      <a:pt x="1336" y="601"/>
                    </a:lnTo>
                    <a:lnTo>
                      <a:pt x="1467" y="668"/>
                    </a:lnTo>
                    <a:lnTo>
                      <a:pt x="1552" y="691"/>
                    </a:lnTo>
                    <a:lnTo>
                      <a:pt x="1486" y="751"/>
                    </a:lnTo>
                    <a:lnTo>
                      <a:pt x="1534" y="818"/>
                    </a:lnTo>
                    <a:lnTo>
                      <a:pt x="1593" y="799"/>
                    </a:lnTo>
                    <a:lnTo>
                      <a:pt x="1617" y="691"/>
                    </a:lnTo>
                    <a:lnTo>
                      <a:pt x="1726" y="649"/>
                    </a:lnTo>
                    <a:lnTo>
                      <a:pt x="1767" y="558"/>
                    </a:lnTo>
                    <a:lnTo>
                      <a:pt x="1744" y="541"/>
                    </a:lnTo>
                    <a:lnTo>
                      <a:pt x="1786" y="493"/>
                    </a:lnTo>
                    <a:lnTo>
                      <a:pt x="1817" y="451"/>
                    </a:lnTo>
                    <a:lnTo>
                      <a:pt x="1834" y="408"/>
                    </a:lnTo>
                    <a:lnTo>
                      <a:pt x="1877" y="391"/>
                    </a:lnTo>
                    <a:lnTo>
                      <a:pt x="1967" y="408"/>
                    </a:lnTo>
                    <a:lnTo>
                      <a:pt x="2003" y="432"/>
                    </a:lnTo>
                    <a:lnTo>
                      <a:pt x="2003" y="451"/>
                    </a:lnTo>
                    <a:lnTo>
                      <a:pt x="2044" y="451"/>
                    </a:lnTo>
                    <a:lnTo>
                      <a:pt x="2027" y="517"/>
                    </a:lnTo>
                    <a:lnTo>
                      <a:pt x="2044" y="558"/>
                    </a:lnTo>
                    <a:lnTo>
                      <a:pt x="2135" y="517"/>
                    </a:lnTo>
                    <a:lnTo>
                      <a:pt x="2135" y="493"/>
                    </a:lnTo>
                    <a:lnTo>
                      <a:pt x="2177" y="468"/>
                    </a:lnTo>
                    <a:lnTo>
                      <a:pt x="2225" y="601"/>
                    </a:lnTo>
                    <a:lnTo>
                      <a:pt x="2177" y="620"/>
                    </a:lnTo>
                    <a:lnTo>
                      <a:pt x="2225" y="649"/>
                    </a:lnTo>
                    <a:lnTo>
                      <a:pt x="2196" y="668"/>
                    </a:lnTo>
                    <a:lnTo>
                      <a:pt x="2244" y="668"/>
                    </a:lnTo>
                    <a:lnTo>
                      <a:pt x="2244" y="691"/>
                    </a:lnTo>
                    <a:lnTo>
                      <a:pt x="2285" y="691"/>
                    </a:lnTo>
                    <a:lnTo>
                      <a:pt x="2244" y="709"/>
                    </a:lnTo>
                    <a:lnTo>
                      <a:pt x="2285" y="709"/>
                    </a:lnTo>
                    <a:lnTo>
                      <a:pt x="2285" y="727"/>
                    </a:lnTo>
                    <a:lnTo>
                      <a:pt x="2310" y="727"/>
                    </a:lnTo>
                    <a:lnTo>
                      <a:pt x="2310" y="799"/>
                    </a:lnTo>
                    <a:lnTo>
                      <a:pt x="2196" y="818"/>
                    </a:lnTo>
                    <a:lnTo>
                      <a:pt x="2135" y="861"/>
                    </a:lnTo>
                    <a:lnTo>
                      <a:pt x="2003" y="861"/>
                    </a:lnTo>
                    <a:lnTo>
                      <a:pt x="1918" y="861"/>
                    </a:lnTo>
                    <a:lnTo>
                      <a:pt x="1894" y="896"/>
                    </a:lnTo>
                    <a:lnTo>
                      <a:pt x="1877" y="896"/>
                    </a:lnTo>
                    <a:lnTo>
                      <a:pt x="1817" y="925"/>
                    </a:lnTo>
                    <a:lnTo>
                      <a:pt x="1726" y="987"/>
                    </a:lnTo>
                    <a:lnTo>
                      <a:pt x="1834" y="925"/>
                    </a:lnTo>
                    <a:lnTo>
                      <a:pt x="1967" y="896"/>
                    </a:lnTo>
                    <a:lnTo>
                      <a:pt x="1984" y="925"/>
                    </a:lnTo>
                    <a:lnTo>
                      <a:pt x="1894" y="944"/>
                    </a:lnTo>
                    <a:lnTo>
                      <a:pt x="1918" y="968"/>
                    </a:lnTo>
                    <a:lnTo>
                      <a:pt x="1943" y="968"/>
                    </a:lnTo>
                    <a:lnTo>
                      <a:pt x="1918" y="1011"/>
                    </a:lnTo>
                    <a:lnTo>
                      <a:pt x="1967" y="1028"/>
                    </a:lnTo>
                    <a:lnTo>
                      <a:pt x="2027" y="1028"/>
                    </a:lnTo>
                    <a:lnTo>
                      <a:pt x="2075" y="987"/>
                    </a:lnTo>
                    <a:lnTo>
                      <a:pt x="2075" y="1011"/>
                    </a:lnTo>
                    <a:lnTo>
                      <a:pt x="2075" y="1028"/>
                    </a:lnTo>
                    <a:lnTo>
                      <a:pt x="2027" y="1047"/>
                    </a:lnTo>
                    <a:lnTo>
                      <a:pt x="1918" y="1094"/>
                    </a:lnTo>
                    <a:lnTo>
                      <a:pt x="1853" y="1137"/>
                    </a:lnTo>
                    <a:lnTo>
                      <a:pt x="1853" y="1094"/>
                    </a:lnTo>
                    <a:lnTo>
                      <a:pt x="1918" y="1047"/>
                    </a:lnTo>
                    <a:lnTo>
                      <a:pt x="1894" y="1047"/>
                    </a:lnTo>
                    <a:lnTo>
                      <a:pt x="1918" y="1047"/>
                    </a:lnTo>
                    <a:lnTo>
                      <a:pt x="1834" y="104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01" name="Freeform 165"/>
              <p:cNvSpPr>
                <a:spLocks/>
              </p:cNvSpPr>
              <p:nvPr/>
            </p:nvSpPr>
            <p:spPr bwMode="auto">
              <a:xfrm>
                <a:off x="252" y="1013"/>
                <a:ext cx="691" cy="310"/>
              </a:xfrm>
              <a:custGeom>
                <a:avLst/>
                <a:gdLst/>
                <a:ahLst/>
                <a:cxnLst>
                  <a:cxn ang="0">
                    <a:pos x="1383" y="59"/>
                  </a:cxn>
                  <a:cxn ang="0">
                    <a:pos x="1142" y="23"/>
                  </a:cxn>
                  <a:cxn ang="0">
                    <a:pos x="1081" y="0"/>
                  </a:cxn>
                  <a:cxn ang="0">
                    <a:pos x="866" y="41"/>
                  </a:cxn>
                  <a:cxn ang="0">
                    <a:pos x="673" y="83"/>
                  </a:cxn>
                  <a:cxn ang="0">
                    <a:pos x="673" y="119"/>
                  </a:cxn>
                  <a:cxn ang="0">
                    <a:pos x="673" y="167"/>
                  </a:cxn>
                  <a:cxn ang="0">
                    <a:pos x="601" y="167"/>
                  </a:cxn>
                  <a:cxn ang="0">
                    <a:pos x="451" y="191"/>
                  </a:cxn>
                  <a:cxn ang="0">
                    <a:pos x="451" y="233"/>
                  </a:cxn>
                  <a:cxn ang="0">
                    <a:pos x="601" y="210"/>
                  </a:cxn>
                  <a:cxn ang="0">
                    <a:pos x="408" y="300"/>
                  </a:cxn>
                  <a:cxn ang="0">
                    <a:pos x="282" y="402"/>
                  </a:cxn>
                  <a:cxn ang="0">
                    <a:pos x="301" y="450"/>
                  </a:cxn>
                  <a:cxn ang="0">
                    <a:pos x="408" y="450"/>
                  </a:cxn>
                  <a:cxn ang="0">
                    <a:pos x="0" y="619"/>
                  </a:cxn>
                  <a:cxn ang="0">
                    <a:pos x="372" y="510"/>
                  </a:cxn>
                  <a:cxn ang="0">
                    <a:pos x="540" y="450"/>
                  </a:cxn>
                  <a:cxn ang="0">
                    <a:pos x="601" y="426"/>
                  </a:cxn>
                  <a:cxn ang="0">
                    <a:pos x="780" y="360"/>
                  </a:cxn>
                  <a:cxn ang="0">
                    <a:pos x="866" y="402"/>
                  </a:cxn>
                  <a:cxn ang="0">
                    <a:pos x="992" y="402"/>
                  </a:cxn>
                  <a:cxn ang="0">
                    <a:pos x="1016" y="467"/>
                  </a:cxn>
                  <a:cxn ang="0">
                    <a:pos x="1016" y="510"/>
                  </a:cxn>
                  <a:cxn ang="0">
                    <a:pos x="1057" y="510"/>
                  </a:cxn>
                  <a:cxn ang="0">
                    <a:pos x="1016" y="510"/>
                  </a:cxn>
                  <a:cxn ang="0">
                    <a:pos x="1016" y="529"/>
                  </a:cxn>
                  <a:cxn ang="0">
                    <a:pos x="1016" y="600"/>
                  </a:cxn>
                  <a:cxn ang="0">
                    <a:pos x="1057" y="558"/>
                  </a:cxn>
                  <a:cxn ang="0">
                    <a:pos x="1040" y="600"/>
                  </a:cxn>
                  <a:cxn ang="0">
                    <a:pos x="1081" y="600"/>
                  </a:cxn>
                  <a:cxn ang="0">
                    <a:pos x="1081" y="529"/>
                  </a:cxn>
                  <a:cxn ang="0">
                    <a:pos x="1100" y="402"/>
                  </a:cxn>
                  <a:cxn ang="0">
                    <a:pos x="992" y="402"/>
                  </a:cxn>
                  <a:cxn ang="0">
                    <a:pos x="973" y="379"/>
                  </a:cxn>
                </a:cxnLst>
                <a:rect l="0" t="0" r="r" b="b"/>
                <a:pathLst>
                  <a:path w="1383" h="619">
                    <a:moveTo>
                      <a:pt x="973" y="379"/>
                    </a:moveTo>
                    <a:lnTo>
                      <a:pt x="1383" y="59"/>
                    </a:lnTo>
                    <a:lnTo>
                      <a:pt x="1340" y="41"/>
                    </a:lnTo>
                    <a:lnTo>
                      <a:pt x="1142" y="23"/>
                    </a:lnTo>
                    <a:lnTo>
                      <a:pt x="1081" y="23"/>
                    </a:lnTo>
                    <a:lnTo>
                      <a:pt x="1081" y="0"/>
                    </a:lnTo>
                    <a:lnTo>
                      <a:pt x="1057" y="0"/>
                    </a:lnTo>
                    <a:lnTo>
                      <a:pt x="866" y="41"/>
                    </a:lnTo>
                    <a:lnTo>
                      <a:pt x="751" y="83"/>
                    </a:lnTo>
                    <a:lnTo>
                      <a:pt x="673" y="83"/>
                    </a:lnTo>
                    <a:lnTo>
                      <a:pt x="649" y="100"/>
                    </a:lnTo>
                    <a:lnTo>
                      <a:pt x="673" y="119"/>
                    </a:lnTo>
                    <a:lnTo>
                      <a:pt x="649" y="150"/>
                    </a:lnTo>
                    <a:lnTo>
                      <a:pt x="673" y="167"/>
                    </a:lnTo>
                    <a:lnTo>
                      <a:pt x="582" y="167"/>
                    </a:lnTo>
                    <a:lnTo>
                      <a:pt x="601" y="167"/>
                    </a:lnTo>
                    <a:lnTo>
                      <a:pt x="582" y="167"/>
                    </a:lnTo>
                    <a:lnTo>
                      <a:pt x="451" y="191"/>
                    </a:lnTo>
                    <a:lnTo>
                      <a:pt x="475" y="210"/>
                    </a:lnTo>
                    <a:lnTo>
                      <a:pt x="451" y="233"/>
                    </a:lnTo>
                    <a:lnTo>
                      <a:pt x="540" y="233"/>
                    </a:lnTo>
                    <a:lnTo>
                      <a:pt x="601" y="210"/>
                    </a:lnTo>
                    <a:lnTo>
                      <a:pt x="540" y="276"/>
                    </a:lnTo>
                    <a:lnTo>
                      <a:pt x="408" y="300"/>
                    </a:lnTo>
                    <a:lnTo>
                      <a:pt x="301" y="341"/>
                    </a:lnTo>
                    <a:lnTo>
                      <a:pt x="282" y="402"/>
                    </a:lnTo>
                    <a:lnTo>
                      <a:pt x="342" y="402"/>
                    </a:lnTo>
                    <a:lnTo>
                      <a:pt x="301" y="450"/>
                    </a:lnTo>
                    <a:lnTo>
                      <a:pt x="372" y="450"/>
                    </a:lnTo>
                    <a:lnTo>
                      <a:pt x="408" y="450"/>
                    </a:lnTo>
                    <a:lnTo>
                      <a:pt x="372" y="486"/>
                    </a:lnTo>
                    <a:lnTo>
                      <a:pt x="0" y="619"/>
                    </a:lnTo>
                    <a:lnTo>
                      <a:pt x="263" y="558"/>
                    </a:lnTo>
                    <a:lnTo>
                      <a:pt x="372" y="510"/>
                    </a:lnTo>
                    <a:lnTo>
                      <a:pt x="523" y="450"/>
                    </a:lnTo>
                    <a:lnTo>
                      <a:pt x="540" y="450"/>
                    </a:lnTo>
                    <a:lnTo>
                      <a:pt x="540" y="426"/>
                    </a:lnTo>
                    <a:lnTo>
                      <a:pt x="601" y="426"/>
                    </a:lnTo>
                    <a:lnTo>
                      <a:pt x="709" y="402"/>
                    </a:lnTo>
                    <a:lnTo>
                      <a:pt x="780" y="360"/>
                    </a:lnTo>
                    <a:lnTo>
                      <a:pt x="823" y="360"/>
                    </a:lnTo>
                    <a:lnTo>
                      <a:pt x="866" y="402"/>
                    </a:lnTo>
                    <a:lnTo>
                      <a:pt x="949" y="402"/>
                    </a:lnTo>
                    <a:lnTo>
                      <a:pt x="992" y="402"/>
                    </a:lnTo>
                    <a:lnTo>
                      <a:pt x="973" y="426"/>
                    </a:lnTo>
                    <a:lnTo>
                      <a:pt x="1016" y="467"/>
                    </a:lnTo>
                    <a:lnTo>
                      <a:pt x="1040" y="467"/>
                    </a:lnTo>
                    <a:lnTo>
                      <a:pt x="1016" y="510"/>
                    </a:lnTo>
                    <a:lnTo>
                      <a:pt x="1057" y="486"/>
                    </a:lnTo>
                    <a:lnTo>
                      <a:pt x="1057" y="510"/>
                    </a:lnTo>
                    <a:lnTo>
                      <a:pt x="1040" y="510"/>
                    </a:lnTo>
                    <a:lnTo>
                      <a:pt x="1016" y="510"/>
                    </a:lnTo>
                    <a:lnTo>
                      <a:pt x="992" y="529"/>
                    </a:lnTo>
                    <a:lnTo>
                      <a:pt x="1016" y="529"/>
                    </a:lnTo>
                    <a:lnTo>
                      <a:pt x="992" y="577"/>
                    </a:lnTo>
                    <a:lnTo>
                      <a:pt x="1016" y="600"/>
                    </a:lnTo>
                    <a:lnTo>
                      <a:pt x="1040" y="529"/>
                    </a:lnTo>
                    <a:lnTo>
                      <a:pt x="1057" y="558"/>
                    </a:lnTo>
                    <a:lnTo>
                      <a:pt x="1040" y="558"/>
                    </a:lnTo>
                    <a:lnTo>
                      <a:pt x="1040" y="600"/>
                    </a:lnTo>
                    <a:lnTo>
                      <a:pt x="1057" y="600"/>
                    </a:lnTo>
                    <a:lnTo>
                      <a:pt x="1081" y="600"/>
                    </a:lnTo>
                    <a:lnTo>
                      <a:pt x="1100" y="558"/>
                    </a:lnTo>
                    <a:lnTo>
                      <a:pt x="1081" y="529"/>
                    </a:lnTo>
                    <a:lnTo>
                      <a:pt x="1100" y="450"/>
                    </a:lnTo>
                    <a:lnTo>
                      <a:pt x="1100" y="402"/>
                    </a:lnTo>
                    <a:lnTo>
                      <a:pt x="1016" y="426"/>
                    </a:lnTo>
                    <a:lnTo>
                      <a:pt x="992" y="402"/>
                    </a:lnTo>
                    <a:lnTo>
                      <a:pt x="1016" y="379"/>
                    </a:lnTo>
                    <a:lnTo>
                      <a:pt x="973" y="37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02" name="Freeform 166"/>
              <p:cNvSpPr>
                <a:spLocks/>
              </p:cNvSpPr>
              <p:nvPr/>
            </p:nvSpPr>
            <p:spPr bwMode="auto">
              <a:xfrm>
                <a:off x="718" y="1751"/>
                <a:ext cx="475" cy="363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367" y="41"/>
                  </a:cxn>
                  <a:cxn ang="0">
                    <a:pos x="391" y="107"/>
                  </a:cxn>
                  <a:cxn ang="0">
                    <a:pos x="427" y="148"/>
                  </a:cxn>
                  <a:cxn ang="0">
                    <a:pos x="499" y="131"/>
                  </a:cxn>
                  <a:cxn ang="0">
                    <a:pos x="601" y="274"/>
                  </a:cxn>
                  <a:cxn ang="0">
                    <a:pos x="559" y="406"/>
                  </a:cxn>
                  <a:cxn ang="0">
                    <a:pos x="649" y="575"/>
                  </a:cxn>
                  <a:cxn ang="0">
                    <a:pos x="752" y="575"/>
                  </a:cxn>
                  <a:cxn ang="0">
                    <a:pos x="752" y="556"/>
                  </a:cxn>
                  <a:cxn ang="0">
                    <a:pos x="818" y="466"/>
                  </a:cxn>
                  <a:cxn ang="0">
                    <a:pos x="951" y="449"/>
                  </a:cxn>
                  <a:cxn ang="0">
                    <a:pos x="878" y="599"/>
                  </a:cxn>
                  <a:cxn ang="0">
                    <a:pos x="842" y="599"/>
                  </a:cxn>
                  <a:cxn ang="0">
                    <a:pos x="752" y="623"/>
                  </a:cxn>
                  <a:cxn ang="0">
                    <a:pos x="752" y="664"/>
                  </a:cxn>
                  <a:cxn ang="0">
                    <a:pos x="649" y="664"/>
                  </a:cxn>
                  <a:cxn ang="0">
                    <a:pos x="559" y="682"/>
                  </a:cxn>
                  <a:cxn ang="0">
                    <a:pos x="408" y="623"/>
                  </a:cxn>
                  <a:cxn ang="0">
                    <a:pos x="318" y="575"/>
                  </a:cxn>
                  <a:cxn ang="0">
                    <a:pos x="258" y="496"/>
                  </a:cxn>
                  <a:cxn ang="0">
                    <a:pos x="277" y="406"/>
                  </a:cxn>
                  <a:cxn ang="0">
                    <a:pos x="168" y="274"/>
                  </a:cxn>
                  <a:cxn ang="0">
                    <a:pos x="151" y="215"/>
                  </a:cxn>
                  <a:cxn ang="0">
                    <a:pos x="127" y="148"/>
                  </a:cxn>
                  <a:cxn ang="0">
                    <a:pos x="108" y="41"/>
                  </a:cxn>
                  <a:cxn ang="0">
                    <a:pos x="41" y="107"/>
                  </a:cxn>
                  <a:cxn ang="0">
                    <a:pos x="127" y="346"/>
                  </a:cxn>
                  <a:cxn ang="0">
                    <a:pos x="127" y="406"/>
                  </a:cxn>
                  <a:cxn ang="0">
                    <a:pos x="60" y="317"/>
                  </a:cxn>
                  <a:cxn ang="0">
                    <a:pos x="84" y="257"/>
                  </a:cxn>
                  <a:cxn ang="0">
                    <a:pos x="0" y="191"/>
                  </a:cxn>
                  <a:cxn ang="0">
                    <a:pos x="41" y="167"/>
                  </a:cxn>
                  <a:cxn ang="0">
                    <a:pos x="0" y="0"/>
                  </a:cxn>
                </a:cxnLst>
                <a:rect l="0" t="0" r="r" b="b"/>
                <a:pathLst>
                  <a:path w="951" h="725">
                    <a:moveTo>
                      <a:pt x="0" y="0"/>
                    </a:moveTo>
                    <a:lnTo>
                      <a:pt x="84" y="0"/>
                    </a:lnTo>
                    <a:lnTo>
                      <a:pt x="192" y="71"/>
                    </a:lnTo>
                    <a:lnTo>
                      <a:pt x="367" y="41"/>
                    </a:lnTo>
                    <a:lnTo>
                      <a:pt x="391" y="88"/>
                    </a:lnTo>
                    <a:lnTo>
                      <a:pt x="391" y="107"/>
                    </a:lnTo>
                    <a:lnTo>
                      <a:pt x="408" y="148"/>
                    </a:lnTo>
                    <a:lnTo>
                      <a:pt x="427" y="148"/>
                    </a:lnTo>
                    <a:lnTo>
                      <a:pt x="451" y="107"/>
                    </a:lnTo>
                    <a:lnTo>
                      <a:pt x="499" y="131"/>
                    </a:lnTo>
                    <a:lnTo>
                      <a:pt x="542" y="257"/>
                    </a:lnTo>
                    <a:lnTo>
                      <a:pt x="601" y="274"/>
                    </a:lnTo>
                    <a:lnTo>
                      <a:pt x="577" y="346"/>
                    </a:lnTo>
                    <a:lnTo>
                      <a:pt x="559" y="406"/>
                    </a:lnTo>
                    <a:lnTo>
                      <a:pt x="601" y="532"/>
                    </a:lnTo>
                    <a:lnTo>
                      <a:pt x="649" y="575"/>
                    </a:lnTo>
                    <a:lnTo>
                      <a:pt x="728" y="575"/>
                    </a:lnTo>
                    <a:lnTo>
                      <a:pt x="752" y="575"/>
                    </a:lnTo>
                    <a:lnTo>
                      <a:pt x="776" y="575"/>
                    </a:lnTo>
                    <a:lnTo>
                      <a:pt x="752" y="556"/>
                    </a:lnTo>
                    <a:lnTo>
                      <a:pt x="799" y="532"/>
                    </a:lnTo>
                    <a:lnTo>
                      <a:pt x="818" y="466"/>
                    </a:lnTo>
                    <a:lnTo>
                      <a:pt x="909" y="449"/>
                    </a:lnTo>
                    <a:lnTo>
                      <a:pt x="951" y="449"/>
                    </a:lnTo>
                    <a:lnTo>
                      <a:pt x="878" y="575"/>
                    </a:lnTo>
                    <a:lnTo>
                      <a:pt x="878" y="599"/>
                    </a:lnTo>
                    <a:lnTo>
                      <a:pt x="861" y="575"/>
                    </a:lnTo>
                    <a:lnTo>
                      <a:pt x="842" y="599"/>
                    </a:lnTo>
                    <a:lnTo>
                      <a:pt x="776" y="599"/>
                    </a:lnTo>
                    <a:lnTo>
                      <a:pt x="752" y="623"/>
                    </a:lnTo>
                    <a:lnTo>
                      <a:pt x="776" y="664"/>
                    </a:lnTo>
                    <a:lnTo>
                      <a:pt x="752" y="664"/>
                    </a:lnTo>
                    <a:lnTo>
                      <a:pt x="709" y="725"/>
                    </a:lnTo>
                    <a:lnTo>
                      <a:pt x="649" y="664"/>
                    </a:lnTo>
                    <a:lnTo>
                      <a:pt x="601" y="664"/>
                    </a:lnTo>
                    <a:lnTo>
                      <a:pt x="559" y="682"/>
                    </a:lnTo>
                    <a:lnTo>
                      <a:pt x="518" y="664"/>
                    </a:lnTo>
                    <a:lnTo>
                      <a:pt x="408" y="623"/>
                    </a:lnTo>
                    <a:lnTo>
                      <a:pt x="391" y="599"/>
                    </a:lnTo>
                    <a:lnTo>
                      <a:pt x="318" y="575"/>
                    </a:lnTo>
                    <a:lnTo>
                      <a:pt x="277" y="515"/>
                    </a:lnTo>
                    <a:lnTo>
                      <a:pt x="258" y="496"/>
                    </a:lnTo>
                    <a:lnTo>
                      <a:pt x="301" y="449"/>
                    </a:lnTo>
                    <a:lnTo>
                      <a:pt x="277" y="406"/>
                    </a:lnTo>
                    <a:lnTo>
                      <a:pt x="210" y="298"/>
                    </a:lnTo>
                    <a:lnTo>
                      <a:pt x="168" y="274"/>
                    </a:lnTo>
                    <a:lnTo>
                      <a:pt x="192" y="257"/>
                    </a:lnTo>
                    <a:lnTo>
                      <a:pt x="151" y="215"/>
                    </a:lnTo>
                    <a:lnTo>
                      <a:pt x="151" y="191"/>
                    </a:lnTo>
                    <a:lnTo>
                      <a:pt x="127" y="148"/>
                    </a:lnTo>
                    <a:lnTo>
                      <a:pt x="108" y="71"/>
                    </a:lnTo>
                    <a:lnTo>
                      <a:pt x="108" y="41"/>
                    </a:lnTo>
                    <a:lnTo>
                      <a:pt x="60" y="41"/>
                    </a:lnTo>
                    <a:lnTo>
                      <a:pt x="41" y="107"/>
                    </a:lnTo>
                    <a:lnTo>
                      <a:pt x="108" y="257"/>
                    </a:lnTo>
                    <a:lnTo>
                      <a:pt x="127" y="346"/>
                    </a:lnTo>
                    <a:lnTo>
                      <a:pt x="151" y="389"/>
                    </a:lnTo>
                    <a:lnTo>
                      <a:pt x="127" y="406"/>
                    </a:lnTo>
                    <a:lnTo>
                      <a:pt x="127" y="365"/>
                    </a:lnTo>
                    <a:lnTo>
                      <a:pt x="60" y="317"/>
                    </a:lnTo>
                    <a:lnTo>
                      <a:pt x="84" y="274"/>
                    </a:lnTo>
                    <a:lnTo>
                      <a:pt x="84" y="257"/>
                    </a:lnTo>
                    <a:lnTo>
                      <a:pt x="17" y="215"/>
                    </a:lnTo>
                    <a:lnTo>
                      <a:pt x="0" y="191"/>
                    </a:lnTo>
                    <a:lnTo>
                      <a:pt x="17" y="191"/>
                    </a:lnTo>
                    <a:lnTo>
                      <a:pt x="41" y="167"/>
                    </a:lnTo>
                    <a:lnTo>
                      <a:pt x="0" y="1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03" name="Freeform 167"/>
              <p:cNvSpPr>
                <a:spLocks/>
              </p:cNvSpPr>
              <p:nvPr/>
            </p:nvSpPr>
            <p:spPr bwMode="auto">
              <a:xfrm>
                <a:off x="663" y="1416"/>
                <a:ext cx="993" cy="485"/>
              </a:xfrm>
              <a:custGeom>
                <a:avLst/>
                <a:gdLst/>
                <a:ahLst/>
                <a:cxnLst>
                  <a:cxn ang="0">
                    <a:pos x="709" y="944"/>
                  </a:cxn>
                  <a:cxn ang="0">
                    <a:pos x="606" y="801"/>
                  </a:cxn>
                  <a:cxn ang="0">
                    <a:pos x="535" y="818"/>
                  </a:cxn>
                  <a:cxn ang="0">
                    <a:pos x="499" y="777"/>
                  </a:cxn>
                  <a:cxn ang="0">
                    <a:pos x="475" y="711"/>
                  </a:cxn>
                  <a:cxn ang="0">
                    <a:pos x="191" y="668"/>
                  </a:cxn>
                  <a:cxn ang="0">
                    <a:pos x="108" y="651"/>
                  </a:cxn>
                  <a:cxn ang="0">
                    <a:pos x="84" y="608"/>
                  </a:cxn>
                  <a:cxn ang="0">
                    <a:pos x="41" y="560"/>
                  </a:cxn>
                  <a:cxn ang="0">
                    <a:pos x="17" y="482"/>
                  </a:cxn>
                  <a:cxn ang="0">
                    <a:pos x="17" y="434"/>
                  </a:cxn>
                  <a:cxn ang="0">
                    <a:pos x="17" y="391"/>
                  </a:cxn>
                  <a:cxn ang="0">
                    <a:pos x="41" y="306"/>
                  </a:cxn>
                  <a:cxn ang="0">
                    <a:pos x="167" y="132"/>
                  </a:cxn>
                  <a:cxn ang="0">
                    <a:pos x="215" y="29"/>
                  </a:cxn>
                  <a:cxn ang="0">
                    <a:pos x="234" y="72"/>
                  </a:cxn>
                  <a:cxn ang="0">
                    <a:pos x="277" y="29"/>
                  </a:cxn>
                  <a:cxn ang="0">
                    <a:pos x="1137" y="0"/>
                  </a:cxn>
                  <a:cxn ang="0">
                    <a:pos x="1185" y="29"/>
                  </a:cxn>
                  <a:cxn ang="0">
                    <a:pos x="1293" y="48"/>
                  </a:cxn>
                  <a:cxn ang="0">
                    <a:pos x="1245" y="89"/>
                  </a:cxn>
                  <a:cxn ang="0">
                    <a:pos x="1359" y="72"/>
                  </a:cxn>
                  <a:cxn ang="0">
                    <a:pos x="1359" y="89"/>
                  </a:cxn>
                  <a:cxn ang="0">
                    <a:pos x="1443" y="115"/>
                  </a:cxn>
                  <a:cxn ang="0">
                    <a:pos x="1443" y="115"/>
                  </a:cxn>
                  <a:cxn ang="0">
                    <a:pos x="1359" y="132"/>
                  </a:cxn>
                  <a:cxn ang="0">
                    <a:pos x="1335" y="180"/>
                  </a:cxn>
                  <a:cxn ang="0">
                    <a:pos x="1245" y="282"/>
                  </a:cxn>
                  <a:cxn ang="0">
                    <a:pos x="1269" y="306"/>
                  </a:cxn>
                  <a:cxn ang="0">
                    <a:pos x="1335" y="222"/>
                  </a:cxn>
                  <a:cxn ang="0">
                    <a:pos x="1426" y="151"/>
                  </a:cxn>
                  <a:cxn ang="0">
                    <a:pos x="1443" y="198"/>
                  </a:cxn>
                  <a:cxn ang="0">
                    <a:pos x="1443" y="222"/>
                  </a:cxn>
                  <a:cxn ang="0">
                    <a:pos x="1402" y="306"/>
                  </a:cxn>
                  <a:cxn ang="0">
                    <a:pos x="1576" y="258"/>
                  </a:cxn>
                  <a:cxn ang="0">
                    <a:pos x="1660" y="241"/>
                  </a:cxn>
                  <a:cxn ang="0">
                    <a:pos x="1726" y="180"/>
                  </a:cxn>
                  <a:cxn ang="0">
                    <a:pos x="1876" y="151"/>
                  </a:cxn>
                  <a:cxn ang="0">
                    <a:pos x="1986" y="89"/>
                  </a:cxn>
                  <a:cxn ang="0">
                    <a:pos x="1986" y="151"/>
                  </a:cxn>
                  <a:cxn ang="0">
                    <a:pos x="1919" y="198"/>
                  </a:cxn>
                  <a:cxn ang="0">
                    <a:pos x="1810" y="282"/>
                  </a:cxn>
                  <a:cxn ang="0">
                    <a:pos x="1834" y="282"/>
                  </a:cxn>
                  <a:cxn ang="0">
                    <a:pos x="1786" y="306"/>
                  </a:cxn>
                  <a:cxn ang="0">
                    <a:pos x="1684" y="349"/>
                  </a:cxn>
                  <a:cxn ang="0">
                    <a:pos x="1636" y="408"/>
                  </a:cxn>
                  <a:cxn ang="0">
                    <a:pos x="1619" y="434"/>
                  </a:cxn>
                  <a:cxn ang="0">
                    <a:pos x="1593" y="434"/>
                  </a:cxn>
                  <a:cxn ang="0">
                    <a:pos x="1576" y="458"/>
                  </a:cxn>
                  <a:cxn ang="0">
                    <a:pos x="1576" y="542"/>
                  </a:cxn>
                  <a:cxn ang="0">
                    <a:pos x="1359" y="668"/>
                  </a:cxn>
                  <a:cxn ang="0">
                    <a:pos x="1316" y="909"/>
                  </a:cxn>
                  <a:cxn ang="0">
                    <a:pos x="1293" y="970"/>
                  </a:cxn>
                  <a:cxn ang="0">
                    <a:pos x="1245" y="909"/>
                  </a:cxn>
                  <a:cxn ang="0">
                    <a:pos x="1226" y="777"/>
                  </a:cxn>
                  <a:cxn ang="0">
                    <a:pos x="1166" y="777"/>
                  </a:cxn>
                  <a:cxn ang="0">
                    <a:pos x="1076" y="758"/>
                  </a:cxn>
                  <a:cxn ang="0">
                    <a:pos x="1016" y="801"/>
                  </a:cxn>
                  <a:cxn ang="0">
                    <a:pos x="985" y="818"/>
                  </a:cxn>
                  <a:cxn ang="0">
                    <a:pos x="949" y="777"/>
                  </a:cxn>
                  <a:cxn ang="0">
                    <a:pos x="859" y="801"/>
                  </a:cxn>
                  <a:cxn ang="0">
                    <a:pos x="727" y="861"/>
                  </a:cxn>
                </a:cxnLst>
                <a:rect l="0" t="0" r="r" b="b"/>
                <a:pathLst>
                  <a:path w="1986" h="970">
                    <a:moveTo>
                      <a:pt x="727" y="861"/>
                    </a:moveTo>
                    <a:lnTo>
                      <a:pt x="709" y="944"/>
                    </a:lnTo>
                    <a:lnTo>
                      <a:pt x="649" y="927"/>
                    </a:lnTo>
                    <a:lnTo>
                      <a:pt x="606" y="801"/>
                    </a:lnTo>
                    <a:lnTo>
                      <a:pt x="558" y="777"/>
                    </a:lnTo>
                    <a:lnTo>
                      <a:pt x="535" y="818"/>
                    </a:lnTo>
                    <a:lnTo>
                      <a:pt x="517" y="818"/>
                    </a:lnTo>
                    <a:lnTo>
                      <a:pt x="499" y="777"/>
                    </a:lnTo>
                    <a:lnTo>
                      <a:pt x="499" y="758"/>
                    </a:lnTo>
                    <a:lnTo>
                      <a:pt x="475" y="711"/>
                    </a:lnTo>
                    <a:lnTo>
                      <a:pt x="301" y="740"/>
                    </a:lnTo>
                    <a:lnTo>
                      <a:pt x="191" y="668"/>
                    </a:lnTo>
                    <a:lnTo>
                      <a:pt x="108" y="668"/>
                    </a:lnTo>
                    <a:lnTo>
                      <a:pt x="108" y="651"/>
                    </a:lnTo>
                    <a:lnTo>
                      <a:pt x="84" y="625"/>
                    </a:lnTo>
                    <a:lnTo>
                      <a:pt x="84" y="608"/>
                    </a:lnTo>
                    <a:lnTo>
                      <a:pt x="17" y="589"/>
                    </a:lnTo>
                    <a:lnTo>
                      <a:pt x="41" y="560"/>
                    </a:lnTo>
                    <a:lnTo>
                      <a:pt x="17" y="518"/>
                    </a:lnTo>
                    <a:lnTo>
                      <a:pt x="17" y="482"/>
                    </a:lnTo>
                    <a:lnTo>
                      <a:pt x="0" y="458"/>
                    </a:lnTo>
                    <a:lnTo>
                      <a:pt x="17" y="434"/>
                    </a:lnTo>
                    <a:lnTo>
                      <a:pt x="0" y="408"/>
                    </a:lnTo>
                    <a:lnTo>
                      <a:pt x="17" y="391"/>
                    </a:lnTo>
                    <a:lnTo>
                      <a:pt x="17" y="373"/>
                    </a:lnTo>
                    <a:lnTo>
                      <a:pt x="41" y="306"/>
                    </a:lnTo>
                    <a:lnTo>
                      <a:pt x="60" y="258"/>
                    </a:lnTo>
                    <a:lnTo>
                      <a:pt x="167" y="132"/>
                    </a:lnTo>
                    <a:lnTo>
                      <a:pt x="191" y="48"/>
                    </a:lnTo>
                    <a:lnTo>
                      <a:pt x="215" y="29"/>
                    </a:lnTo>
                    <a:lnTo>
                      <a:pt x="258" y="48"/>
                    </a:lnTo>
                    <a:lnTo>
                      <a:pt x="234" y="72"/>
                    </a:lnTo>
                    <a:lnTo>
                      <a:pt x="258" y="72"/>
                    </a:lnTo>
                    <a:lnTo>
                      <a:pt x="277" y="29"/>
                    </a:lnTo>
                    <a:lnTo>
                      <a:pt x="277" y="0"/>
                    </a:lnTo>
                    <a:lnTo>
                      <a:pt x="1137" y="0"/>
                    </a:lnTo>
                    <a:lnTo>
                      <a:pt x="1166" y="0"/>
                    </a:lnTo>
                    <a:lnTo>
                      <a:pt x="1185" y="29"/>
                    </a:lnTo>
                    <a:lnTo>
                      <a:pt x="1316" y="48"/>
                    </a:lnTo>
                    <a:lnTo>
                      <a:pt x="1293" y="48"/>
                    </a:lnTo>
                    <a:lnTo>
                      <a:pt x="1209" y="115"/>
                    </a:lnTo>
                    <a:lnTo>
                      <a:pt x="1245" y="89"/>
                    </a:lnTo>
                    <a:lnTo>
                      <a:pt x="1245" y="115"/>
                    </a:lnTo>
                    <a:lnTo>
                      <a:pt x="1359" y="72"/>
                    </a:lnTo>
                    <a:lnTo>
                      <a:pt x="1316" y="115"/>
                    </a:lnTo>
                    <a:lnTo>
                      <a:pt x="1359" y="89"/>
                    </a:lnTo>
                    <a:lnTo>
                      <a:pt x="1359" y="115"/>
                    </a:lnTo>
                    <a:lnTo>
                      <a:pt x="1443" y="115"/>
                    </a:lnTo>
                    <a:lnTo>
                      <a:pt x="1426" y="115"/>
                    </a:lnTo>
                    <a:lnTo>
                      <a:pt x="1443" y="115"/>
                    </a:lnTo>
                    <a:lnTo>
                      <a:pt x="1443" y="132"/>
                    </a:lnTo>
                    <a:lnTo>
                      <a:pt x="1359" y="132"/>
                    </a:lnTo>
                    <a:lnTo>
                      <a:pt x="1293" y="198"/>
                    </a:lnTo>
                    <a:lnTo>
                      <a:pt x="1335" y="180"/>
                    </a:lnTo>
                    <a:lnTo>
                      <a:pt x="1269" y="241"/>
                    </a:lnTo>
                    <a:lnTo>
                      <a:pt x="1245" y="282"/>
                    </a:lnTo>
                    <a:lnTo>
                      <a:pt x="1245" y="306"/>
                    </a:lnTo>
                    <a:lnTo>
                      <a:pt x="1269" y="306"/>
                    </a:lnTo>
                    <a:lnTo>
                      <a:pt x="1293" y="282"/>
                    </a:lnTo>
                    <a:lnTo>
                      <a:pt x="1335" y="222"/>
                    </a:lnTo>
                    <a:lnTo>
                      <a:pt x="1359" y="180"/>
                    </a:lnTo>
                    <a:lnTo>
                      <a:pt x="1426" y="151"/>
                    </a:lnTo>
                    <a:lnTo>
                      <a:pt x="1443" y="151"/>
                    </a:lnTo>
                    <a:lnTo>
                      <a:pt x="1443" y="198"/>
                    </a:lnTo>
                    <a:lnTo>
                      <a:pt x="1426" y="222"/>
                    </a:lnTo>
                    <a:lnTo>
                      <a:pt x="1443" y="222"/>
                    </a:lnTo>
                    <a:lnTo>
                      <a:pt x="1443" y="241"/>
                    </a:lnTo>
                    <a:lnTo>
                      <a:pt x="1402" y="306"/>
                    </a:lnTo>
                    <a:lnTo>
                      <a:pt x="1443" y="306"/>
                    </a:lnTo>
                    <a:lnTo>
                      <a:pt x="1576" y="258"/>
                    </a:lnTo>
                    <a:lnTo>
                      <a:pt x="1557" y="241"/>
                    </a:lnTo>
                    <a:lnTo>
                      <a:pt x="1660" y="241"/>
                    </a:lnTo>
                    <a:lnTo>
                      <a:pt x="1684" y="198"/>
                    </a:lnTo>
                    <a:lnTo>
                      <a:pt x="1726" y="180"/>
                    </a:lnTo>
                    <a:lnTo>
                      <a:pt x="1834" y="180"/>
                    </a:lnTo>
                    <a:lnTo>
                      <a:pt x="1876" y="151"/>
                    </a:lnTo>
                    <a:lnTo>
                      <a:pt x="1936" y="72"/>
                    </a:lnTo>
                    <a:lnTo>
                      <a:pt x="1986" y="89"/>
                    </a:lnTo>
                    <a:lnTo>
                      <a:pt x="1967" y="151"/>
                    </a:lnTo>
                    <a:lnTo>
                      <a:pt x="1986" y="151"/>
                    </a:lnTo>
                    <a:lnTo>
                      <a:pt x="1967" y="198"/>
                    </a:lnTo>
                    <a:lnTo>
                      <a:pt x="1919" y="198"/>
                    </a:lnTo>
                    <a:lnTo>
                      <a:pt x="1853" y="222"/>
                    </a:lnTo>
                    <a:lnTo>
                      <a:pt x="1810" y="282"/>
                    </a:lnTo>
                    <a:lnTo>
                      <a:pt x="1810" y="306"/>
                    </a:lnTo>
                    <a:lnTo>
                      <a:pt x="1834" y="282"/>
                    </a:lnTo>
                    <a:lnTo>
                      <a:pt x="1834" y="306"/>
                    </a:lnTo>
                    <a:lnTo>
                      <a:pt x="1786" y="306"/>
                    </a:lnTo>
                    <a:lnTo>
                      <a:pt x="1786" y="332"/>
                    </a:lnTo>
                    <a:lnTo>
                      <a:pt x="1684" y="349"/>
                    </a:lnTo>
                    <a:lnTo>
                      <a:pt x="1660" y="391"/>
                    </a:lnTo>
                    <a:lnTo>
                      <a:pt x="1636" y="408"/>
                    </a:lnTo>
                    <a:lnTo>
                      <a:pt x="1619" y="391"/>
                    </a:lnTo>
                    <a:lnTo>
                      <a:pt x="1619" y="434"/>
                    </a:lnTo>
                    <a:lnTo>
                      <a:pt x="1593" y="458"/>
                    </a:lnTo>
                    <a:lnTo>
                      <a:pt x="1593" y="434"/>
                    </a:lnTo>
                    <a:lnTo>
                      <a:pt x="1576" y="434"/>
                    </a:lnTo>
                    <a:lnTo>
                      <a:pt x="1576" y="458"/>
                    </a:lnTo>
                    <a:lnTo>
                      <a:pt x="1557" y="499"/>
                    </a:lnTo>
                    <a:lnTo>
                      <a:pt x="1576" y="542"/>
                    </a:lnTo>
                    <a:lnTo>
                      <a:pt x="1557" y="560"/>
                    </a:lnTo>
                    <a:lnTo>
                      <a:pt x="1359" y="668"/>
                    </a:lnTo>
                    <a:lnTo>
                      <a:pt x="1316" y="740"/>
                    </a:lnTo>
                    <a:lnTo>
                      <a:pt x="1316" y="909"/>
                    </a:lnTo>
                    <a:lnTo>
                      <a:pt x="1316" y="944"/>
                    </a:lnTo>
                    <a:lnTo>
                      <a:pt x="1293" y="970"/>
                    </a:lnTo>
                    <a:lnTo>
                      <a:pt x="1269" y="970"/>
                    </a:lnTo>
                    <a:lnTo>
                      <a:pt x="1245" y="909"/>
                    </a:lnTo>
                    <a:lnTo>
                      <a:pt x="1245" y="818"/>
                    </a:lnTo>
                    <a:lnTo>
                      <a:pt x="1226" y="777"/>
                    </a:lnTo>
                    <a:lnTo>
                      <a:pt x="1166" y="801"/>
                    </a:lnTo>
                    <a:lnTo>
                      <a:pt x="1166" y="777"/>
                    </a:lnTo>
                    <a:lnTo>
                      <a:pt x="1137" y="758"/>
                    </a:lnTo>
                    <a:lnTo>
                      <a:pt x="1076" y="758"/>
                    </a:lnTo>
                    <a:lnTo>
                      <a:pt x="1035" y="777"/>
                    </a:lnTo>
                    <a:lnTo>
                      <a:pt x="1016" y="801"/>
                    </a:lnTo>
                    <a:lnTo>
                      <a:pt x="1035" y="818"/>
                    </a:lnTo>
                    <a:lnTo>
                      <a:pt x="985" y="818"/>
                    </a:lnTo>
                    <a:lnTo>
                      <a:pt x="949" y="818"/>
                    </a:lnTo>
                    <a:lnTo>
                      <a:pt x="949" y="777"/>
                    </a:lnTo>
                    <a:lnTo>
                      <a:pt x="926" y="801"/>
                    </a:lnTo>
                    <a:lnTo>
                      <a:pt x="859" y="801"/>
                    </a:lnTo>
                    <a:lnTo>
                      <a:pt x="835" y="801"/>
                    </a:lnTo>
                    <a:lnTo>
                      <a:pt x="727" y="86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04" name="Freeform 168"/>
              <p:cNvSpPr>
                <a:spLocks/>
              </p:cNvSpPr>
              <p:nvPr/>
            </p:nvSpPr>
            <p:spPr bwMode="auto">
              <a:xfrm>
                <a:off x="1073" y="2051"/>
                <a:ext cx="75" cy="87"/>
              </a:xfrm>
              <a:custGeom>
                <a:avLst/>
                <a:gdLst/>
                <a:ahLst/>
                <a:cxnLst>
                  <a:cxn ang="0">
                    <a:pos x="88" y="124"/>
                  </a:cxn>
                  <a:cxn ang="0">
                    <a:pos x="150" y="83"/>
                  </a:cxn>
                  <a:cxn ang="0">
                    <a:pos x="131" y="83"/>
                  </a:cxn>
                  <a:cxn ang="0">
                    <a:pos x="107" y="64"/>
                  </a:cxn>
                  <a:cxn ang="0">
                    <a:pos x="131" y="0"/>
                  </a:cxn>
                  <a:cxn ang="0">
                    <a:pos x="65" y="0"/>
                  </a:cxn>
                  <a:cxn ang="0">
                    <a:pos x="41" y="23"/>
                  </a:cxn>
                  <a:cxn ang="0">
                    <a:pos x="65" y="64"/>
                  </a:cxn>
                  <a:cxn ang="0">
                    <a:pos x="41" y="64"/>
                  </a:cxn>
                  <a:cxn ang="0">
                    <a:pos x="0" y="124"/>
                  </a:cxn>
                  <a:cxn ang="0">
                    <a:pos x="0" y="148"/>
                  </a:cxn>
                  <a:cxn ang="0">
                    <a:pos x="65" y="174"/>
                  </a:cxn>
                  <a:cxn ang="0">
                    <a:pos x="88" y="124"/>
                  </a:cxn>
                </a:cxnLst>
                <a:rect l="0" t="0" r="r" b="b"/>
                <a:pathLst>
                  <a:path w="150" h="174">
                    <a:moveTo>
                      <a:pt x="88" y="124"/>
                    </a:moveTo>
                    <a:lnTo>
                      <a:pt x="150" y="83"/>
                    </a:lnTo>
                    <a:lnTo>
                      <a:pt x="131" y="83"/>
                    </a:lnTo>
                    <a:lnTo>
                      <a:pt x="107" y="64"/>
                    </a:lnTo>
                    <a:lnTo>
                      <a:pt x="131" y="0"/>
                    </a:lnTo>
                    <a:lnTo>
                      <a:pt x="65" y="0"/>
                    </a:lnTo>
                    <a:lnTo>
                      <a:pt x="41" y="23"/>
                    </a:lnTo>
                    <a:lnTo>
                      <a:pt x="65" y="64"/>
                    </a:lnTo>
                    <a:lnTo>
                      <a:pt x="41" y="64"/>
                    </a:lnTo>
                    <a:lnTo>
                      <a:pt x="0" y="124"/>
                    </a:lnTo>
                    <a:lnTo>
                      <a:pt x="0" y="148"/>
                    </a:lnTo>
                    <a:lnTo>
                      <a:pt x="65" y="174"/>
                    </a:lnTo>
                    <a:lnTo>
                      <a:pt x="88" y="12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05" name="Freeform 169"/>
              <p:cNvSpPr>
                <a:spLocks/>
              </p:cNvSpPr>
              <p:nvPr/>
            </p:nvSpPr>
            <p:spPr bwMode="auto">
              <a:xfrm>
                <a:off x="1105" y="2114"/>
                <a:ext cx="43" cy="34"/>
              </a:xfrm>
              <a:custGeom>
                <a:avLst/>
                <a:gdLst/>
                <a:ahLst/>
                <a:cxnLst>
                  <a:cxn ang="0">
                    <a:pos x="85" y="48"/>
                  </a:cxn>
                  <a:cxn ang="0">
                    <a:pos x="85" y="66"/>
                  </a:cxn>
                  <a:cxn ang="0">
                    <a:pos x="23" y="48"/>
                  </a:cxn>
                  <a:cxn ang="0">
                    <a:pos x="0" y="48"/>
                  </a:cxn>
                  <a:cxn ang="0">
                    <a:pos x="23" y="0"/>
                  </a:cxn>
                  <a:cxn ang="0">
                    <a:pos x="85" y="48"/>
                  </a:cxn>
                </a:cxnLst>
                <a:rect l="0" t="0" r="r" b="b"/>
                <a:pathLst>
                  <a:path w="85" h="66">
                    <a:moveTo>
                      <a:pt x="85" y="48"/>
                    </a:moveTo>
                    <a:lnTo>
                      <a:pt x="85" y="66"/>
                    </a:lnTo>
                    <a:lnTo>
                      <a:pt x="23" y="48"/>
                    </a:lnTo>
                    <a:lnTo>
                      <a:pt x="0" y="48"/>
                    </a:lnTo>
                    <a:lnTo>
                      <a:pt x="23" y="0"/>
                    </a:lnTo>
                    <a:lnTo>
                      <a:pt x="85" y="4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06" name="Freeform 170"/>
              <p:cNvSpPr>
                <a:spLocks/>
              </p:cNvSpPr>
              <p:nvPr/>
            </p:nvSpPr>
            <p:spPr bwMode="auto">
              <a:xfrm>
                <a:off x="1285" y="2224"/>
                <a:ext cx="45" cy="42"/>
              </a:xfrm>
              <a:custGeom>
                <a:avLst/>
                <a:gdLst/>
                <a:ahLst/>
                <a:cxnLst>
                  <a:cxn ang="0">
                    <a:pos x="89" y="41"/>
                  </a:cxn>
                  <a:cxn ang="0">
                    <a:pos x="89" y="65"/>
                  </a:cxn>
                  <a:cxn ang="0">
                    <a:pos x="70" y="84"/>
                  </a:cxn>
                  <a:cxn ang="0">
                    <a:pos x="46" y="65"/>
                  </a:cxn>
                  <a:cxn ang="0">
                    <a:pos x="46" y="41"/>
                  </a:cxn>
                  <a:cxn ang="0">
                    <a:pos x="0" y="24"/>
                  </a:cxn>
                  <a:cxn ang="0">
                    <a:pos x="0" y="0"/>
                  </a:cxn>
                  <a:cxn ang="0">
                    <a:pos x="22" y="0"/>
                  </a:cxn>
                  <a:cxn ang="0">
                    <a:pos x="46" y="0"/>
                  </a:cxn>
                  <a:cxn ang="0">
                    <a:pos x="89" y="41"/>
                  </a:cxn>
                </a:cxnLst>
                <a:rect l="0" t="0" r="r" b="b"/>
                <a:pathLst>
                  <a:path w="89" h="84">
                    <a:moveTo>
                      <a:pt x="89" y="41"/>
                    </a:moveTo>
                    <a:lnTo>
                      <a:pt x="89" y="65"/>
                    </a:lnTo>
                    <a:lnTo>
                      <a:pt x="70" y="84"/>
                    </a:lnTo>
                    <a:lnTo>
                      <a:pt x="46" y="65"/>
                    </a:lnTo>
                    <a:lnTo>
                      <a:pt x="46" y="41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46" y="0"/>
                    </a:lnTo>
                    <a:lnTo>
                      <a:pt x="89" y="4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07" name="Freeform 171"/>
              <p:cNvSpPr>
                <a:spLocks/>
              </p:cNvSpPr>
              <p:nvPr/>
            </p:nvSpPr>
            <p:spPr bwMode="auto">
              <a:xfrm>
                <a:off x="1222" y="2224"/>
                <a:ext cx="63" cy="42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41"/>
                  </a:cxn>
                  <a:cxn ang="0">
                    <a:pos x="65" y="65"/>
                  </a:cxn>
                  <a:cxn ang="0">
                    <a:pos x="89" y="84"/>
                  </a:cxn>
                  <a:cxn ang="0">
                    <a:pos x="106" y="84"/>
                  </a:cxn>
                  <a:cxn ang="0">
                    <a:pos x="89" y="41"/>
                  </a:cxn>
                  <a:cxn ang="0">
                    <a:pos x="125" y="24"/>
                  </a:cxn>
                  <a:cxn ang="0">
                    <a:pos x="106" y="0"/>
                  </a:cxn>
                  <a:cxn ang="0">
                    <a:pos x="65" y="24"/>
                  </a:cxn>
                  <a:cxn ang="0">
                    <a:pos x="47" y="24"/>
                  </a:cxn>
                  <a:cxn ang="0">
                    <a:pos x="18" y="0"/>
                  </a:cxn>
                </a:cxnLst>
                <a:rect l="0" t="0" r="r" b="b"/>
                <a:pathLst>
                  <a:path w="125" h="84">
                    <a:moveTo>
                      <a:pt x="18" y="0"/>
                    </a:moveTo>
                    <a:lnTo>
                      <a:pt x="0" y="41"/>
                    </a:lnTo>
                    <a:lnTo>
                      <a:pt x="65" y="65"/>
                    </a:lnTo>
                    <a:lnTo>
                      <a:pt x="89" y="84"/>
                    </a:lnTo>
                    <a:lnTo>
                      <a:pt x="106" y="84"/>
                    </a:lnTo>
                    <a:lnTo>
                      <a:pt x="89" y="41"/>
                    </a:lnTo>
                    <a:lnTo>
                      <a:pt x="125" y="24"/>
                    </a:lnTo>
                    <a:lnTo>
                      <a:pt x="106" y="0"/>
                    </a:lnTo>
                    <a:lnTo>
                      <a:pt x="65" y="24"/>
                    </a:lnTo>
                    <a:lnTo>
                      <a:pt x="47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08" name="Freeform 172"/>
              <p:cNvSpPr>
                <a:spLocks/>
              </p:cNvSpPr>
              <p:nvPr/>
            </p:nvSpPr>
            <p:spPr bwMode="auto">
              <a:xfrm>
                <a:off x="1180" y="2190"/>
                <a:ext cx="52" cy="54"/>
              </a:xfrm>
              <a:custGeom>
                <a:avLst/>
                <a:gdLst/>
                <a:ahLst/>
                <a:cxnLst>
                  <a:cxn ang="0">
                    <a:pos x="102" y="65"/>
                  </a:cxn>
                  <a:cxn ang="0">
                    <a:pos x="83" y="107"/>
                  </a:cxn>
                  <a:cxn ang="0">
                    <a:pos x="65" y="107"/>
                  </a:cxn>
                  <a:cxn ang="0">
                    <a:pos x="65" y="89"/>
                  </a:cxn>
                  <a:cxn ang="0">
                    <a:pos x="24" y="48"/>
                  </a:cxn>
                  <a:cxn ang="0">
                    <a:pos x="24" y="65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65" y="0"/>
                  </a:cxn>
                  <a:cxn ang="0">
                    <a:pos x="83" y="48"/>
                  </a:cxn>
                  <a:cxn ang="0">
                    <a:pos x="102" y="65"/>
                  </a:cxn>
                </a:cxnLst>
                <a:rect l="0" t="0" r="r" b="b"/>
                <a:pathLst>
                  <a:path w="102" h="107">
                    <a:moveTo>
                      <a:pt x="102" y="65"/>
                    </a:moveTo>
                    <a:lnTo>
                      <a:pt x="83" y="107"/>
                    </a:lnTo>
                    <a:lnTo>
                      <a:pt x="65" y="107"/>
                    </a:lnTo>
                    <a:lnTo>
                      <a:pt x="65" y="89"/>
                    </a:lnTo>
                    <a:lnTo>
                      <a:pt x="24" y="48"/>
                    </a:lnTo>
                    <a:lnTo>
                      <a:pt x="24" y="65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65" y="0"/>
                    </a:lnTo>
                    <a:lnTo>
                      <a:pt x="83" y="48"/>
                    </a:lnTo>
                    <a:lnTo>
                      <a:pt x="102" y="65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09" name="Freeform 173"/>
              <p:cNvSpPr>
                <a:spLocks/>
              </p:cNvSpPr>
              <p:nvPr/>
            </p:nvSpPr>
            <p:spPr bwMode="auto">
              <a:xfrm>
                <a:off x="1156" y="2106"/>
                <a:ext cx="76" cy="84"/>
              </a:xfrm>
              <a:custGeom>
                <a:avLst/>
                <a:gdLst/>
                <a:ahLst/>
                <a:cxnLst>
                  <a:cxn ang="0">
                    <a:pos x="113" y="167"/>
                  </a:cxn>
                  <a:cxn ang="0">
                    <a:pos x="48" y="167"/>
                  </a:cxn>
                  <a:cxn ang="0">
                    <a:pos x="0" y="107"/>
                  </a:cxn>
                  <a:cxn ang="0">
                    <a:pos x="0" y="83"/>
                  </a:cxn>
                  <a:cxn ang="0">
                    <a:pos x="89" y="17"/>
                  </a:cxn>
                  <a:cxn ang="0">
                    <a:pos x="150" y="0"/>
                  </a:cxn>
                  <a:cxn ang="0">
                    <a:pos x="150" y="41"/>
                  </a:cxn>
                  <a:cxn ang="0">
                    <a:pos x="113" y="167"/>
                  </a:cxn>
                </a:cxnLst>
                <a:rect l="0" t="0" r="r" b="b"/>
                <a:pathLst>
                  <a:path w="150" h="167">
                    <a:moveTo>
                      <a:pt x="113" y="167"/>
                    </a:moveTo>
                    <a:lnTo>
                      <a:pt x="48" y="167"/>
                    </a:lnTo>
                    <a:lnTo>
                      <a:pt x="0" y="107"/>
                    </a:lnTo>
                    <a:lnTo>
                      <a:pt x="0" y="83"/>
                    </a:lnTo>
                    <a:lnTo>
                      <a:pt x="89" y="17"/>
                    </a:lnTo>
                    <a:lnTo>
                      <a:pt x="150" y="0"/>
                    </a:lnTo>
                    <a:lnTo>
                      <a:pt x="150" y="41"/>
                    </a:lnTo>
                    <a:lnTo>
                      <a:pt x="113" y="16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10" name="Freeform 174"/>
              <p:cNvSpPr>
                <a:spLocks/>
              </p:cNvSpPr>
              <p:nvPr/>
            </p:nvSpPr>
            <p:spPr bwMode="auto">
              <a:xfrm>
                <a:off x="1117" y="2093"/>
                <a:ext cx="115" cy="54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0" y="41"/>
                  </a:cxn>
                  <a:cxn ang="0">
                    <a:pos x="60" y="89"/>
                  </a:cxn>
                  <a:cxn ang="0">
                    <a:pos x="77" y="108"/>
                  </a:cxn>
                  <a:cxn ang="0">
                    <a:pos x="168" y="41"/>
                  </a:cxn>
                  <a:cxn ang="0">
                    <a:pos x="229" y="24"/>
                  </a:cxn>
                  <a:cxn ang="0">
                    <a:pos x="168" y="0"/>
                  </a:cxn>
                  <a:cxn ang="0">
                    <a:pos x="60" y="0"/>
                  </a:cxn>
                </a:cxnLst>
                <a:rect l="0" t="0" r="r" b="b"/>
                <a:pathLst>
                  <a:path w="229" h="108">
                    <a:moveTo>
                      <a:pt x="60" y="0"/>
                    </a:moveTo>
                    <a:lnTo>
                      <a:pt x="0" y="41"/>
                    </a:lnTo>
                    <a:lnTo>
                      <a:pt x="60" y="89"/>
                    </a:lnTo>
                    <a:lnTo>
                      <a:pt x="77" y="108"/>
                    </a:lnTo>
                    <a:lnTo>
                      <a:pt x="168" y="41"/>
                    </a:lnTo>
                    <a:lnTo>
                      <a:pt x="229" y="24"/>
                    </a:lnTo>
                    <a:lnTo>
                      <a:pt x="168" y="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11" name="Freeform 175"/>
              <p:cNvSpPr>
                <a:spLocks/>
              </p:cNvSpPr>
              <p:nvPr/>
            </p:nvSpPr>
            <p:spPr bwMode="auto">
              <a:xfrm>
                <a:off x="1442" y="2009"/>
                <a:ext cx="64" cy="54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84"/>
                  </a:cxn>
                  <a:cxn ang="0">
                    <a:pos x="17" y="107"/>
                  </a:cxn>
                  <a:cxn ang="0">
                    <a:pos x="36" y="60"/>
                  </a:cxn>
                  <a:cxn ang="0">
                    <a:pos x="60" y="60"/>
                  </a:cxn>
                  <a:cxn ang="0">
                    <a:pos x="36" y="60"/>
                  </a:cxn>
                  <a:cxn ang="0">
                    <a:pos x="101" y="60"/>
                  </a:cxn>
                  <a:cxn ang="0">
                    <a:pos x="126" y="84"/>
                  </a:cxn>
                  <a:cxn ang="0">
                    <a:pos x="126" y="60"/>
                  </a:cxn>
                  <a:cxn ang="0">
                    <a:pos x="126" y="41"/>
                  </a:cxn>
                  <a:cxn ang="0">
                    <a:pos x="77" y="41"/>
                  </a:cxn>
                  <a:cxn ang="0">
                    <a:pos x="101" y="17"/>
                  </a:cxn>
                  <a:cxn ang="0">
                    <a:pos x="77" y="17"/>
                  </a:cxn>
                  <a:cxn ang="0">
                    <a:pos x="17" y="0"/>
                  </a:cxn>
                </a:cxnLst>
                <a:rect l="0" t="0" r="r" b="b"/>
                <a:pathLst>
                  <a:path w="126" h="107">
                    <a:moveTo>
                      <a:pt x="17" y="0"/>
                    </a:moveTo>
                    <a:lnTo>
                      <a:pt x="0" y="84"/>
                    </a:lnTo>
                    <a:lnTo>
                      <a:pt x="17" y="107"/>
                    </a:lnTo>
                    <a:lnTo>
                      <a:pt x="36" y="60"/>
                    </a:lnTo>
                    <a:lnTo>
                      <a:pt x="60" y="60"/>
                    </a:lnTo>
                    <a:lnTo>
                      <a:pt x="36" y="60"/>
                    </a:lnTo>
                    <a:lnTo>
                      <a:pt x="101" y="60"/>
                    </a:lnTo>
                    <a:lnTo>
                      <a:pt x="126" y="84"/>
                    </a:lnTo>
                    <a:lnTo>
                      <a:pt x="126" y="60"/>
                    </a:lnTo>
                    <a:lnTo>
                      <a:pt x="126" y="41"/>
                    </a:lnTo>
                    <a:lnTo>
                      <a:pt x="77" y="41"/>
                    </a:lnTo>
                    <a:lnTo>
                      <a:pt x="101" y="17"/>
                    </a:lnTo>
                    <a:lnTo>
                      <a:pt x="77" y="1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12" name="Freeform 176"/>
              <p:cNvSpPr>
                <a:spLocks/>
              </p:cNvSpPr>
              <p:nvPr/>
            </p:nvSpPr>
            <p:spPr bwMode="auto">
              <a:xfrm>
                <a:off x="1397" y="2009"/>
                <a:ext cx="54" cy="42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89" y="84"/>
                  </a:cxn>
                  <a:cxn ang="0">
                    <a:pos x="18" y="84"/>
                  </a:cxn>
                  <a:cxn ang="0">
                    <a:pos x="0" y="60"/>
                  </a:cxn>
                  <a:cxn ang="0">
                    <a:pos x="18" y="60"/>
                  </a:cxn>
                  <a:cxn ang="0">
                    <a:pos x="41" y="60"/>
                  </a:cxn>
                  <a:cxn ang="0">
                    <a:pos x="89" y="60"/>
                  </a:cxn>
                  <a:cxn ang="0">
                    <a:pos x="60" y="17"/>
                  </a:cxn>
                  <a:cxn ang="0">
                    <a:pos x="41" y="17"/>
                  </a:cxn>
                  <a:cxn ang="0">
                    <a:pos x="60" y="0"/>
                  </a:cxn>
                  <a:cxn ang="0">
                    <a:pos x="108" y="0"/>
                  </a:cxn>
                </a:cxnLst>
                <a:rect l="0" t="0" r="r" b="b"/>
                <a:pathLst>
                  <a:path w="108" h="84">
                    <a:moveTo>
                      <a:pt x="108" y="0"/>
                    </a:moveTo>
                    <a:lnTo>
                      <a:pt x="89" y="84"/>
                    </a:lnTo>
                    <a:lnTo>
                      <a:pt x="18" y="84"/>
                    </a:lnTo>
                    <a:lnTo>
                      <a:pt x="0" y="60"/>
                    </a:lnTo>
                    <a:lnTo>
                      <a:pt x="18" y="60"/>
                    </a:lnTo>
                    <a:lnTo>
                      <a:pt x="41" y="60"/>
                    </a:lnTo>
                    <a:lnTo>
                      <a:pt x="89" y="60"/>
                    </a:lnTo>
                    <a:lnTo>
                      <a:pt x="60" y="17"/>
                    </a:lnTo>
                    <a:lnTo>
                      <a:pt x="41" y="17"/>
                    </a:lnTo>
                    <a:lnTo>
                      <a:pt x="60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13" name="Freeform 177"/>
              <p:cNvSpPr>
                <a:spLocks/>
              </p:cNvSpPr>
              <p:nvPr/>
            </p:nvSpPr>
            <p:spPr bwMode="auto">
              <a:xfrm>
                <a:off x="1732" y="3027"/>
                <a:ext cx="84" cy="96"/>
              </a:xfrm>
              <a:custGeom>
                <a:avLst/>
                <a:gdLst/>
                <a:ahLst/>
                <a:cxnLst>
                  <a:cxn ang="0">
                    <a:pos x="0" y="150"/>
                  </a:cxn>
                  <a:cxn ang="0">
                    <a:pos x="88" y="193"/>
                  </a:cxn>
                  <a:cxn ang="0">
                    <a:pos x="148" y="167"/>
                  </a:cxn>
                  <a:cxn ang="0">
                    <a:pos x="167" y="150"/>
                  </a:cxn>
                  <a:cxn ang="0">
                    <a:pos x="167" y="107"/>
                  </a:cxn>
                  <a:cxn ang="0">
                    <a:pos x="148" y="65"/>
                  </a:cxn>
                  <a:cxn ang="0">
                    <a:pos x="59" y="17"/>
                  </a:cxn>
                  <a:cxn ang="0">
                    <a:pos x="59" y="48"/>
                  </a:cxn>
                  <a:cxn ang="0">
                    <a:pos x="17" y="0"/>
                  </a:cxn>
                  <a:cxn ang="0">
                    <a:pos x="0" y="0"/>
                  </a:cxn>
                  <a:cxn ang="0">
                    <a:pos x="0" y="150"/>
                  </a:cxn>
                </a:cxnLst>
                <a:rect l="0" t="0" r="r" b="b"/>
                <a:pathLst>
                  <a:path w="167" h="193">
                    <a:moveTo>
                      <a:pt x="0" y="150"/>
                    </a:moveTo>
                    <a:lnTo>
                      <a:pt x="88" y="193"/>
                    </a:lnTo>
                    <a:lnTo>
                      <a:pt x="148" y="167"/>
                    </a:lnTo>
                    <a:lnTo>
                      <a:pt x="167" y="150"/>
                    </a:lnTo>
                    <a:lnTo>
                      <a:pt x="167" y="107"/>
                    </a:lnTo>
                    <a:lnTo>
                      <a:pt x="148" y="65"/>
                    </a:lnTo>
                    <a:lnTo>
                      <a:pt x="59" y="17"/>
                    </a:lnTo>
                    <a:lnTo>
                      <a:pt x="59" y="48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14" name="Freeform 178"/>
              <p:cNvSpPr>
                <a:spLocks/>
              </p:cNvSpPr>
              <p:nvPr/>
            </p:nvSpPr>
            <p:spPr bwMode="auto">
              <a:xfrm>
                <a:off x="1397" y="2307"/>
                <a:ext cx="689" cy="795"/>
              </a:xfrm>
              <a:custGeom>
                <a:avLst/>
                <a:gdLst/>
                <a:ahLst/>
                <a:cxnLst>
                  <a:cxn ang="0">
                    <a:pos x="799" y="71"/>
                  </a:cxn>
                  <a:cxn ang="0">
                    <a:pos x="835" y="150"/>
                  </a:cxn>
                  <a:cxn ang="0">
                    <a:pos x="799" y="222"/>
                  </a:cxn>
                  <a:cxn ang="0">
                    <a:pos x="818" y="281"/>
                  </a:cxn>
                  <a:cxn ang="0">
                    <a:pos x="878" y="222"/>
                  </a:cxn>
                  <a:cxn ang="0">
                    <a:pos x="878" y="281"/>
                  </a:cxn>
                  <a:cxn ang="0">
                    <a:pos x="926" y="240"/>
                  </a:cxn>
                  <a:cxn ang="0">
                    <a:pos x="1011" y="281"/>
                  </a:cxn>
                  <a:cxn ang="0">
                    <a:pos x="1035" y="300"/>
                  </a:cxn>
                  <a:cxn ang="0">
                    <a:pos x="1076" y="300"/>
                  </a:cxn>
                  <a:cxn ang="0">
                    <a:pos x="1209" y="324"/>
                  </a:cxn>
                  <a:cxn ang="0">
                    <a:pos x="1359" y="432"/>
                  </a:cxn>
                  <a:cxn ang="0">
                    <a:pos x="1378" y="541"/>
                  </a:cxn>
                  <a:cxn ang="0">
                    <a:pos x="1250" y="751"/>
                  </a:cxn>
                  <a:cxn ang="0">
                    <a:pos x="1250" y="944"/>
                  </a:cxn>
                  <a:cxn ang="0">
                    <a:pos x="1209" y="1077"/>
                  </a:cxn>
                  <a:cxn ang="0">
                    <a:pos x="1167" y="1118"/>
                  </a:cxn>
                  <a:cxn ang="0">
                    <a:pos x="1076" y="1137"/>
                  </a:cxn>
                  <a:cxn ang="0">
                    <a:pos x="1059" y="1161"/>
                  </a:cxn>
                  <a:cxn ang="0">
                    <a:pos x="1035" y="1179"/>
                  </a:cxn>
                  <a:cxn ang="0">
                    <a:pos x="950" y="1270"/>
                  </a:cxn>
                  <a:cxn ang="0">
                    <a:pos x="926" y="1413"/>
                  </a:cxn>
                  <a:cxn ang="0">
                    <a:pos x="859" y="1528"/>
                  </a:cxn>
                  <a:cxn ang="0">
                    <a:pos x="835" y="1546"/>
                  </a:cxn>
                  <a:cxn ang="0">
                    <a:pos x="728" y="1456"/>
                  </a:cxn>
                  <a:cxn ang="0">
                    <a:pos x="685" y="1437"/>
                  </a:cxn>
                  <a:cxn ang="0">
                    <a:pos x="758" y="1335"/>
                  </a:cxn>
                  <a:cxn ang="0">
                    <a:pos x="758" y="1244"/>
                  </a:cxn>
                  <a:cxn ang="0">
                    <a:pos x="728" y="1179"/>
                  </a:cxn>
                  <a:cxn ang="0">
                    <a:pos x="685" y="1118"/>
                  </a:cxn>
                  <a:cxn ang="0">
                    <a:pos x="601" y="1094"/>
                  </a:cxn>
                  <a:cxn ang="0">
                    <a:pos x="601" y="944"/>
                  </a:cxn>
                  <a:cxn ang="0">
                    <a:pos x="559" y="877"/>
                  </a:cxn>
                  <a:cxn ang="0">
                    <a:pos x="499" y="841"/>
                  </a:cxn>
                  <a:cxn ang="0">
                    <a:pos x="468" y="775"/>
                  </a:cxn>
                  <a:cxn ang="0">
                    <a:pos x="301" y="667"/>
                  </a:cxn>
                  <a:cxn ang="0">
                    <a:pos x="234" y="601"/>
                  </a:cxn>
                  <a:cxn ang="0">
                    <a:pos x="151" y="648"/>
                  </a:cxn>
                  <a:cxn ang="0">
                    <a:pos x="108" y="601"/>
                  </a:cxn>
                  <a:cxn ang="0">
                    <a:pos x="18" y="584"/>
                  </a:cxn>
                  <a:cxn ang="0">
                    <a:pos x="18" y="450"/>
                  </a:cxn>
                  <a:cxn ang="0">
                    <a:pos x="127" y="391"/>
                  </a:cxn>
                  <a:cxn ang="0">
                    <a:pos x="108" y="191"/>
                  </a:cxn>
                  <a:cxn ang="0">
                    <a:pos x="127" y="174"/>
                  </a:cxn>
                  <a:cxn ang="0">
                    <a:pos x="216" y="131"/>
                  </a:cxn>
                  <a:cxn ang="0">
                    <a:pos x="234" y="174"/>
                  </a:cxn>
                  <a:cxn ang="0">
                    <a:pos x="342" y="131"/>
                  </a:cxn>
                  <a:cxn ang="0">
                    <a:pos x="318" y="71"/>
                  </a:cxn>
                  <a:cxn ang="0">
                    <a:pos x="366" y="71"/>
                  </a:cxn>
                  <a:cxn ang="0">
                    <a:pos x="451" y="0"/>
                  </a:cxn>
                  <a:cxn ang="0">
                    <a:pos x="499" y="41"/>
                  </a:cxn>
                  <a:cxn ang="0">
                    <a:pos x="499" y="150"/>
                  </a:cxn>
                  <a:cxn ang="0">
                    <a:pos x="578" y="131"/>
                  </a:cxn>
                  <a:cxn ang="0">
                    <a:pos x="625" y="131"/>
                  </a:cxn>
                  <a:cxn ang="0">
                    <a:pos x="685" y="131"/>
                  </a:cxn>
                  <a:cxn ang="0">
                    <a:pos x="776" y="41"/>
                  </a:cxn>
                </a:cxnLst>
                <a:rect l="0" t="0" r="r" b="b"/>
                <a:pathLst>
                  <a:path w="1378" h="1589">
                    <a:moveTo>
                      <a:pt x="776" y="41"/>
                    </a:moveTo>
                    <a:lnTo>
                      <a:pt x="799" y="71"/>
                    </a:lnTo>
                    <a:lnTo>
                      <a:pt x="818" y="131"/>
                    </a:lnTo>
                    <a:lnTo>
                      <a:pt x="835" y="150"/>
                    </a:lnTo>
                    <a:lnTo>
                      <a:pt x="835" y="174"/>
                    </a:lnTo>
                    <a:lnTo>
                      <a:pt x="799" y="222"/>
                    </a:lnTo>
                    <a:lnTo>
                      <a:pt x="799" y="257"/>
                    </a:lnTo>
                    <a:lnTo>
                      <a:pt x="818" y="281"/>
                    </a:lnTo>
                    <a:lnTo>
                      <a:pt x="818" y="240"/>
                    </a:lnTo>
                    <a:lnTo>
                      <a:pt x="878" y="222"/>
                    </a:lnTo>
                    <a:lnTo>
                      <a:pt x="909" y="222"/>
                    </a:lnTo>
                    <a:lnTo>
                      <a:pt x="878" y="281"/>
                    </a:lnTo>
                    <a:lnTo>
                      <a:pt x="909" y="240"/>
                    </a:lnTo>
                    <a:lnTo>
                      <a:pt x="926" y="240"/>
                    </a:lnTo>
                    <a:lnTo>
                      <a:pt x="992" y="257"/>
                    </a:lnTo>
                    <a:lnTo>
                      <a:pt x="1011" y="281"/>
                    </a:lnTo>
                    <a:lnTo>
                      <a:pt x="1035" y="281"/>
                    </a:lnTo>
                    <a:lnTo>
                      <a:pt x="1035" y="300"/>
                    </a:lnTo>
                    <a:lnTo>
                      <a:pt x="1035" y="324"/>
                    </a:lnTo>
                    <a:lnTo>
                      <a:pt x="1076" y="300"/>
                    </a:lnTo>
                    <a:lnTo>
                      <a:pt x="1143" y="343"/>
                    </a:lnTo>
                    <a:lnTo>
                      <a:pt x="1209" y="324"/>
                    </a:lnTo>
                    <a:lnTo>
                      <a:pt x="1317" y="408"/>
                    </a:lnTo>
                    <a:lnTo>
                      <a:pt x="1359" y="432"/>
                    </a:lnTo>
                    <a:lnTo>
                      <a:pt x="1378" y="498"/>
                    </a:lnTo>
                    <a:lnTo>
                      <a:pt x="1378" y="541"/>
                    </a:lnTo>
                    <a:lnTo>
                      <a:pt x="1359" y="601"/>
                    </a:lnTo>
                    <a:lnTo>
                      <a:pt x="1250" y="751"/>
                    </a:lnTo>
                    <a:lnTo>
                      <a:pt x="1250" y="927"/>
                    </a:lnTo>
                    <a:lnTo>
                      <a:pt x="1250" y="944"/>
                    </a:lnTo>
                    <a:lnTo>
                      <a:pt x="1250" y="1010"/>
                    </a:lnTo>
                    <a:lnTo>
                      <a:pt x="1209" y="1077"/>
                    </a:lnTo>
                    <a:lnTo>
                      <a:pt x="1209" y="1094"/>
                    </a:lnTo>
                    <a:lnTo>
                      <a:pt x="1167" y="1118"/>
                    </a:lnTo>
                    <a:lnTo>
                      <a:pt x="1167" y="1137"/>
                    </a:lnTo>
                    <a:lnTo>
                      <a:pt x="1076" y="1137"/>
                    </a:lnTo>
                    <a:lnTo>
                      <a:pt x="1076" y="1161"/>
                    </a:lnTo>
                    <a:lnTo>
                      <a:pt x="1059" y="1161"/>
                    </a:lnTo>
                    <a:lnTo>
                      <a:pt x="1059" y="1179"/>
                    </a:lnTo>
                    <a:lnTo>
                      <a:pt x="1035" y="1179"/>
                    </a:lnTo>
                    <a:lnTo>
                      <a:pt x="1011" y="1203"/>
                    </a:lnTo>
                    <a:lnTo>
                      <a:pt x="950" y="1270"/>
                    </a:lnTo>
                    <a:lnTo>
                      <a:pt x="968" y="1377"/>
                    </a:lnTo>
                    <a:lnTo>
                      <a:pt x="926" y="1413"/>
                    </a:lnTo>
                    <a:lnTo>
                      <a:pt x="909" y="1487"/>
                    </a:lnTo>
                    <a:lnTo>
                      <a:pt x="859" y="1528"/>
                    </a:lnTo>
                    <a:lnTo>
                      <a:pt x="835" y="1589"/>
                    </a:lnTo>
                    <a:lnTo>
                      <a:pt x="835" y="1546"/>
                    </a:lnTo>
                    <a:lnTo>
                      <a:pt x="818" y="1504"/>
                    </a:lnTo>
                    <a:lnTo>
                      <a:pt x="728" y="1456"/>
                    </a:lnTo>
                    <a:lnTo>
                      <a:pt x="728" y="1487"/>
                    </a:lnTo>
                    <a:lnTo>
                      <a:pt x="685" y="1437"/>
                    </a:lnTo>
                    <a:lnTo>
                      <a:pt x="668" y="1437"/>
                    </a:lnTo>
                    <a:lnTo>
                      <a:pt x="758" y="1335"/>
                    </a:lnTo>
                    <a:lnTo>
                      <a:pt x="776" y="1306"/>
                    </a:lnTo>
                    <a:lnTo>
                      <a:pt x="758" y="1244"/>
                    </a:lnTo>
                    <a:lnTo>
                      <a:pt x="728" y="1244"/>
                    </a:lnTo>
                    <a:lnTo>
                      <a:pt x="728" y="1179"/>
                    </a:lnTo>
                    <a:lnTo>
                      <a:pt x="685" y="1179"/>
                    </a:lnTo>
                    <a:lnTo>
                      <a:pt x="685" y="1118"/>
                    </a:lnTo>
                    <a:lnTo>
                      <a:pt x="668" y="1118"/>
                    </a:lnTo>
                    <a:lnTo>
                      <a:pt x="601" y="1094"/>
                    </a:lnTo>
                    <a:lnTo>
                      <a:pt x="578" y="1029"/>
                    </a:lnTo>
                    <a:lnTo>
                      <a:pt x="601" y="944"/>
                    </a:lnTo>
                    <a:lnTo>
                      <a:pt x="559" y="901"/>
                    </a:lnTo>
                    <a:lnTo>
                      <a:pt x="559" y="877"/>
                    </a:lnTo>
                    <a:lnTo>
                      <a:pt x="499" y="860"/>
                    </a:lnTo>
                    <a:lnTo>
                      <a:pt x="499" y="841"/>
                    </a:lnTo>
                    <a:lnTo>
                      <a:pt x="499" y="817"/>
                    </a:lnTo>
                    <a:lnTo>
                      <a:pt x="468" y="775"/>
                    </a:lnTo>
                    <a:lnTo>
                      <a:pt x="318" y="710"/>
                    </a:lnTo>
                    <a:lnTo>
                      <a:pt x="301" y="667"/>
                    </a:lnTo>
                    <a:lnTo>
                      <a:pt x="301" y="601"/>
                    </a:lnTo>
                    <a:lnTo>
                      <a:pt x="234" y="601"/>
                    </a:lnTo>
                    <a:lnTo>
                      <a:pt x="192" y="667"/>
                    </a:lnTo>
                    <a:lnTo>
                      <a:pt x="151" y="648"/>
                    </a:lnTo>
                    <a:lnTo>
                      <a:pt x="108" y="648"/>
                    </a:lnTo>
                    <a:lnTo>
                      <a:pt x="108" y="601"/>
                    </a:lnTo>
                    <a:lnTo>
                      <a:pt x="60" y="619"/>
                    </a:lnTo>
                    <a:lnTo>
                      <a:pt x="18" y="584"/>
                    </a:lnTo>
                    <a:lnTo>
                      <a:pt x="0" y="517"/>
                    </a:lnTo>
                    <a:lnTo>
                      <a:pt x="18" y="450"/>
                    </a:lnTo>
                    <a:lnTo>
                      <a:pt x="41" y="408"/>
                    </a:lnTo>
                    <a:lnTo>
                      <a:pt x="127" y="391"/>
                    </a:lnTo>
                    <a:lnTo>
                      <a:pt x="127" y="257"/>
                    </a:lnTo>
                    <a:lnTo>
                      <a:pt x="108" y="191"/>
                    </a:lnTo>
                    <a:lnTo>
                      <a:pt x="151" y="191"/>
                    </a:lnTo>
                    <a:lnTo>
                      <a:pt x="127" y="174"/>
                    </a:lnTo>
                    <a:lnTo>
                      <a:pt x="127" y="150"/>
                    </a:lnTo>
                    <a:lnTo>
                      <a:pt x="216" y="131"/>
                    </a:lnTo>
                    <a:lnTo>
                      <a:pt x="234" y="150"/>
                    </a:lnTo>
                    <a:lnTo>
                      <a:pt x="234" y="174"/>
                    </a:lnTo>
                    <a:lnTo>
                      <a:pt x="277" y="174"/>
                    </a:lnTo>
                    <a:lnTo>
                      <a:pt x="342" y="131"/>
                    </a:lnTo>
                    <a:lnTo>
                      <a:pt x="318" y="107"/>
                    </a:lnTo>
                    <a:lnTo>
                      <a:pt x="318" y="71"/>
                    </a:lnTo>
                    <a:lnTo>
                      <a:pt x="301" y="41"/>
                    </a:lnTo>
                    <a:lnTo>
                      <a:pt x="366" y="71"/>
                    </a:lnTo>
                    <a:lnTo>
                      <a:pt x="451" y="24"/>
                    </a:lnTo>
                    <a:lnTo>
                      <a:pt x="451" y="0"/>
                    </a:lnTo>
                    <a:lnTo>
                      <a:pt x="468" y="0"/>
                    </a:lnTo>
                    <a:lnTo>
                      <a:pt x="499" y="41"/>
                    </a:lnTo>
                    <a:lnTo>
                      <a:pt x="468" y="107"/>
                    </a:lnTo>
                    <a:lnTo>
                      <a:pt x="499" y="150"/>
                    </a:lnTo>
                    <a:lnTo>
                      <a:pt x="518" y="150"/>
                    </a:lnTo>
                    <a:lnTo>
                      <a:pt x="578" y="131"/>
                    </a:lnTo>
                    <a:lnTo>
                      <a:pt x="601" y="131"/>
                    </a:lnTo>
                    <a:lnTo>
                      <a:pt x="625" y="131"/>
                    </a:lnTo>
                    <a:lnTo>
                      <a:pt x="625" y="107"/>
                    </a:lnTo>
                    <a:lnTo>
                      <a:pt x="685" y="131"/>
                    </a:lnTo>
                    <a:lnTo>
                      <a:pt x="728" y="131"/>
                    </a:lnTo>
                    <a:lnTo>
                      <a:pt x="776" y="4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15" name="Freeform 179"/>
              <p:cNvSpPr>
                <a:spLocks/>
              </p:cNvSpPr>
              <p:nvPr/>
            </p:nvSpPr>
            <p:spPr bwMode="auto">
              <a:xfrm>
                <a:off x="1687" y="3478"/>
                <a:ext cx="74" cy="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0" y="102"/>
                  </a:cxn>
                  <a:cxn ang="0">
                    <a:pos x="89" y="102"/>
                  </a:cxn>
                  <a:cxn ang="0">
                    <a:pos x="149" y="84"/>
                  </a:cxn>
                  <a:cxn ang="0">
                    <a:pos x="46" y="41"/>
                  </a:cxn>
                  <a:cxn ang="0">
                    <a:pos x="0" y="0"/>
                  </a:cxn>
                </a:cxnLst>
                <a:rect l="0" t="0" r="r" b="b"/>
                <a:pathLst>
                  <a:path w="149" h="102">
                    <a:moveTo>
                      <a:pt x="0" y="0"/>
                    </a:moveTo>
                    <a:lnTo>
                      <a:pt x="70" y="102"/>
                    </a:lnTo>
                    <a:lnTo>
                      <a:pt x="89" y="102"/>
                    </a:lnTo>
                    <a:lnTo>
                      <a:pt x="149" y="84"/>
                    </a:lnTo>
                    <a:lnTo>
                      <a:pt x="46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16" name="Freeform 180"/>
              <p:cNvSpPr>
                <a:spLocks/>
              </p:cNvSpPr>
              <p:nvPr/>
            </p:nvSpPr>
            <p:spPr bwMode="auto">
              <a:xfrm>
                <a:off x="1623" y="3478"/>
                <a:ext cx="99" cy="52"/>
              </a:xfrm>
              <a:custGeom>
                <a:avLst/>
                <a:gdLst/>
                <a:ahLst/>
                <a:cxnLst>
                  <a:cxn ang="0">
                    <a:pos x="125" y="0"/>
                  </a:cxn>
                  <a:cxn ang="0">
                    <a:pos x="198" y="102"/>
                  </a:cxn>
                  <a:cxn ang="0">
                    <a:pos x="149" y="102"/>
                  </a:cxn>
                  <a:cxn ang="0">
                    <a:pos x="149" y="84"/>
                  </a:cxn>
                  <a:cxn ang="0">
                    <a:pos x="108" y="84"/>
                  </a:cxn>
                  <a:cxn ang="0">
                    <a:pos x="48" y="60"/>
                  </a:cxn>
                  <a:cxn ang="0">
                    <a:pos x="17" y="60"/>
                  </a:cxn>
                  <a:cxn ang="0">
                    <a:pos x="0" y="41"/>
                  </a:cxn>
                  <a:cxn ang="0">
                    <a:pos x="0" y="17"/>
                  </a:cxn>
                  <a:cxn ang="0">
                    <a:pos x="108" y="60"/>
                  </a:cxn>
                  <a:cxn ang="0">
                    <a:pos x="108" y="41"/>
                  </a:cxn>
                  <a:cxn ang="0">
                    <a:pos x="125" y="17"/>
                  </a:cxn>
                  <a:cxn ang="0">
                    <a:pos x="108" y="17"/>
                  </a:cxn>
                  <a:cxn ang="0">
                    <a:pos x="84" y="0"/>
                  </a:cxn>
                  <a:cxn ang="0">
                    <a:pos x="125" y="0"/>
                  </a:cxn>
                </a:cxnLst>
                <a:rect l="0" t="0" r="r" b="b"/>
                <a:pathLst>
                  <a:path w="198" h="102">
                    <a:moveTo>
                      <a:pt x="125" y="0"/>
                    </a:moveTo>
                    <a:lnTo>
                      <a:pt x="198" y="102"/>
                    </a:lnTo>
                    <a:lnTo>
                      <a:pt x="149" y="102"/>
                    </a:lnTo>
                    <a:lnTo>
                      <a:pt x="149" y="84"/>
                    </a:lnTo>
                    <a:lnTo>
                      <a:pt x="108" y="84"/>
                    </a:lnTo>
                    <a:lnTo>
                      <a:pt x="48" y="60"/>
                    </a:lnTo>
                    <a:lnTo>
                      <a:pt x="17" y="60"/>
                    </a:lnTo>
                    <a:lnTo>
                      <a:pt x="0" y="41"/>
                    </a:lnTo>
                    <a:lnTo>
                      <a:pt x="0" y="17"/>
                    </a:lnTo>
                    <a:lnTo>
                      <a:pt x="108" y="60"/>
                    </a:lnTo>
                    <a:lnTo>
                      <a:pt x="108" y="41"/>
                    </a:lnTo>
                    <a:lnTo>
                      <a:pt x="125" y="17"/>
                    </a:lnTo>
                    <a:lnTo>
                      <a:pt x="108" y="17"/>
                    </a:lnTo>
                    <a:lnTo>
                      <a:pt x="84" y="0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17" name="Freeform 181"/>
              <p:cNvSpPr>
                <a:spLocks/>
              </p:cNvSpPr>
              <p:nvPr/>
            </p:nvSpPr>
            <p:spPr bwMode="auto">
              <a:xfrm>
                <a:off x="1256" y="2419"/>
                <a:ext cx="238" cy="361"/>
              </a:xfrm>
              <a:custGeom>
                <a:avLst/>
                <a:gdLst/>
                <a:ahLst/>
                <a:cxnLst>
                  <a:cxn ang="0">
                    <a:pos x="24" y="120"/>
                  </a:cxn>
                  <a:cxn ang="0">
                    <a:pos x="24" y="168"/>
                  </a:cxn>
                  <a:cxn ang="0">
                    <a:pos x="59" y="186"/>
                  </a:cxn>
                  <a:cxn ang="0">
                    <a:pos x="107" y="120"/>
                  </a:cxn>
                  <a:cxn ang="0">
                    <a:pos x="174" y="101"/>
                  </a:cxn>
                  <a:cxn ang="0">
                    <a:pos x="191" y="60"/>
                  </a:cxn>
                  <a:cxn ang="0">
                    <a:pos x="215" y="36"/>
                  </a:cxn>
                  <a:cxn ang="0">
                    <a:pos x="191" y="0"/>
                  </a:cxn>
                  <a:cxn ang="0">
                    <a:pos x="215" y="0"/>
                  </a:cxn>
                  <a:cxn ang="0">
                    <a:pos x="258" y="36"/>
                  </a:cxn>
                  <a:cxn ang="0">
                    <a:pos x="281" y="101"/>
                  </a:cxn>
                  <a:cxn ang="0">
                    <a:pos x="372" y="77"/>
                  </a:cxn>
                  <a:cxn ang="0">
                    <a:pos x="389" y="101"/>
                  </a:cxn>
                  <a:cxn ang="0">
                    <a:pos x="389" y="144"/>
                  </a:cxn>
                  <a:cxn ang="0">
                    <a:pos x="408" y="168"/>
                  </a:cxn>
                  <a:cxn ang="0">
                    <a:pos x="324" y="186"/>
                  </a:cxn>
                  <a:cxn ang="0">
                    <a:pos x="299" y="227"/>
                  </a:cxn>
                  <a:cxn ang="0">
                    <a:pos x="281" y="294"/>
                  </a:cxn>
                  <a:cxn ang="0">
                    <a:pos x="299" y="361"/>
                  </a:cxn>
                  <a:cxn ang="0">
                    <a:pos x="341" y="396"/>
                  </a:cxn>
                  <a:cxn ang="0">
                    <a:pos x="389" y="379"/>
                  </a:cxn>
                  <a:cxn ang="0">
                    <a:pos x="389" y="427"/>
                  </a:cxn>
                  <a:cxn ang="0">
                    <a:pos x="432" y="427"/>
                  </a:cxn>
                  <a:cxn ang="0">
                    <a:pos x="449" y="487"/>
                  </a:cxn>
                  <a:cxn ang="0">
                    <a:pos x="449" y="637"/>
                  </a:cxn>
                  <a:cxn ang="0">
                    <a:pos x="474" y="656"/>
                  </a:cxn>
                  <a:cxn ang="0">
                    <a:pos x="449" y="704"/>
                  </a:cxn>
                  <a:cxn ang="0">
                    <a:pos x="408" y="722"/>
                  </a:cxn>
                  <a:cxn ang="0">
                    <a:pos x="215" y="594"/>
                  </a:cxn>
                  <a:cxn ang="0">
                    <a:pos x="83" y="337"/>
                  </a:cxn>
                  <a:cxn ang="0">
                    <a:pos x="41" y="277"/>
                  </a:cxn>
                  <a:cxn ang="0">
                    <a:pos x="0" y="227"/>
                  </a:cxn>
                  <a:cxn ang="0">
                    <a:pos x="24" y="227"/>
                  </a:cxn>
                  <a:cxn ang="0">
                    <a:pos x="0" y="168"/>
                  </a:cxn>
                  <a:cxn ang="0">
                    <a:pos x="24" y="120"/>
                  </a:cxn>
                </a:cxnLst>
                <a:rect l="0" t="0" r="r" b="b"/>
                <a:pathLst>
                  <a:path w="474" h="722">
                    <a:moveTo>
                      <a:pt x="24" y="120"/>
                    </a:moveTo>
                    <a:lnTo>
                      <a:pt x="24" y="168"/>
                    </a:lnTo>
                    <a:lnTo>
                      <a:pt x="59" y="186"/>
                    </a:lnTo>
                    <a:lnTo>
                      <a:pt x="107" y="120"/>
                    </a:lnTo>
                    <a:lnTo>
                      <a:pt x="174" y="101"/>
                    </a:lnTo>
                    <a:lnTo>
                      <a:pt x="191" y="60"/>
                    </a:lnTo>
                    <a:lnTo>
                      <a:pt x="215" y="36"/>
                    </a:lnTo>
                    <a:lnTo>
                      <a:pt x="191" y="0"/>
                    </a:lnTo>
                    <a:lnTo>
                      <a:pt x="215" y="0"/>
                    </a:lnTo>
                    <a:lnTo>
                      <a:pt x="258" y="36"/>
                    </a:lnTo>
                    <a:lnTo>
                      <a:pt x="281" y="101"/>
                    </a:lnTo>
                    <a:lnTo>
                      <a:pt x="372" y="77"/>
                    </a:lnTo>
                    <a:lnTo>
                      <a:pt x="389" y="101"/>
                    </a:lnTo>
                    <a:lnTo>
                      <a:pt x="389" y="144"/>
                    </a:lnTo>
                    <a:lnTo>
                      <a:pt x="408" y="168"/>
                    </a:lnTo>
                    <a:lnTo>
                      <a:pt x="324" y="186"/>
                    </a:lnTo>
                    <a:lnTo>
                      <a:pt x="299" y="227"/>
                    </a:lnTo>
                    <a:lnTo>
                      <a:pt x="281" y="294"/>
                    </a:lnTo>
                    <a:lnTo>
                      <a:pt x="299" y="361"/>
                    </a:lnTo>
                    <a:lnTo>
                      <a:pt x="341" y="396"/>
                    </a:lnTo>
                    <a:lnTo>
                      <a:pt x="389" y="379"/>
                    </a:lnTo>
                    <a:lnTo>
                      <a:pt x="389" y="427"/>
                    </a:lnTo>
                    <a:lnTo>
                      <a:pt x="432" y="427"/>
                    </a:lnTo>
                    <a:lnTo>
                      <a:pt x="449" y="487"/>
                    </a:lnTo>
                    <a:lnTo>
                      <a:pt x="449" y="637"/>
                    </a:lnTo>
                    <a:lnTo>
                      <a:pt x="474" y="656"/>
                    </a:lnTo>
                    <a:lnTo>
                      <a:pt x="449" y="704"/>
                    </a:lnTo>
                    <a:lnTo>
                      <a:pt x="408" y="722"/>
                    </a:lnTo>
                    <a:lnTo>
                      <a:pt x="215" y="594"/>
                    </a:lnTo>
                    <a:lnTo>
                      <a:pt x="83" y="337"/>
                    </a:lnTo>
                    <a:lnTo>
                      <a:pt x="41" y="277"/>
                    </a:lnTo>
                    <a:lnTo>
                      <a:pt x="0" y="227"/>
                    </a:lnTo>
                    <a:lnTo>
                      <a:pt x="24" y="227"/>
                    </a:lnTo>
                    <a:lnTo>
                      <a:pt x="0" y="168"/>
                    </a:lnTo>
                    <a:lnTo>
                      <a:pt x="24" y="12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18" name="Freeform 182"/>
              <p:cNvSpPr>
                <a:spLocks/>
              </p:cNvSpPr>
              <p:nvPr/>
            </p:nvSpPr>
            <p:spPr bwMode="auto">
              <a:xfrm>
                <a:off x="1256" y="2383"/>
                <a:ext cx="108" cy="129"/>
              </a:xfrm>
              <a:custGeom>
                <a:avLst/>
                <a:gdLst/>
                <a:ahLst/>
                <a:cxnLst>
                  <a:cxn ang="0">
                    <a:pos x="24" y="191"/>
                  </a:cxn>
                  <a:cxn ang="0">
                    <a:pos x="41" y="191"/>
                  </a:cxn>
                  <a:cxn ang="0">
                    <a:pos x="0" y="148"/>
                  </a:cxn>
                  <a:cxn ang="0">
                    <a:pos x="0" y="107"/>
                  </a:cxn>
                  <a:cxn ang="0">
                    <a:pos x="24" y="88"/>
                  </a:cxn>
                  <a:cxn ang="0">
                    <a:pos x="24" y="71"/>
                  </a:cxn>
                  <a:cxn ang="0">
                    <a:pos x="41" y="71"/>
                  </a:cxn>
                  <a:cxn ang="0">
                    <a:pos x="41" y="41"/>
                  </a:cxn>
                  <a:cxn ang="0">
                    <a:pos x="83" y="0"/>
                  </a:cxn>
                  <a:cxn ang="0">
                    <a:pos x="131" y="71"/>
                  </a:cxn>
                  <a:cxn ang="0">
                    <a:pos x="191" y="41"/>
                  </a:cxn>
                  <a:cxn ang="0">
                    <a:pos x="215" y="71"/>
                  </a:cxn>
                  <a:cxn ang="0">
                    <a:pos x="191" y="71"/>
                  </a:cxn>
                  <a:cxn ang="0">
                    <a:pos x="215" y="107"/>
                  </a:cxn>
                  <a:cxn ang="0">
                    <a:pos x="191" y="131"/>
                  </a:cxn>
                  <a:cxn ang="0">
                    <a:pos x="172" y="172"/>
                  </a:cxn>
                  <a:cxn ang="0">
                    <a:pos x="107" y="191"/>
                  </a:cxn>
                  <a:cxn ang="0">
                    <a:pos x="59" y="257"/>
                  </a:cxn>
                  <a:cxn ang="0">
                    <a:pos x="24" y="239"/>
                  </a:cxn>
                  <a:cxn ang="0">
                    <a:pos x="24" y="191"/>
                  </a:cxn>
                </a:cxnLst>
                <a:rect l="0" t="0" r="r" b="b"/>
                <a:pathLst>
                  <a:path w="215" h="257">
                    <a:moveTo>
                      <a:pt x="24" y="191"/>
                    </a:moveTo>
                    <a:lnTo>
                      <a:pt x="41" y="191"/>
                    </a:lnTo>
                    <a:lnTo>
                      <a:pt x="0" y="148"/>
                    </a:lnTo>
                    <a:lnTo>
                      <a:pt x="0" y="107"/>
                    </a:lnTo>
                    <a:lnTo>
                      <a:pt x="24" y="88"/>
                    </a:lnTo>
                    <a:lnTo>
                      <a:pt x="24" y="71"/>
                    </a:lnTo>
                    <a:lnTo>
                      <a:pt x="41" y="71"/>
                    </a:lnTo>
                    <a:lnTo>
                      <a:pt x="41" y="41"/>
                    </a:lnTo>
                    <a:lnTo>
                      <a:pt x="83" y="0"/>
                    </a:lnTo>
                    <a:lnTo>
                      <a:pt x="131" y="71"/>
                    </a:lnTo>
                    <a:lnTo>
                      <a:pt x="191" y="41"/>
                    </a:lnTo>
                    <a:lnTo>
                      <a:pt x="215" y="71"/>
                    </a:lnTo>
                    <a:lnTo>
                      <a:pt x="191" y="71"/>
                    </a:lnTo>
                    <a:lnTo>
                      <a:pt x="215" y="107"/>
                    </a:lnTo>
                    <a:lnTo>
                      <a:pt x="191" y="131"/>
                    </a:lnTo>
                    <a:lnTo>
                      <a:pt x="172" y="172"/>
                    </a:lnTo>
                    <a:lnTo>
                      <a:pt x="107" y="191"/>
                    </a:lnTo>
                    <a:lnTo>
                      <a:pt x="59" y="257"/>
                    </a:lnTo>
                    <a:lnTo>
                      <a:pt x="24" y="239"/>
                    </a:lnTo>
                    <a:lnTo>
                      <a:pt x="24" y="19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19" name="Freeform 183"/>
              <p:cNvSpPr>
                <a:spLocks/>
              </p:cNvSpPr>
              <p:nvPr/>
            </p:nvSpPr>
            <p:spPr bwMode="auto">
              <a:xfrm>
                <a:off x="1298" y="2160"/>
                <a:ext cx="216" cy="343"/>
              </a:xfrm>
              <a:custGeom>
                <a:avLst/>
                <a:gdLst/>
                <a:ahLst/>
                <a:cxnLst>
                  <a:cxn ang="0">
                    <a:pos x="0" y="444"/>
                  </a:cxn>
                  <a:cxn ang="0">
                    <a:pos x="48" y="518"/>
                  </a:cxn>
                  <a:cxn ang="0">
                    <a:pos x="108" y="487"/>
                  </a:cxn>
                  <a:cxn ang="0">
                    <a:pos x="132" y="518"/>
                  </a:cxn>
                  <a:cxn ang="0">
                    <a:pos x="173" y="553"/>
                  </a:cxn>
                  <a:cxn ang="0">
                    <a:pos x="197" y="620"/>
                  </a:cxn>
                  <a:cxn ang="0">
                    <a:pos x="287" y="596"/>
                  </a:cxn>
                  <a:cxn ang="0">
                    <a:pos x="306" y="620"/>
                  </a:cxn>
                  <a:cxn ang="0">
                    <a:pos x="306" y="661"/>
                  </a:cxn>
                  <a:cxn ang="0">
                    <a:pos x="323" y="687"/>
                  </a:cxn>
                  <a:cxn ang="0">
                    <a:pos x="323" y="553"/>
                  </a:cxn>
                  <a:cxn ang="0">
                    <a:pos x="306" y="487"/>
                  </a:cxn>
                  <a:cxn ang="0">
                    <a:pos x="347" y="487"/>
                  </a:cxn>
                  <a:cxn ang="0">
                    <a:pos x="323" y="470"/>
                  </a:cxn>
                  <a:cxn ang="0">
                    <a:pos x="323" y="444"/>
                  </a:cxn>
                  <a:cxn ang="0">
                    <a:pos x="414" y="427"/>
                  </a:cxn>
                  <a:cxn ang="0">
                    <a:pos x="432" y="444"/>
                  </a:cxn>
                  <a:cxn ang="0">
                    <a:pos x="390" y="384"/>
                  </a:cxn>
                  <a:cxn ang="0">
                    <a:pos x="414" y="384"/>
                  </a:cxn>
                  <a:cxn ang="0">
                    <a:pos x="390" y="318"/>
                  </a:cxn>
                  <a:cxn ang="0">
                    <a:pos x="414" y="258"/>
                  </a:cxn>
                  <a:cxn ang="0">
                    <a:pos x="347" y="258"/>
                  </a:cxn>
                  <a:cxn ang="0">
                    <a:pos x="323" y="234"/>
                  </a:cxn>
                  <a:cxn ang="0">
                    <a:pos x="258" y="210"/>
                  </a:cxn>
                  <a:cxn ang="0">
                    <a:pos x="239" y="210"/>
                  </a:cxn>
                  <a:cxn ang="0">
                    <a:pos x="239" y="192"/>
                  </a:cxn>
                  <a:cxn ang="0">
                    <a:pos x="216" y="127"/>
                  </a:cxn>
                  <a:cxn ang="0">
                    <a:pos x="239" y="60"/>
                  </a:cxn>
                  <a:cxn ang="0">
                    <a:pos x="258" y="41"/>
                  </a:cxn>
                  <a:cxn ang="0">
                    <a:pos x="287" y="17"/>
                  </a:cxn>
                  <a:cxn ang="0">
                    <a:pos x="287" y="0"/>
                  </a:cxn>
                  <a:cxn ang="0">
                    <a:pos x="197" y="60"/>
                  </a:cxn>
                  <a:cxn ang="0">
                    <a:pos x="173" y="60"/>
                  </a:cxn>
                  <a:cxn ang="0">
                    <a:pos x="132" y="60"/>
                  </a:cxn>
                  <a:cxn ang="0">
                    <a:pos x="132" y="127"/>
                  </a:cxn>
                  <a:cxn ang="0">
                    <a:pos x="89" y="168"/>
                  </a:cxn>
                  <a:cxn ang="0">
                    <a:pos x="89" y="192"/>
                  </a:cxn>
                  <a:cxn ang="0">
                    <a:pos x="65" y="168"/>
                  </a:cxn>
                  <a:cxn ang="0">
                    <a:pos x="65" y="192"/>
                  </a:cxn>
                  <a:cxn ang="0">
                    <a:pos x="48" y="210"/>
                  </a:cxn>
                  <a:cxn ang="0">
                    <a:pos x="48" y="234"/>
                  </a:cxn>
                  <a:cxn ang="0">
                    <a:pos x="48" y="337"/>
                  </a:cxn>
                  <a:cxn ang="0">
                    <a:pos x="65" y="367"/>
                  </a:cxn>
                  <a:cxn ang="0">
                    <a:pos x="48" y="403"/>
                  </a:cxn>
                  <a:cxn ang="0">
                    <a:pos x="24" y="403"/>
                  </a:cxn>
                  <a:cxn ang="0">
                    <a:pos x="0" y="444"/>
                  </a:cxn>
                </a:cxnLst>
                <a:rect l="0" t="0" r="r" b="b"/>
                <a:pathLst>
                  <a:path w="432" h="687">
                    <a:moveTo>
                      <a:pt x="0" y="444"/>
                    </a:moveTo>
                    <a:lnTo>
                      <a:pt x="48" y="518"/>
                    </a:lnTo>
                    <a:lnTo>
                      <a:pt x="108" y="487"/>
                    </a:lnTo>
                    <a:lnTo>
                      <a:pt x="132" y="518"/>
                    </a:lnTo>
                    <a:lnTo>
                      <a:pt x="173" y="553"/>
                    </a:lnTo>
                    <a:lnTo>
                      <a:pt x="197" y="620"/>
                    </a:lnTo>
                    <a:lnTo>
                      <a:pt x="287" y="596"/>
                    </a:lnTo>
                    <a:lnTo>
                      <a:pt x="306" y="620"/>
                    </a:lnTo>
                    <a:lnTo>
                      <a:pt x="306" y="661"/>
                    </a:lnTo>
                    <a:lnTo>
                      <a:pt x="323" y="687"/>
                    </a:lnTo>
                    <a:lnTo>
                      <a:pt x="323" y="553"/>
                    </a:lnTo>
                    <a:lnTo>
                      <a:pt x="306" y="487"/>
                    </a:lnTo>
                    <a:lnTo>
                      <a:pt x="347" y="487"/>
                    </a:lnTo>
                    <a:lnTo>
                      <a:pt x="323" y="470"/>
                    </a:lnTo>
                    <a:lnTo>
                      <a:pt x="323" y="444"/>
                    </a:lnTo>
                    <a:lnTo>
                      <a:pt x="414" y="427"/>
                    </a:lnTo>
                    <a:lnTo>
                      <a:pt x="432" y="444"/>
                    </a:lnTo>
                    <a:lnTo>
                      <a:pt x="390" y="384"/>
                    </a:lnTo>
                    <a:lnTo>
                      <a:pt x="414" y="384"/>
                    </a:lnTo>
                    <a:lnTo>
                      <a:pt x="390" y="318"/>
                    </a:lnTo>
                    <a:lnTo>
                      <a:pt x="414" y="258"/>
                    </a:lnTo>
                    <a:lnTo>
                      <a:pt x="347" y="258"/>
                    </a:lnTo>
                    <a:lnTo>
                      <a:pt x="323" y="234"/>
                    </a:lnTo>
                    <a:lnTo>
                      <a:pt x="258" y="210"/>
                    </a:lnTo>
                    <a:lnTo>
                      <a:pt x="239" y="210"/>
                    </a:lnTo>
                    <a:lnTo>
                      <a:pt x="239" y="192"/>
                    </a:lnTo>
                    <a:lnTo>
                      <a:pt x="216" y="127"/>
                    </a:lnTo>
                    <a:lnTo>
                      <a:pt x="239" y="60"/>
                    </a:lnTo>
                    <a:lnTo>
                      <a:pt x="258" y="41"/>
                    </a:lnTo>
                    <a:lnTo>
                      <a:pt x="287" y="17"/>
                    </a:lnTo>
                    <a:lnTo>
                      <a:pt x="287" y="0"/>
                    </a:lnTo>
                    <a:lnTo>
                      <a:pt x="197" y="60"/>
                    </a:lnTo>
                    <a:lnTo>
                      <a:pt x="173" y="60"/>
                    </a:lnTo>
                    <a:lnTo>
                      <a:pt x="132" y="60"/>
                    </a:lnTo>
                    <a:lnTo>
                      <a:pt x="132" y="127"/>
                    </a:lnTo>
                    <a:lnTo>
                      <a:pt x="89" y="168"/>
                    </a:lnTo>
                    <a:lnTo>
                      <a:pt x="89" y="192"/>
                    </a:lnTo>
                    <a:lnTo>
                      <a:pt x="65" y="168"/>
                    </a:lnTo>
                    <a:lnTo>
                      <a:pt x="65" y="192"/>
                    </a:lnTo>
                    <a:lnTo>
                      <a:pt x="48" y="210"/>
                    </a:lnTo>
                    <a:lnTo>
                      <a:pt x="48" y="234"/>
                    </a:lnTo>
                    <a:lnTo>
                      <a:pt x="48" y="337"/>
                    </a:lnTo>
                    <a:lnTo>
                      <a:pt x="65" y="367"/>
                    </a:lnTo>
                    <a:lnTo>
                      <a:pt x="48" y="403"/>
                    </a:lnTo>
                    <a:lnTo>
                      <a:pt x="24" y="403"/>
                    </a:lnTo>
                    <a:lnTo>
                      <a:pt x="0" y="44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20" name="Freeform 184"/>
              <p:cNvSpPr>
                <a:spLocks/>
              </p:cNvSpPr>
              <p:nvPr/>
            </p:nvSpPr>
            <p:spPr bwMode="auto">
              <a:xfrm>
                <a:off x="1407" y="2169"/>
                <a:ext cx="239" cy="225"/>
              </a:xfrm>
              <a:custGeom>
                <a:avLst/>
                <a:gdLst/>
                <a:ahLst/>
                <a:cxnLst>
                  <a:cxn ang="0">
                    <a:pos x="480" y="150"/>
                  </a:cxn>
                  <a:cxn ang="0">
                    <a:pos x="449" y="150"/>
                  </a:cxn>
                  <a:cxn ang="0">
                    <a:pos x="430" y="150"/>
                  </a:cxn>
                  <a:cxn ang="0">
                    <a:pos x="430" y="108"/>
                  </a:cxn>
                  <a:cxn ang="0">
                    <a:pos x="389" y="89"/>
                  </a:cxn>
                  <a:cxn ang="0">
                    <a:pos x="366" y="65"/>
                  </a:cxn>
                  <a:cxn ang="0">
                    <a:pos x="389" y="65"/>
                  </a:cxn>
                  <a:cxn ang="0">
                    <a:pos x="323" y="65"/>
                  </a:cxn>
                  <a:cxn ang="0">
                    <a:pos x="282" y="89"/>
                  </a:cxn>
                  <a:cxn ang="0">
                    <a:pos x="239" y="65"/>
                  </a:cxn>
                  <a:cxn ang="0">
                    <a:pos x="173" y="65"/>
                  </a:cxn>
                  <a:cxn ang="0">
                    <a:pos x="173" y="41"/>
                  </a:cxn>
                  <a:cxn ang="0">
                    <a:pos x="132" y="24"/>
                  </a:cxn>
                  <a:cxn ang="0">
                    <a:pos x="108" y="0"/>
                  </a:cxn>
                  <a:cxn ang="0">
                    <a:pos x="108" y="24"/>
                  </a:cxn>
                  <a:cxn ang="0">
                    <a:pos x="72" y="41"/>
                  </a:cxn>
                  <a:cxn ang="0">
                    <a:pos x="72" y="108"/>
                  </a:cxn>
                  <a:cxn ang="0">
                    <a:pos x="41" y="132"/>
                  </a:cxn>
                  <a:cxn ang="0">
                    <a:pos x="41" y="89"/>
                  </a:cxn>
                  <a:cxn ang="0">
                    <a:pos x="72" y="65"/>
                  </a:cxn>
                  <a:cxn ang="0">
                    <a:pos x="41" y="24"/>
                  </a:cxn>
                  <a:cxn ang="0">
                    <a:pos x="24" y="41"/>
                  </a:cxn>
                  <a:cxn ang="0">
                    <a:pos x="0" y="108"/>
                  </a:cxn>
                  <a:cxn ang="0">
                    <a:pos x="24" y="174"/>
                  </a:cxn>
                  <a:cxn ang="0">
                    <a:pos x="24" y="191"/>
                  </a:cxn>
                  <a:cxn ang="0">
                    <a:pos x="41" y="191"/>
                  </a:cxn>
                  <a:cxn ang="0">
                    <a:pos x="108" y="215"/>
                  </a:cxn>
                  <a:cxn ang="0">
                    <a:pos x="132" y="239"/>
                  </a:cxn>
                  <a:cxn ang="0">
                    <a:pos x="197" y="239"/>
                  </a:cxn>
                  <a:cxn ang="0">
                    <a:pos x="173" y="301"/>
                  </a:cxn>
                  <a:cxn ang="0">
                    <a:pos x="197" y="365"/>
                  </a:cxn>
                  <a:cxn ang="0">
                    <a:pos x="173" y="365"/>
                  </a:cxn>
                  <a:cxn ang="0">
                    <a:pos x="215" y="425"/>
                  </a:cxn>
                  <a:cxn ang="0">
                    <a:pos x="215" y="451"/>
                  </a:cxn>
                  <a:cxn ang="0">
                    <a:pos x="258" y="451"/>
                  </a:cxn>
                  <a:cxn ang="0">
                    <a:pos x="323" y="408"/>
                  </a:cxn>
                  <a:cxn ang="0">
                    <a:pos x="299" y="384"/>
                  </a:cxn>
                  <a:cxn ang="0">
                    <a:pos x="299" y="348"/>
                  </a:cxn>
                  <a:cxn ang="0">
                    <a:pos x="282" y="318"/>
                  </a:cxn>
                  <a:cxn ang="0">
                    <a:pos x="347" y="348"/>
                  </a:cxn>
                  <a:cxn ang="0">
                    <a:pos x="430" y="301"/>
                  </a:cxn>
                  <a:cxn ang="0">
                    <a:pos x="430" y="275"/>
                  </a:cxn>
                  <a:cxn ang="0">
                    <a:pos x="407" y="258"/>
                  </a:cxn>
                  <a:cxn ang="0">
                    <a:pos x="430" y="215"/>
                  </a:cxn>
                  <a:cxn ang="0">
                    <a:pos x="449" y="215"/>
                  </a:cxn>
                  <a:cxn ang="0">
                    <a:pos x="430" y="191"/>
                  </a:cxn>
                  <a:cxn ang="0">
                    <a:pos x="430" y="174"/>
                  </a:cxn>
                  <a:cxn ang="0">
                    <a:pos x="480" y="150"/>
                  </a:cxn>
                </a:cxnLst>
                <a:rect l="0" t="0" r="r" b="b"/>
                <a:pathLst>
                  <a:path w="480" h="451">
                    <a:moveTo>
                      <a:pt x="480" y="150"/>
                    </a:moveTo>
                    <a:lnTo>
                      <a:pt x="449" y="150"/>
                    </a:lnTo>
                    <a:lnTo>
                      <a:pt x="430" y="150"/>
                    </a:lnTo>
                    <a:lnTo>
                      <a:pt x="430" y="108"/>
                    </a:lnTo>
                    <a:lnTo>
                      <a:pt x="389" y="89"/>
                    </a:lnTo>
                    <a:lnTo>
                      <a:pt x="366" y="65"/>
                    </a:lnTo>
                    <a:lnTo>
                      <a:pt x="389" y="65"/>
                    </a:lnTo>
                    <a:lnTo>
                      <a:pt x="323" y="65"/>
                    </a:lnTo>
                    <a:lnTo>
                      <a:pt x="282" y="89"/>
                    </a:lnTo>
                    <a:lnTo>
                      <a:pt x="239" y="65"/>
                    </a:lnTo>
                    <a:lnTo>
                      <a:pt x="173" y="65"/>
                    </a:lnTo>
                    <a:lnTo>
                      <a:pt x="173" y="41"/>
                    </a:lnTo>
                    <a:lnTo>
                      <a:pt x="132" y="24"/>
                    </a:lnTo>
                    <a:lnTo>
                      <a:pt x="108" y="0"/>
                    </a:lnTo>
                    <a:lnTo>
                      <a:pt x="108" y="24"/>
                    </a:lnTo>
                    <a:lnTo>
                      <a:pt x="72" y="41"/>
                    </a:lnTo>
                    <a:lnTo>
                      <a:pt x="72" y="108"/>
                    </a:lnTo>
                    <a:lnTo>
                      <a:pt x="41" y="132"/>
                    </a:lnTo>
                    <a:lnTo>
                      <a:pt x="41" y="89"/>
                    </a:lnTo>
                    <a:lnTo>
                      <a:pt x="72" y="65"/>
                    </a:lnTo>
                    <a:lnTo>
                      <a:pt x="41" y="24"/>
                    </a:lnTo>
                    <a:lnTo>
                      <a:pt x="24" y="41"/>
                    </a:lnTo>
                    <a:lnTo>
                      <a:pt x="0" y="108"/>
                    </a:lnTo>
                    <a:lnTo>
                      <a:pt x="24" y="174"/>
                    </a:lnTo>
                    <a:lnTo>
                      <a:pt x="24" y="191"/>
                    </a:lnTo>
                    <a:lnTo>
                      <a:pt x="41" y="191"/>
                    </a:lnTo>
                    <a:lnTo>
                      <a:pt x="108" y="215"/>
                    </a:lnTo>
                    <a:lnTo>
                      <a:pt x="132" y="239"/>
                    </a:lnTo>
                    <a:lnTo>
                      <a:pt x="197" y="239"/>
                    </a:lnTo>
                    <a:lnTo>
                      <a:pt x="173" y="301"/>
                    </a:lnTo>
                    <a:lnTo>
                      <a:pt x="197" y="365"/>
                    </a:lnTo>
                    <a:lnTo>
                      <a:pt x="173" y="365"/>
                    </a:lnTo>
                    <a:lnTo>
                      <a:pt x="215" y="425"/>
                    </a:lnTo>
                    <a:lnTo>
                      <a:pt x="215" y="451"/>
                    </a:lnTo>
                    <a:lnTo>
                      <a:pt x="258" y="451"/>
                    </a:lnTo>
                    <a:lnTo>
                      <a:pt x="323" y="408"/>
                    </a:lnTo>
                    <a:lnTo>
                      <a:pt x="299" y="384"/>
                    </a:lnTo>
                    <a:lnTo>
                      <a:pt x="299" y="348"/>
                    </a:lnTo>
                    <a:lnTo>
                      <a:pt x="282" y="318"/>
                    </a:lnTo>
                    <a:lnTo>
                      <a:pt x="347" y="348"/>
                    </a:lnTo>
                    <a:lnTo>
                      <a:pt x="430" y="301"/>
                    </a:lnTo>
                    <a:lnTo>
                      <a:pt x="430" y="275"/>
                    </a:lnTo>
                    <a:lnTo>
                      <a:pt x="407" y="258"/>
                    </a:lnTo>
                    <a:lnTo>
                      <a:pt x="430" y="215"/>
                    </a:lnTo>
                    <a:lnTo>
                      <a:pt x="449" y="215"/>
                    </a:lnTo>
                    <a:lnTo>
                      <a:pt x="430" y="191"/>
                    </a:lnTo>
                    <a:lnTo>
                      <a:pt x="430" y="174"/>
                    </a:lnTo>
                    <a:lnTo>
                      <a:pt x="480" y="15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21" name="Freeform 185"/>
              <p:cNvSpPr>
                <a:spLocks/>
              </p:cNvSpPr>
              <p:nvPr/>
            </p:nvSpPr>
            <p:spPr bwMode="auto">
              <a:xfrm>
                <a:off x="1740" y="2298"/>
                <a:ext cx="45" cy="75"/>
              </a:xfrm>
              <a:custGeom>
                <a:avLst/>
                <a:gdLst/>
                <a:ahLst/>
                <a:cxnLst>
                  <a:cxn ang="0">
                    <a:pos x="89" y="60"/>
                  </a:cxn>
                  <a:cxn ang="0">
                    <a:pos x="0" y="0"/>
                  </a:cxn>
                  <a:cxn ang="0">
                    <a:pos x="0" y="41"/>
                  </a:cxn>
                  <a:cxn ang="0">
                    <a:pos x="0" y="89"/>
                  </a:cxn>
                  <a:cxn ang="0">
                    <a:pos x="0" y="150"/>
                  </a:cxn>
                  <a:cxn ang="0">
                    <a:pos x="41" y="150"/>
                  </a:cxn>
                  <a:cxn ang="0">
                    <a:pos x="89" y="60"/>
                  </a:cxn>
                </a:cxnLst>
                <a:rect l="0" t="0" r="r" b="b"/>
                <a:pathLst>
                  <a:path w="89" h="150">
                    <a:moveTo>
                      <a:pt x="89" y="60"/>
                    </a:moveTo>
                    <a:lnTo>
                      <a:pt x="0" y="0"/>
                    </a:lnTo>
                    <a:lnTo>
                      <a:pt x="0" y="41"/>
                    </a:lnTo>
                    <a:lnTo>
                      <a:pt x="0" y="89"/>
                    </a:lnTo>
                    <a:lnTo>
                      <a:pt x="0" y="150"/>
                    </a:lnTo>
                    <a:lnTo>
                      <a:pt x="41" y="150"/>
                    </a:lnTo>
                    <a:lnTo>
                      <a:pt x="89" y="6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22" name="Freeform 186"/>
              <p:cNvSpPr>
                <a:spLocks/>
              </p:cNvSpPr>
              <p:nvPr/>
            </p:nvSpPr>
            <p:spPr bwMode="auto">
              <a:xfrm>
                <a:off x="1677" y="2298"/>
                <a:ext cx="63" cy="75"/>
              </a:xfrm>
              <a:custGeom>
                <a:avLst/>
                <a:gdLst/>
                <a:ahLst/>
                <a:cxnLst>
                  <a:cxn ang="0">
                    <a:pos x="125" y="0"/>
                  </a:cxn>
                  <a:cxn ang="0">
                    <a:pos x="125" y="41"/>
                  </a:cxn>
                  <a:cxn ang="0">
                    <a:pos x="125" y="89"/>
                  </a:cxn>
                  <a:cxn ang="0">
                    <a:pos x="125" y="150"/>
                  </a:cxn>
                  <a:cxn ang="0">
                    <a:pos x="65" y="125"/>
                  </a:cxn>
                  <a:cxn ang="0">
                    <a:pos x="65" y="150"/>
                  </a:cxn>
                  <a:cxn ang="0">
                    <a:pos x="41" y="150"/>
                  </a:cxn>
                  <a:cxn ang="0">
                    <a:pos x="0" y="60"/>
                  </a:cxn>
                  <a:cxn ang="0">
                    <a:pos x="18" y="0"/>
                  </a:cxn>
                  <a:cxn ang="0">
                    <a:pos x="106" y="0"/>
                  </a:cxn>
                  <a:cxn ang="0">
                    <a:pos x="125" y="0"/>
                  </a:cxn>
                </a:cxnLst>
                <a:rect l="0" t="0" r="r" b="b"/>
                <a:pathLst>
                  <a:path w="125" h="150">
                    <a:moveTo>
                      <a:pt x="125" y="0"/>
                    </a:moveTo>
                    <a:lnTo>
                      <a:pt x="125" y="41"/>
                    </a:lnTo>
                    <a:lnTo>
                      <a:pt x="125" y="89"/>
                    </a:lnTo>
                    <a:lnTo>
                      <a:pt x="125" y="150"/>
                    </a:lnTo>
                    <a:lnTo>
                      <a:pt x="65" y="125"/>
                    </a:lnTo>
                    <a:lnTo>
                      <a:pt x="65" y="150"/>
                    </a:lnTo>
                    <a:lnTo>
                      <a:pt x="41" y="150"/>
                    </a:lnTo>
                    <a:lnTo>
                      <a:pt x="0" y="60"/>
                    </a:lnTo>
                    <a:lnTo>
                      <a:pt x="18" y="0"/>
                    </a:lnTo>
                    <a:lnTo>
                      <a:pt x="106" y="0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23" name="Freeform 187"/>
              <p:cNvSpPr>
                <a:spLocks/>
              </p:cNvSpPr>
              <p:nvPr/>
            </p:nvSpPr>
            <p:spPr bwMode="auto">
              <a:xfrm>
                <a:off x="1461" y="2771"/>
                <a:ext cx="216" cy="728"/>
              </a:xfrm>
              <a:custGeom>
                <a:avLst/>
                <a:gdLst/>
                <a:ahLst/>
                <a:cxnLst>
                  <a:cxn ang="0">
                    <a:pos x="41" y="167"/>
                  </a:cxn>
                  <a:cxn ang="0">
                    <a:pos x="65" y="360"/>
                  </a:cxn>
                  <a:cxn ang="0">
                    <a:pos x="65" y="510"/>
                  </a:cxn>
                  <a:cxn ang="0">
                    <a:pos x="89" y="601"/>
                  </a:cxn>
                  <a:cxn ang="0">
                    <a:pos x="89" y="787"/>
                  </a:cxn>
                  <a:cxn ang="0">
                    <a:pos x="65" y="805"/>
                  </a:cxn>
                  <a:cxn ang="0">
                    <a:pos x="108" y="937"/>
                  </a:cxn>
                  <a:cxn ang="0">
                    <a:pos x="132" y="956"/>
                  </a:cxn>
                  <a:cxn ang="0">
                    <a:pos x="173" y="1063"/>
                  </a:cxn>
                  <a:cxn ang="0">
                    <a:pos x="149" y="1137"/>
                  </a:cxn>
                  <a:cxn ang="0">
                    <a:pos x="132" y="1178"/>
                  </a:cxn>
                  <a:cxn ang="0">
                    <a:pos x="192" y="1239"/>
                  </a:cxn>
                  <a:cxn ang="0">
                    <a:pos x="173" y="1239"/>
                  </a:cxn>
                  <a:cxn ang="0">
                    <a:pos x="216" y="1304"/>
                  </a:cxn>
                  <a:cxn ang="0">
                    <a:pos x="240" y="1304"/>
                  </a:cxn>
                  <a:cxn ang="0">
                    <a:pos x="240" y="1365"/>
                  </a:cxn>
                  <a:cxn ang="0">
                    <a:pos x="258" y="1347"/>
                  </a:cxn>
                  <a:cxn ang="0">
                    <a:pos x="258" y="1365"/>
                  </a:cxn>
                  <a:cxn ang="0">
                    <a:pos x="282" y="1413"/>
                  </a:cxn>
                  <a:cxn ang="0">
                    <a:pos x="407" y="1456"/>
                  </a:cxn>
                  <a:cxn ang="0">
                    <a:pos x="432" y="1413"/>
                  </a:cxn>
                  <a:cxn ang="0">
                    <a:pos x="342" y="1383"/>
                  </a:cxn>
                  <a:cxn ang="0">
                    <a:pos x="282" y="1323"/>
                  </a:cxn>
                  <a:cxn ang="0">
                    <a:pos x="258" y="1178"/>
                  </a:cxn>
                  <a:cxn ang="0">
                    <a:pos x="240" y="1113"/>
                  </a:cxn>
                  <a:cxn ang="0">
                    <a:pos x="192" y="1027"/>
                  </a:cxn>
                  <a:cxn ang="0">
                    <a:pos x="173" y="956"/>
                  </a:cxn>
                  <a:cxn ang="0">
                    <a:pos x="132" y="787"/>
                  </a:cxn>
                  <a:cxn ang="0">
                    <a:pos x="132" y="727"/>
                  </a:cxn>
                  <a:cxn ang="0">
                    <a:pos x="108" y="558"/>
                  </a:cxn>
                  <a:cxn ang="0">
                    <a:pos x="132" y="360"/>
                  </a:cxn>
                  <a:cxn ang="0">
                    <a:pos x="149" y="252"/>
                  </a:cxn>
                  <a:cxn ang="0">
                    <a:pos x="132" y="210"/>
                  </a:cxn>
                  <a:cxn ang="0">
                    <a:pos x="89" y="59"/>
                  </a:cxn>
                  <a:cxn ang="0">
                    <a:pos x="0" y="17"/>
                  </a:cxn>
                </a:cxnLst>
                <a:rect l="0" t="0" r="r" b="b"/>
                <a:pathLst>
                  <a:path w="432" h="1456">
                    <a:moveTo>
                      <a:pt x="0" y="17"/>
                    </a:moveTo>
                    <a:lnTo>
                      <a:pt x="41" y="167"/>
                    </a:lnTo>
                    <a:lnTo>
                      <a:pt x="41" y="210"/>
                    </a:lnTo>
                    <a:lnTo>
                      <a:pt x="65" y="360"/>
                    </a:lnTo>
                    <a:lnTo>
                      <a:pt x="41" y="467"/>
                    </a:lnTo>
                    <a:lnTo>
                      <a:pt x="65" y="510"/>
                    </a:lnTo>
                    <a:lnTo>
                      <a:pt x="41" y="529"/>
                    </a:lnTo>
                    <a:lnTo>
                      <a:pt x="89" y="601"/>
                    </a:lnTo>
                    <a:lnTo>
                      <a:pt x="89" y="660"/>
                    </a:lnTo>
                    <a:lnTo>
                      <a:pt x="89" y="787"/>
                    </a:lnTo>
                    <a:lnTo>
                      <a:pt x="65" y="787"/>
                    </a:lnTo>
                    <a:lnTo>
                      <a:pt x="65" y="805"/>
                    </a:lnTo>
                    <a:lnTo>
                      <a:pt x="108" y="896"/>
                    </a:lnTo>
                    <a:lnTo>
                      <a:pt x="108" y="937"/>
                    </a:lnTo>
                    <a:lnTo>
                      <a:pt x="132" y="986"/>
                    </a:lnTo>
                    <a:lnTo>
                      <a:pt x="132" y="956"/>
                    </a:lnTo>
                    <a:lnTo>
                      <a:pt x="149" y="986"/>
                    </a:lnTo>
                    <a:lnTo>
                      <a:pt x="173" y="1063"/>
                    </a:lnTo>
                    <a:lnTo>
                      <a:pt x="132" y="1063"/>
                    </a:lnTo>
                    <a:lnTo>
                      <a:pt x="149" y="1137"/>
                    </a:lnTo>
                    <a:lnTo>
                      <a:pt x="149" y="1154"/>
                    </a:lnTo>
                    <a:lnTo>
                      <a:pt x="132" y="1178"/>
                    </a:lnTo>
                    <a:lnTo>
                      <a:pt x="192" y="1178"/>
                    </a:lnTo>
                    <a:lnTo>
                      <a:pt x="192" y="1239"/>
                    </a:lnTo>
                    <a:lnTo>
                      <a:pt x="173" y="1215"/>
                    </a:lnTo>
                    <a:lnTo>
                      <a:pt x="173" y="1239"/>
                    </a:lnTo>
                    <a:lnTo>
                      <a:pt x="192" y="1304"/>
                    </a:lnTo>
                    <a:lnTo>
                      <a:pt x="216" y="1304"/>
                    </a:lnTo>
                    <a:lnTo>
                      <a:pt x="216" y="1323"/>
                    </a:lnTo>
                    <a:lnTo>
                      <a:pt x="240" y="1304"/>
                    </a:lnTo>
                    <a:lnTo>
                      <a:pt x="240" y="1323"/>
                    </a:lnTo>
                    <a:lnTo>
                      <a:pt x="240" y="1365"/>
                    </a:lnTo>
                    <a:lnTo>
                      <a:pt x="258" y="1365"/>
                    </a:lnTo>
                    <a:lnTo>
                      <a:pt x="258" y="1347"/>
                    </a:lnTo>
                    <a:lnTo>
                      <a:pt x="282" y="1365"/>
                    </a:lnTo>
                    <a:lnTo>
                      <a:pt x="258" y="1365"/>
                    </a:lnTo>
                    <a:lnTo>
                      <a:pt x="258" y="1383"/>
                    </a:lnTo>
                    <a:lnTo>
                      <a:pt x="282" y="1413"/>
                    </a:lnTo>
                    <a:lnTo>
                      <a:pt x="282" y="1383"/>
                    </a:lnTo>
                    <a:lnTo>
                      <a:pt x="407" y="1456"/>
                    </a:lnTo>
                    <a:lnTo>
                      <a:pt x="407" y="1413"/>
                    </a:lnTo>
                    <a:lnTo>
                      <a:pt x="432" y="1413"/>
                    </a:lnTo>
                    <a:lnTo>
                      <a:pt x="432" y="1383"/>
                    </a:lnTo>
                    <a:lnTo>
                      <a:pt x="342" y="1383"/>
                    </a:lnTo>
                    <a:lnTo>
                      <a:pt x="299" y="1323"/>
                    </a:lnTo>
                    <a:lnTo>
                      <a:pt x="282" y="1323"/>
                    </a:lnTo>
                    <a:lnTo>
                      <a:pt x="258" y="1304"/>
                    </a:lnTo>
                    <a:lnTo>
                      <a:pt x="258" y="1178"/>
                    </a:lnTo>
                    <a:lnTo>
                      <a:pt x="240" y="1087"/>
                    </a:lnTo>
                    <a:lnTo>
                      <a:pt x="240" y="1113"/>
                    </a:lnTo>
                    <a:lnTo>
                      <a:pt x="216" y="1087"/>
                    </a:lnTo>
                    <a:lnTo>
                      <a:pt x="192" y="1027"/>
                    </a:lnTo>
                    <a:lnTo>
                      <a:pt x="192" y="986"/>
                    </a:lnTo>
                    <a:lnTo>
                      <a:pt x="173" y="956"/>
                    </a:lnTo>
                    <a:lnTo>
                      <a:pt x="173" y="853"/>
                    </a:lnTo>
                    <a:lnTo>
                      <a:pt x="132" y="787"/>
                    </a:lnTo>
                    <a:lnTo>
                      <a:pt x="149" y="746"/>
                    </a:lnTo>
                    <a:lnTo>
                      <a:pt x="132" y="727"/>
                    </a:lnTo>
                    <a:lnTo>
                      <a:pt x="149" y="660"/>
                    </a:lnTo>
                    <a:lnTo>
                      <a:pt x="108" y="558"/>
                    </a:lnTo>
                    <a:lnTo>
                      <a:pt x="108" y="426"/>
                    </a:lnTo>
                    <a:lnTo>
                      <a:pt x="132" y="360"/>
                    </a:lnTo>
                    <a:lnTo>
                      <a:pt x="108" y="276"/>
                    </a:lnTo>
                    <a:lnTo>
                      <a:pt x="149" y="252"/>
                    </a:lnTo>
                    <a:lnTo>
                      <a:pt x="149" y="210"/>
                    </a:lnTo>
                    <a:lnTo>
                      <a:pt x="132" y="210"/>
                    </a:lnTo>
                    <a:lnTo>
                      <a:pt x="89" y="100"/>
                    </a:lnTo>
                    <a:lnTo>
                      <a:pt x="89" y="59"/>
                    </a:lnTo>
                    <a:lnTo>
                      <a:pt x="41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24" name="Freeform 188"/>
              <p:cNvSpPr>
                <a:spLocks/>
              </p:cNvSpPr>
              <p:nvPr/>
            </p:nvSpPr>
            <p:spPr bwMode="auto">
              <a:xfrm>
                <a:off x="1472" y="2609"/>
                <a:ext cx="226" cy="267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7" y="108"/>
                  </a:cxn>
                  <a:cxn ang="0">
                    <a:pos x="17" y="258"/>
                  </a:cxn>
                  <a:cxn ang="0">
                    <a:pos x="41" y="275"/>
                  </a:cxn>
                  <a:cxn ang="0">
                    <a:pos x="17" y="323"/>
                  </a:cxn>
                  <a:cxn ang="0">
                    <a:pos x="65" y="384"/>
                  </a:cxn>
                  <a:cxn ang="0">
                    <a:pos x="65" y="425"/>
                  </a:cxn>
                  <a:cxn ang="0">
                    <a:pos x="107" y="535"/>
                  </a:cxn>
                  <a:cxn ang="0">
                    <a:pos x="124" y="535"/>
                  </a:cxn>
                  <a:cxn ang="0">
                    <a:pos x="167" y="492"/>
                  </a:cxn>
                  <a:cxn ang="0">
                    <a:pos x="234" y="516"/>
                  </a:cxn>
                  <a:cxn ang="0">
                    <a:pos x="275" y="516"/>
                  </a:cxn>
                  <a:cxn ang="0">
                    <a:pos x="300" y="408"/>
                  </a:cxn>
                  <a:cxn ang="0">
                    <a:pos x="408" y="384"/>
                  </a:cxn>
                  <a:cxn ang="0">
                    <a:pos x="425" y="425"/>
                  </a:cxn>
                  <a:cxn ang="0">
                    <a:pos x="450" y="342"/>
                  </a:cxn>
                  <a:cxn ang="0">
                    <a:pos x="408" y="299"/>
                  </a:cxn>
                  <a:cxn ang="0">
                    <a:pos x="408" y="275"/>
                  </a:cxn>
                  <a:cxn ang="0">
                    <a:pos x="348" y="258"/>
                  </a:cxn>
                  <a:cxn ang="0">
                    <a:pos x="348" y="239"/>
                  </a:cxn>
                  <a:cxn ang="0">
                    <a:pos x="348" y="215"/>
                  </a:cxn>
                  <a:cxn ang="0">
                    <a:pos x="317" y="173"/>
                  </a:cxn>
                  <a:cxn ang="0">
                    <a:pos x="167" y="108"/>
                  </a:cxn>
                  <a:cxn ang="0">
                    <a:pos x="150" y="65"/>
                  </a:cxn>
                  <a:cxn ang="0">
                    <a:pos x="150" y="0"/>
                  </a:cxn>
                  <a:cxn ang="0">
                    <a:pos x="83" y="0"/>
                  </a:cxn>
                  <a:cxn ang="0">
                    <a:pos x="41" y="65"/>
                  </a:cxn>
                  <a:cxn ang="0">
                    <a:pos x="0" y="48"/>
                  </a:cxn>
                </a:cxnLst>
                <a:rect l="0" t="0" r="r" b="b"/>
                <a:pathLst>
                  <a:path w="450" h="535">
                    <a:moveTo>
                      <a:pt x="0" y="48"/>
                    </a:moveTo>
                    <a:lnTo>
                      <a:pt x="17" y="108"/>
                    </a:lnTo>
                    <a:lnTo>
                      <a:pt x="17" y="258"/>
                    </a:lnTo>
                    <a:lnTo>
                      <a:pt x="41" y="275"/>
                    </a:lnTo>
                    <a:lnTo>
                      <a:pt x="17" y="323"/>
                    </a:lnTo>
                    <a:lnTo>
                      <a:pt x="65" y="384"/>
                    </a:lnTo>
                    <a:lnTo>
                      <a:pt x="65" y="425"/>
                    </a:lnTo>
                    <a:lnTo>
                      <a:pt x="107" y="535"/>
                    </a:lnTo>
                    <a:lnTo>
                      <a:pt x="124" y="535"/>
                    </a:lnTo>
                    <a:lnTo>
                      <a:pt x="167" y="492"/>
                    </a:lnTo>
                    <a:lnTo>
                      <a:pt x="234" y="516"/>
                    </a:lnTo>
                    <a:lnTo>
                      <a:pt x="275" y="516"/>
                    </a:lnTo>
                    <a:lnTo>
                      <a:pt x="300" y="408"/>
                    </a:lnTo>
                    <a:lnTo>
                      <a:pt x="408" y="384"/>
                    </a:lnTo>
                    <a:lnTo>
                      <a:pt x="425" y="425"/>
                    </a:lnTo>
                    <a:lnTo>
                      <a:pt x="450" y="342"/>
                    </a:lnTo>
                    <a:lnTo>
                      <a:pt x="408" y="299"/>
                    </a:lnTo>
                    <a:lnTo>
                      <a:pt x="408" y="275"/>
                    </a:lnTo>
                    <a:lnTo>
                      <a:pt x="348" y="258"/>
                    </a:lnTo>
                    <a:lnTo>
                      <a:pt x="348" y="239"/>
                    </a:lnTo>
                    <a:lnTo>
                      <a:pt x="348" y="215"/>
                    </a:lnTo>
                    <a:lnTo>
                      <a:pt x="317" y="173"/>
                    </a:lnTo>
                    <a:lnTo>
                      <a:pt x="167" y="108"/>
                    </a:lnTo>
                    <a:lnTo>
                      <a:pt x="150" y="65"/>
                    </a:lnTo>
                    <a:lnTo>
                      <a:pt x="150" y="0"/>
                    </a:lnTo>
                    <a:lnTo>
                      <a:pt x="83" y="0"/>
                    </a:lnTo>
                    <a:lnTo>
                      <a:pt x="41" y="65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25" name="Freeform 189"/>
              <p:cNvSpPr>
                <a:spLocks/>
              </p:cNvSpPr>
              <p:nvPr/>
            </p:nvSpPr>
            <p:spPr bwMode="auto">
              <a:xfrm>
                <a:off x="1611" y="2801"/>
                <a:ext cx="150" cy="174"/>
              </a:xfrm>
              <a:custGeom>
                <a:avLst/>
                <a:gdLst/>
                <a:ahLst/>
                <a:cxnLst>
                  <a:cxn ang="0">
                    <a:pos x="299" y="258"/>
                  </a:cxn>
                  <a:cxn ang="0">
                    <a:pos x="299" y="299"/>
                  </a:cxn>
                  <a:cxn ang="0">
                    <a:pos x="280" y="349"/>
                  </a:cxn>
                  <a:cxn ang="0">
                    <a:pos x="256" y="349"/>
                  </a:cxn>
                  <a:cxn ang="0">
                    <a:pos x="172" y="318"/>
                  </a:cxn>
                  <a:cxn ang="0">
                    <a:pos x="196" y="282"/>
                  </a:cxn>
                  <a:cxn ang="0">
                    <a:pos x="196" y="239"/>
                  </a:cxn>
                  <a:cxn ang="0">
                    <a:pos x="131" y="216"/>
                  </a:cxn>
                  <a:cxn ang="0">
                    <a:pos x="89" y="192"/>
                  </a:cxn>
                  <a:cxn ang="0">
                    <a:pos x="0" y="132"/>
                  </a:cxn>
                  <a:cxn ang="0">
                    <a:pos x="24" y="24"/>
                  </a:cxn>
                  <a:cxn ang="0">
                    <a:pos x="131" y="0"/>
                  </a:cxn>
                  <a:cxn ang="0">
                    <a:pos x="149" y="41"/>
                  </a:cxn>
                  <a:cxn ang="0">
                    <a:pos x="172" y="108"/>
                  </a:cxn>
                  <a:cxn ang="0">
                    <a:pos x="239" y="132"/>
                  </a:cxn>
                  <a:cxn ang="0">
                    <a:pos x="256" y="132"/>
                  </a:cxn>
                  <a:cxn ang="0">
                    <a:pos x="256" y="192"/>
                  </a:cxn>
                  <a:cxn ang="0">
                    <a:pos x="299" y="192"/>
                  </a:cxn>
                  <a:cxn ang="0">
                    <a:pos x="299" y="258"/>
                  </a:cxn>
                </a:cxnLst>
                <a:rect l="0" t="0" r="r" b="b"/>
                <a:pathLst>
                  <a:path w="299" h="349">
                    <a:moveTo>
                      <a:pt x="299" y="258"/>
                    </a:moveTo>
                    <a:lnTo>
                      <a:pt x="299" y="299"/>
                    </a:lnTo>
                    <a:lnTo>
                      <a:pt x="280" y="349"/>
                    </a:lnTo>
                    <a:lnTo>
                      <a:pt x="256" y="349"/>
                    </a:lnTo>
                    <a:lnTo>
                      <a:pt x="172" y="318"/>
                    </a:lnTo>
                    <a:lnTo>
                      <a:pt x="196" y="282"/>
                    </a:lnTo>
                    <a:lnTo>
                      <a:pt x="196" y="239"/>
                    </a:lnTo>
                    <a:lnTo>
                      <a:pt x="131" y="216"/>
                    </a:lnTo>
                    <a:lnTo>
                      <a:pt x="89" y="192"/>
                    </a:lnTo>
                    <a:lnTo>
                      <a:pt x="0" y="132"/>
                    </a:lnTo>
                    <a:lnTo>
                      <a:pt x="24" y="24"/>
                    </a:lnTo>
                    <a:lnTo>
                      <a:pt x="131" y="0"/>
                    </a:lnTo>
                    <a:lnTo>
                      <a:pt x="149" y="41"/>
                    </a:lnTo>
                    <a:lnTo>
                      <a:pt x="172" y="108"/>
                    </a:lnTo>
                    <a:lnTo>
                      <a:pt x="239" y="132"/>
                    </a:lnTo>
                    <a:lnTo>
                      <a:pt x="256" y="132"/>
                    </a:lnTo>
                    <a:lnTo>
                      <a:pt x="256" y="192"/>
                    </a:lnTo>
                    <a:lnTo>
                      <a:pt x="299" y="192"/>
                    </a:lnTo>
                    <a:lnTo>
                      <a:pt x="299" y="25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26" name="Freeform 190"/>
              <p:cNvSpPr>
                <a:spLocks/>
              </p:cNvSpPr>
              <p:nvPr/>
            </p:nvSpPr>
            <p:spPr bwMode="auto">
              <a:xfrm>
                <a:off x="1514" y="2855"/>
                <a:ext cx="271" cy="608"/>
              </a:xfrm>
              <a:custGeom>
                <a:avLst/>
                <a:gdLst/>
                <a:ahLst/>
                <a:cxnLst>
                  <a:cxn ang="0">
                    <a:pos x="523" y="239"/>
                  </a:cxn>
                  <a:cxn ang="0">
                    <a:pos x="523" y="150"/>
                  </a:cxn>
                  <a:cxn ang="0">
                    <a:pos x="492" y="191"/>
                  </a:cxn>
                  <a:cxn ang="0">
                    <a:pos x="451" y="239"/>
                  </a:cxn>
                  <a:cxn ang="0">
                    <a:pos x="390" y="174"/>
                  </a:cxn>
                  <a:cxn ang="0">
                    <a:pos x="325" y="107"/>
                  </a:cxn>
                  <a:cxn ang="0">
                    <a:pos x="192" y="24"/>
                  </a:cxn>
                  <a:cxn ang="0">
                    <a:pos x="84" y="0"/>
                  </a:cxn>
                  <a:cxn ang="0">
                    <a:pos x="41" y="83"/>
                  </a:cxn>
                  <a:cxn ang="0">
                    <a:pos x="24" y="191"/>
                  </a:cxn>
                  <a:cxn ang="0">
                    <a:pos x="0" y="391"/>
                  </a:cxn>
                  <a:cxn ang="0">
                    <a:pos x="24" y="558"/>
                  </a:cxn>
                  <a:cxn ang="0">
                    <a:pos x="24" y="619"/>
                  </a:cxn>
                  <a:cxn ang="0">
                    <a:pos x="65" y="787"/>
                  </a:cxn>
                  <a:cxn ang="0">
                    <a:pos x="84" y="860"/>
                  </a:cxn>
                  <a:cxn ang="0">
                    <a:pos x="132" y="944"/>
                  </a:cxn>
                  <a:cxn ang="0">
                    <a:pos x="151" y="1010"/>
                  </a:cxn>
                  <a:cxn ang="0">
                    <a:pos x="174" y="1154"/>
                  </a:cxn>
                  <a:cxn ang="0">
                    <a:pos x="234" y="1215"/>
                  </a:cxn>
                  <a:cxn ang="0">
                    <a:pos x="366" y="1215"/>
                  </a:cxn>
                  <a:cxn ang="0">
                    <a:pos x="301" y="1154"/>
                  </a:cxn>
                  <a:cxn ang="0">
                    <a:pos x="325" y="1094"/>
                  </a:cxn>
                  <a:cxn ang="0">
                    <a:pos x="342" y="1027"/>
                  </a:cxn>
                  <a:cxn ang="0">
                    <a:pos x="282" y="1010"/>
                  </a:cxn>
                  <a:cxn ang="0">
                    <a:pos x="282" y="944"/>
                  </a:cxn>
                  <a:cxn ang="0">
                    <a:pos x="325" y="920"/>
                  </a:cxn>
                  <a:cxn ang="0">
                    <a:pos x="342" y="860"/>
                  </a:cxn>
                  <a:cxn ang="0">
                    <a:pos x="325" y="835"/>
                  </a:cxn>
                  <a:cxn ang="0">
                    <a:pos x="366" y="860"/>
                  </a:cxn>
                  <a:cxn ang="0">
                    <a:pos x="342" y="817"/>
                  </a:cxn>
                  <a:cxn ang="0">
                    <a:pos x="301" y="817"/>
                  </a:cxn>
                  <a:cxn ang="0">
                    <a:pos x="325" y="787"/>
                  </a:cxn>
                  <a:cxn ang="0">
                    <a:pos x="366" y="708"/>
                  </a:cxn>
                  <a:cxn ang="0">
                    <a:pos x="492" y="667"/>
                  </a:cxn>
                  <a:cxn ang="0">
                    <a:pos x="523" y="601"/>
                  </a:cxn>
                  <a:cxn ang="0">
                    <a:pos x="492" y="558"/>
                  </a:cxn>
                  <a:cxn ang="0">
                    <a:pos x="432" y="493"/>
                  </a:cxn>
                </a:cxnLst>
                <a:rect l="0" t="0" r="r" b="b"/>
                <a:pathLst>
                  <a:path w="542" h="1215">
                    <a:moveTo>
                      <a:pt x="432" y="341"/>
                    </a:moveTo>
                    <a:lnTo>
                      <a:pt x="523" y="239"/>
                    </a:lnTo>
                    <a:lnTo>
                      <a:pt x="542" y="210"/>
                    </a:lnTo>
                    <a:lnTo>
                      <a:pt x="523" y="150"/>
                    </a:lnTo>
                    <a:lnTo>
                      <a:pt x="492" y="150"/>
                    </a:lnTo>
                    <a:lnTo>
                      <a:pt x="492" y="191"/>
                    </a:lnTo>
                    <a:lnTo>
                      <a:pt x="475" y="239"/>
                    </a:lnTo>
                    <a:lnTo>
                      <a:pt x="451" y="239"/>
                    </a:lnTo>
                    <a:lnTo>
                      <a:pt x="366" y="210"/>
                    </a:lnTo>
                    <a:lnTo>
                      <a:pt x="390" y="174"/>
                    </a:lnTo>
                    <a:lnTo>
                      <a:pt x="390" y="131"/>
                    </a:lnTo>
                    <a:lnTo>
                      <a:pt x="325" y="107"/>
                    </a:lnTo>
                    <a:lnTo>
                      <a:pt x="282" y="83"/>
                    </a:lnTo>
                    <a:lnTo>
                      <a:pt x="192" y="24"/>
                    </a:lnTo>
                    <a:lnTo>
                      <a:pt x="151" y="24"/>
                    </a:lnTo>
                    <a:lnTo>
                      <a:pt x="84" y="0"/>
                    </a:lnTo>
                    <a:lnTo>
                      <a:pt x="41" y="41"/>
                    </a:lnTo>
                    <a:lnTo>
                      <a:pt x="41" y="83"/>
                    </a:lnTo>
                    <a:lnTo>
                      <a:pt x="0" y="107"/>
                    </a:lnTo>
                    <a:lnTo>
                      <a:pt x="24" y="191"/>
                    </a:lnTo>
                    <a:lnTo>
                      <a:pt x="0" y="257"/>
                    </a:lnTo>
                    <a:lnTo>
                      <a:pt x="0" y="391"/>
                    </a:lnTo>
                    <a:lnTo>
                      <a:pt x="41" y="493"/>
                    </a:lnTo>
                    <a:lnTo>
                      <a:pt x="24" y="558"/>
                    </a:lnTo>
                    <a:lnTo>
                      <a:pt x="41" y="577"/>
                    </a:lnTo>
                    <a:lnTo>
                      <a:pt x="24" y="619"/>
                    </a:lnTo>
                    <a:lnTo>
                      <a:pt x="65" y="684"/>
                    </a:lnTo>
                    <a:lnTo>
                      <a:pt x="65" y="787"/>
                    </a:lnTo>
                    <a:lnTo>
                      <a:pt x="84" y="817"/>
                    </a:lnTo>
                    <a:lnTo>
                      <a:pt x="84" y="860"/>
                    </a:lnTo>
                    <a:lnTo>
                      <a:pt x="108" y="920"/>
                    </a:lnTo>
                    <a:lnTo>
                      <a:pt x="132" y="944"/>
                    </a:lnTo>
                    <a:lnTo>
                      <a:pt x="132" y="920"/>
                    </a:lnTo>
                    <a:lnTo>
                      <a:pt x="151" y="1010"/>
                    </a:lnTo>
                    <a:lnTo>
                      <a:pt x="151" y="1137"/>
                    </a:lnTo>
                    <a:lnTo>
                      <a:pt x="174" y="1154"/>
                    </a:lnTo>
                    <a:lnTo>
                      <a:pt x="192" y="1154"/>
                    </a:lnTo>
                    <a:lnTo>
                      <a:pt x="234" y="1215"/>
                    </a:lnTo>
                    <a:lnTo>
                      <a:pt x="325" y="1215"/>
                    </a:lnTo>
                    <a:lnTo>
                      <a:pt x="366" y="1215"/>
                    </a:lnTo>
                    <a:lnTo>
                      <a:pt x="301" y="1178"/>
                    </a:lnTo>
                    <a:lnTo>
                      <a:pt x="301" y="1154"/>
                    </a:lnTo>
                    <a:lnTo>
                      <a:pt x="325" y="1137"/>
                    </a:lnTo>
                    <a:lnTo>
                      <a:pt x="325" y="1094"/>
                    </a:lnTo>
                    <a:lnTo>
                      <a:pt x="366" y="1046"/>
                    </a:lnTo>
                    <a:lnTo>
                      <a:pt x="342" y="1027"/>
                    </a:lnTo>
                    <a:lnTo>
                      <a:pt x="325" y="1027"/>
                    </a:lnTo>
                    <a:lnTo>
                      <a:pt x="282" y="1010"/>
                    </a:lnTo>
                    <a:lnTo>
                      <a:pt x="282" y="986"/>
                    </a:lnTo>
                    <a:lnTo>
                      <a:pt x="282" y="944"/>
                    </a:lnTo>
                    <a:lnTo>
                      <a:pt x="325" y="944"/>
                    </a:lnTo>
                    <a:lnTo>
                      <a:pt x="325" y="920"/>
                    </a:lnTo>
                    <a:lnTo>
                      <a:pt x="325" y="877"/>
                    </a:lnTo>
                    <a:lnTo>
                      <a:pt x="342" y="860"/>
                    </a:lnTo>
                    <a:lnTo>
                      <a:pt x="325" y="860"/>
                    </a:lnTo>
                    <a:lnTo>
                      <a:pt x="325" y="835"/>
                    </a:lnTo>
                    <a:lnTo>
                      <a:pt x="342" y="860"/>
                    </a:lnTo>
                    <a:lnTo>
                      <a:pt x="366" y="860"/>
                    </a:lnTo>
                    <a:lnTo>
                      <a:pt x="366" y="835"/>
                    </a:lnTo>
                    <a:lnTo>
                      <a:pt x="342" y="817"/>
                    </a:lnTo>
                    <a:lnTo>
                      <a:pt x="325" y="835"/>
                    </a:lnTo>
                    <a:lnTo>
                      <a:pt x="301" y="817"/>
                    </a:lnTo>
                    <a:lnTo>
                      <a:pt x="282" y="770"/>
                    </a:lnTo>
                    <a:lnTo>
                      <a:pt x="325" y="787"/>
                    </a:lnTo>
                    <a:lnTo>
                      <a:pt x="366" y="770"/>
                    </a:lnTo>
                    <a:lnTo>
                      <a:pt x="366" y="708"/>
                    </a:lnTo>
                    <a:lnTo>
                      <a:pt x="415" y="684"/>
                    </a:lnTo>
                    <a:lnTo>
                      <a:pt x="492" y="667"/>
                    </a:lnTo>
                    <a:lnTo>
                      <a:pt x="523" y="619"/>
                    </a:lnTo>
                    <a:lnTo>
                      <a:pt x="523" y="601"/>
                    </a:lnTo>
                    <a:lnTo>
                      <a:pt x="475" y="577"/>
                    </a:lnTo>
                    <a:lnTo>
                      <a:pt x="492" y="558"/>
                    </a:lnTo>
                    <a:lnTo>
                      <a:pt x="432" y="510"/>
                    </a:lnTo>
                    <a:lnTo>
                      <a:pt x="432" y="493"/>
                    </a:lnTo>
                    <a:lnTo>
                      <a:pt x="432" y="34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27" name="Freeform 191"/>
              <p:cNvSpPr>
                <a:spLocks/>
              </p:cNvSpPr>
              <p:nvPr/>
            </p:nvSpPr>
            <p:spPr bwMode="auto">
              <a:xfrm>
                <a:off x="1611" y="2244"/>
                <a:ext cx="88" cy="138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108" y="24"/>
                  </a:cxn>
                  <a:cxn ang="0">
                    <a:pos x="108" y="65"/>
                  </a:cxn>
                  <a:cxn ang="0">
                    <a:pos x="149" y="108"/>
                  </a:cxn>
                  <a:cxn ang="0">
                    <a:pos x="131" y="168"/>
                  </a:cxn>
                  <a:cxn ang="0">
                    <a:pos x="174" y="258"/>
                  </a:cxn>
                  <a:cxn ang="0">
                    <a:pos x="149" y="258"/>
                  </a:cxn>
                  <a:cxn ang="0">
                    <a:pos x="89" y="277"/>
                  </a:cxn>
                  <a:cxn ang="0">
                    <a:pos x="72" y="277"/>
                  </a:cxn>
                  <a:cxn ang="0">
                    <a:pos x="41" y="234"/>
                  </a:cxn>
                  <a:cxn ang="0">
                    <a:pos x="72" y="168"/>
                  </a:cxn>
                  <a:cxn ang="0">
                    <a:pos x="41" y="125"/>
                  </a:cxn>
                  <a:cxn ang="0">
                    <a:pos x="24" y="125"/>
                  </a:cxn>
                  <a:cxn ang="0">
                    <a:pos x="0" y="108"/>
                  </a:cxn>
                  <a:cxn ang="0">
                    <a:pos x="24" y="65"/>
                  </a:cxn>
                  <a:cxn ang="0">
                    <a:pos x="41" y="65"/>
                  </a:cxn>
                  <a:cxn ang="0">
                    <a:pos x="24" y="41"/>
                  </a:cxn>
                  <a:cxn ang="0">
                    <a:pos x="24" y="24"/>
                  </a:cxn>
                  <a:cxn ang="0">
                    <a:pos x="72" y="0"/>
                  </a:cxn>
                </a:cxnLst>
                <a:rect l="0" t="0" r="r" b="b"/>
                <a:pathLst>
                  <a:path w="174" h="277">
                    <a:moveTo>
                      <a:pt x="72" y="0"/>
                    </a:moveTo>
                    <a:lnTo>
                      <a:pt x="108" y="24"/>
                    </a:lnTo>
                    <a:lnTo>
                      <a:pt x="108" y="65"/>
                    </a:lnTo>
                    <a:lnTo>
                      <a:pt x="149" y="108"/>
                    </a:lnTo>
                    <a:lnTo>
                      <a:pt x="131" y="168"/>
                    </a:lnTo>
                    <a:lnTo>
                      <a:pt x="174" y="258"/>
                    </a:lnTo>
                    <a:lnTo>
                      <a:pt x="149" y="258"/>
                    </a:lnTo>
                    <a:lnTo>
                      <a:pt x="89" y="277"/>
                    </a:lnTo>
                    <a:lnTo>
                      <a:pt x="72" y="277"/>
                    </a:lnTo>
                    <a:lnTo>
                      <a:pt x="41" y="234"/>
                    </a:lnTo>
                    <a:lnTo>
                      <a:pt x="72" y="168"/>
                    </a:lnTo>
                    <a:lnTo>
                      <a:pt x="41" y="125"/>
                    </a:lnTo>
                    <a:lnTo>
                      <a:pt x="24" y="125"/>
                    </a:lnTo>
                    <a:lnTo>
                      <a:pt x="0" y="108"/>
                    </a:lnTo>
                    <a:lnTo>
                      <a:pt x="24" y="65"/>
                    </a:lnTo>
                    <a:lnTo>
                      <a:pt x="41" y="65"/>
                    </a:lnTo>
                    <a:lnTo>
                      <a:pt x="24" y="41"/>
                    </a:lnTo>
                    <a:lnTo>
                      <a:pt x="24" y="2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28" name="Freeform 192"/>
              <p:cNvSpPr>
                <a:spLocks/>
              </p:cNvSpPr>
              <p:nvPr/>
            </p:nvSpPr>
            <p:spPr bwMode="auto">
              <a:xfrm>
                <a:off x="2707" y="1257"/>
                <a:ext cx="44" cy="57"/>
              </a:xfrm>
              <a:custGeom>
                <a:avLst/>
                <a:gdLst/>
                <a:ahLst/>
                <a:cxnLst>
                  <a:cxn ang="0">
                    <a:pos x="23" y="112"/>
                  </a:cxn>
                  <a:cxn ang="0">
                    <a:pos x="23" y="89"/>
                  </a:cxn>
                  <a:cxn ang="0">
                    <a:pos x="0" y="70"/>
                  </a:cxn>
                  <a:cxn ang="0">
                    <a:pos x="0" y="41"/>
                  </a:cxn>
                  <a:cxn ang="0">
                    <a:pos x="23" y="22"/>
                  </a:cxn>
                  <a:cxn ang="0">
                    <a:pos x="65" y="0"/>
                  </a:cxn>
                  <a:cxn ang="0">
                    <a:pos x="65" y="41"/>
                  </a:cxn>
                  <a:cxn ang="0">
                    <a:pos x="89" y="41"/>
                  </a:cxn>
                  <a:cxn ang="0">
                    <a:pos x="65" y="70"/>
                  </a:cxn>
                  <a:cxn ang="0">
                    <a:pos x="41" y="112"/>
                  </a:cxn>
                  <a:cxn ang="0">
                    <a:pos x="23" y="112"/>
                  </a:cxn>
                </a:cxnLst>
                <a:rect l="0" t="0" r="r" b="b"/>
                <a:pathLst>
                  <a:path w="89" h="112">
                    <a:moveTo>
                      <a:pt x="23" y="112"/>
                    </a:moveTo>
                    <a:lnTo>
                      <a:pt x="23" y="89"/>
                    </a:lnTo>
                    <a:lnTo>
                      <a:pt x="0" y="70"/>
                    </a:lnTo>
                    <a:lnTo>
                      <a:pt x="0" y="41"/>
                    </a:lnTo>
                    <a:lnTo>
                      <a:pt x="23" y="22"/>
                    </a:lnTo>
                    <a:lnTo>
                      <a:pt x="65" y="0"/>
                    </a:lnTo>
                    <a:lnTo>
                      <a:pt x="65" y="41"/>
                    </a:lnTo>
                    <a:lnTo>
                      <a:pt x="89" y="41"/>
                    </a:lnTo>
                    <a:lnTo>
                      <a:pt x="65" y="70"/>
                    </a:lnTo>
                    <a:lnTo>
                      <a:pt x="41" y="112"/>
                    </a:lnTo>
                    <a:lnTo>
                      <a:pt x="23" y="11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29" name="Freeform 193"/>
              <p:cNvSpPr>
                <a:spLocks/>
              </p:cNvSpPr>
              <p:nvPr/>
            </p:nvSpPr>
            <p:spPr bwMode="auto">
              <a:xfrm>
                <a:off x="2728" y="1416"/>
                <a:ext cx="120" cy="57"/>
              </a:xfrm>
              <a:custGeom>
                <a:avLst/>
                <a:gdLst/>
                <a:ahLst/>
                <a:cxnLst>
                  <a:cxn ang="0">
                    <a:pos x="0" y="72"/>
                  </a:cxn>
                  <a:cxn ang="0">
                    <a:pos x="108" y="72"/>
                  </a:cxn>
                  <a:cxn ang="0">
                    <a:pos x="89" y="48"/>
                  </a:cxn>
                  <a:cxn ang="0">
                    <a:pos x="132" y="29"/>
                  </a:cxn>
                  <a:cxn ang="0">
                    <a:pos x="150" y="29"/>
                  </a:cxn>
                  <a:cxn ang="0">
                    <a:pos x="174" y="0"/>
                  </a:cxn>
                  <a:cxn ang="0">
                    <a:pos x="222" y="29"/>
                  </a:cxn>
                  <a:cxn ang="0">
                    <a:pos x="241" y="48"/>
                  </a:cxn>
                  <a:cxn ang="0">
                    <a:pos x="198" y="89"/>
                  </a:cxn>
                  <a:cxn ang="0">
                    <a:pos x="132" y="115"/>
                  </a:cxn>
                  <a:cxn ang="0">
                    <a:pos x="89" y="89"/>
                  </a:cxn>
                  <a:cxn ang="0">
                    <a:pos x="72" y="89"/>
                  </a:cxn>
                  <a:cxn ang="0">
                    <a:pos x="24" y="89"/>
                  </a:cxn>
                  <a:cxn ang="0">
                    <a:pos x="0" y="89"/>
                  </a:cxn>
                  <a:cxn ang="0">
                    <a:pos x="0" y="72"/>
                  </a:cxn>
                </a:cxnLst>
                <a:rect l="0" t="0" r="r" b="b"/>
                <a:pathLst>
                  <a:path w="241" h="115">
                    <a:moveTo>
                      <a:pt x="0" y="72"/>
                    </a:moveTo>
                    <a:lnTo>
                      <a:pt x="108" y="72"/>
                    </a:lnTo>
                    <a:lnTo>
                      <a:pt x="89" y="48"/>
                    </a:lnTo>
                    <a:lnTo>
                      <a:pt x="132" y="29"/>
                    </a:lnTo>
                    <a:lnTo>
                      <a:pt x="150" y="29"/>
                    </a:lnTo>
                    <a:lnTo>
                      <a:pt x="174" y="0"/>
                    </a:lnTo>
                    <a:lnTo>
                      <a:pt x="222" y="29"/>
                    </a:lnTo>
                    <a:lnTo>
                      <a:pt x="241" y="48"/>
                    </a:lnTo>
                    <a:lnTo>
                      <a:pt x="198" y="89"/>
                    </a:lnTo>
                    <a:lnTo>
                      <a:pt x="132" y="115"/>
                    </a:lnTo>
                    <a:lnTo>
                      <a:pt x="89" y="89"/>
                    </a:lnTo>
                    <a:lnTo>
                      <a:pt x="72" y="89"/>
                    </a:lnTo>
                    <a:lnTo>
                      <a:pt x="24" y="89"/>
                    </a:lnTo>
                    <a:lnTo>
                      <a:pt x="0" y="89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0" name="Freeform 194"/>
              <p:cNvSpPr>
                <a:spLocks/>
              </p:cNvSpPr>
              <p:nvPr/>
            </p:nvSpPr>
            <p:spPr bwMode="auto">
              <a:xfrm>
                <a:off x="2665" y="1453"/>
                <a:ext cx="75" cy="30"/>
              </a:xfrm>
              <a:custGeom>
                <a:avLst/>
                <a:gdLst/>
                <a:ahLst/>
                <a:cxnLst>
                  <a:cxn ang="0">
                    <a:pos x="48" y="60"/>
                  </a:cxn>
                  <a:cxn ang="0">
                    <a:pos x="83" y="41"/>
                  </a:cxn>
                  <a:cxn ang="0">
                    <a:pos x="107" y="60"/>
                  </a:cxn>
                  <a:cxn ang="0">
                    <a:pos x="107" y="41"/>
                  </a:cxn>
                  <a:cxn ang="0">
                    <a:pos x="124" y="41"/>
                  </a:cxn>
                  <a:cxn ang="0">
                    <a:pos x="150" y="17"/>
                  </a:cxn>
                  <a:cxn ang="0">
                    <a:pos x="124" y="17"/>
                  </a:cxn>
                  <a:cxn ang="0">
                    <a:pos x="124" y="0"/>
                  </a:cxn>
                  <a:cxn ang="0">
                    <a:pos x="65" y="0"/>
                  </a:cxn>
                  <a:cxn ang="0">
                    <a:pos x="48" y="0"/>
                  </a:cxn>
                  <a:cxn ang="0">
                    <a:pos x="0" y="41"/>
                  </a:cxn>
                  <a:cxn ang="0">
                    <a:pos x="17" y="60"/>
                  </a:cxn>
                  <a:cxn ang="0">
                    <a:pos x="17" y="41"/>
                  </a:cxn>
                  <a:cxn ang="0">
                    <a:pos x="48" y="60"/>
                  </a:cxn>
                </a:cxnLst>
                <a:rect l="0" t="0" r="r" b="b"/>
                <a:pathLst>
                  <a:path w="150" h="60">
                    <a:moveTo>
                      <a:pt x="48" y="60"/>
                    </a:moveTo>
                    <a:lnTo>
                      <a:pt x="83" y="41"/>
                    </a:lnTo>
                    <a:lnTo>
                      <a:pt x="107" y="60"/>
                    </a:lnTo>
                    <a:lnTo>
                      <a:pt x="107" y="41"/>
                    </a:lnTo>
                    <a:lnTo>
                      <a:pt x="124" y="41"/>
                    </a:lnTo>
                    <a:lnTo>
                      <a:pt x="150" y="17"/>
                    </a:lnTo>
                    <a:lnTo>
                      <a:pt x="124" y="17"/>
                    </a:lnTo>
                    <a:lnTo>
                      <a:pt x="124" y="0"/>
                    </a:lnTo>
                    <a:lnTo>
                      <a:pt x="65" y="0"/>
                    </a:lnTo>
                    <a:lnTo>
                      <a:pt x="48" y="0"/>
                    </a:lnTo>
                    <a:lnTo>
                      <a:pt x="0" y="41"/>
                    </a:lnTo>
                    <a:lnTo>
                      <a:pt x="17" y="60"/>
                    </a:lnTo>
                    <a:lnTo>
                      <a:pt x="17" y="41"/>
                    </a:lnTo>
                    <a:lnTo>
                      <a:pt x="48" y="6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1" name="Freeform 195"/>
              <p:cNvSpPr>
                <a:spLocks/>
              </p:cNvSpPr>
              <p:nvPr/>
            </p:nvSpPr>
            <p:spPr bwMode="auto">
              <a:xfrm>
                <a:off x="2894" y="1546"/>
                <a:ext cx="24" cy="66"/>
              </a:xfrm>
              <a:custGeom>
                <a:avLst/>
                <a:gdLst/>
                <a:ahLst/>
                <a:cxnLst>
                  <a:cxn ang="0">
                    <a:pos x="21" y="48"/>
                  </a:cxn>
                  <a:cxn ang="0">
                    <a:pos x="21" y="0"/>
                  </a:cxn>
                  <a:cxn ang="0">
                    <a:pos x="0" y="0"/>
                  </a:cxn>
                  <a:cxn ang="0">
                    <a:pos x="0" y="48"/>
                  </a:cxn>
                  <a:cxn ang="0">
                    <a:pos x="0" y="113"/>
                  </a:cxn>
                  <a:cxn ang="0">
                    <a:pos x="21" y="131"/>
                  </a:cxn>
                  <a:cxn ang="0">
                    <a:pos x="50" y="89"/>
                  </a:cxn>
                  <a:cxn ang="0">
                    <a:pos x="21" y="48"/>
                  </a:cxn>
                </a:cxnLst>
                <a:rect l="0" t="0" r="r" b="b"/>
                <a:pathLst>
                  <a:path w="50" h="131">
                    <a:moveTo>
                      <a:pt x="21" y="48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0" y="113"/>
                    </a:lnTo>
                    <a:lnTo>
                      <a:pt x="21" y="131"/>
                    </a:lnTo>
                    <a:lnTo>
                      <a:pt x="50" y="89"/>
                    </a:lnTo>
                    <a:lnTo>
                      <a:pt x="21" y="4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2" name="Freeform 196"/>
              <p:cNvSpPr>
                <a:spLocks/>
              </p:cNvSpPr>
              <p:nvPr/>
            </p:nvSpPr>
            <p:spPr bwMode="auto">
              <a:xfrm>
                <a:off x="2828" y="1432"/>
                <a:ext cx="108" cy="51"/>
              </a:xfrm>
              <a:custGeom>
                <a:avLst/>
                <a:gdLst/>
                <a:ahLst/>
                <a:cxnLst>
                  <a:cxn ang="0">
                    <a:pos x="24" y="84"/>
                  </a:cxn>
                  <a:cxn ang="0">
                    <a:pos x="0" y="60"/>
                  </a:cxn>
                  <a:cxn ang="0">
                    <a:pos x="41" y="17"/>
                  </a:cxn>
                  <a:cxn ang="0">
                    <a:pos x="84" y="41"/>
                  </a:cxn>
                  <a:cxn ang="0">
                    <a:pos x="148" y="0"/>
                  </a:cxn>
                  <a:cxn ang="0">
                    <a:pos x="191" y="0"/>
                  </a:cxn>
                  <a:cxn ang="0">
                    <a:pos x="191" y="17"/>
                  </a:cxn>
                  <a:cxn ang="0">
                    <a:pos x="215" y="17"/>
                  </a:cxn>
                  <a:cxn ang="0">
                    <a:pos x="191" y="41"/>
                  </a:cxn>
                  <a:cxn ang="0">
                    <a:pos x="172" y="84"/>
                  </a:cxn>
                  <a:cxn ang="0">
                    <a:pos x="148" y="103"/>
                  </a:cxn>
                  <a:cxn ang="0">
                    <a:pos x="60" y="103"/>
                  </a:cxn>
                  <a:cxn ang="0">
                    <a:pos x="24" y="84"/>
                  </a:cxn>
                </a:cxnLst>
                <a:rect l="0" t="0" r="r" b="b"/>
                <a:pathLst>
                  <a:path w="215" h="103">
                    <a:moveTo>
                      <a:pt x="24" y="84"/>
                    </a:moveTo>
                    <a:lnTo>
                      <a:pt x="0" y="60"/>
                    </a:lnTo>
                    <a:lnTo>
                      <a:pt x="41" y="17"/>
                    </a:lnTo>
                    <a:lnTo>
                      <a:pt x="84" y="41"/>
                    </a:lnTo>
                    <a:lnTo>
                      <a:pt x="148" y="0"/>
                    </a:lnTo>
                    <a:lnTo>
                      <a:pt x="191" y="0"/>
                    </a:lnTo>
                    <a:lnTo>
                      <a:pt x="191" y="17"/>
                    </a:lnTo>
                    <a:lnTo>
                      <a:pt x="215" y="17"/>
                    </a:lnTo>
                    <a:lnTo>
                      <a:pt x="191" y="41"/>
                    </a:lnTo>
                    <a:lnTo>
                      <a:pt x="172" y="84"/>
                    </a:lnTo>
                    <a:lnTo>
                      <a:pt x="148" y="103"/>
                    </a:lnTo>
                    <a:lnTo>
                      <a:pt x="60" y="103"/>
                    </a:lnTo>
                    <a:lnTo>
                      <a:pt x="24" y="8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3" name="Freeform 197"/>
              <p:cNvSpPr>
                <a:spLocks/>
              </p:cNvSpPr>
              <p:nvPr/>
            </p:nvSpPr>
            <p:spPr bwMode="auto">
              <a:xfrm>
                <a:off x="3333" y="1817"/>
                <a:ext cx="36" cy="25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24" y="49"/>
                  </a:cxn>
                  <a:cxn ang="0">
                    <a:pos x="71" y="49"/>
                  </a:cxn>
                  <a:cxn ang="0">
                    <a:pos x="24" y="0"/>
                  </a:cxn>
                  <a:cxn ang="0">
                    <a:pos x="0" y="49"/>
                  </a:cxn>
                </a:cxnLst>
                <a:rect l="0" t="0" r="r" b="b"/>
                <a:pathLst>
                  <a:path w="71" h="49">
                    <a:moveTo>
                      <a:pt x="0" y="49"/>
                    </a:moveTo>
                    <a:lnTo>
                      <a:pt x="24" y="49"/>
                    </a:lnTo>
                    <a:lnTo>
                      <a:pt x="71" y="49"/>
                    </a:lnTo>
                    <a:lnTo>
                      <a:pt x="24" y="0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4" name="Freeform 198"/>
              <p:cNvSpPr>
                <a:spLocks/>
              </p:cNvSpPr>
              <p:nvPr/>
            </p:nvSpPr>
            <p:spPr bwMode="auto">
              <a:xfrm>
                <a:off x="2331" y="1687"/>
                <a:ext cx="204" cy="159"/>
              </a:xfrm>
              <a:custGeom>
                <a:avLst/>
                <a:gdLst/>
                <a:ahLst/>
                <a:cxnLst>
                  <a:cxn ang="0">
                    <a:pos x="408" y="47"/>
                  </a:cxn>
                  <a:cxn ang="0">
                    <a:pos x="383" y="17"/>
                  </a:cxn>
                  <a:cxn ang="0">
                    <a:pos x="366" y="17"/>
                  </a:cxn>
                  <a:cxn ang="0">
                    <a:pos x="294" y="17"/>
                  </a:cxn>
                  <a:cxn ang="0">
                    <a:pos x="275" y="0"/>
                  </a:cxn>
                  <a:cxn ang="0">
                    <a:pos x="258" y="0"/>
                  </a:cxn>
                  <a:cxn ang="0">
                    <a:pos x="234" y="64"/>
                  </a:cxn>
                  <a:cxn ang="0">
                    <a:pos x="173" y="107"/>
                  </a:cxn>
                  <a:cxn ang="0">
                    <a:pos x="144" y="124"/>
                  </a:cxn>
                  <a:cxn ang="0">
                    <a:pos x="125" y="167"/>
                  </a:cxn>
                  <a:cxn ang="0">
                    <a:pos x="125" y="215"/>
                  </a:cxn>
                  <a:cxn ang="0">
                    <a:pos x="108" y="256"/>
                  </a:cxn>
                  <a:cxn ang="0">
                    <a:pos x="65" y="291"/>
                  </a:cxn>
                  <a:cxn ang="0">
                    <a:pos x="0" y="317"/>
                  </a:cxn>
                  <a:cxn ang="0">
                    <a:pos x="144" y="317"/>
                  </a:cxn>
                  <a:cxn ang="0">
                    <a:pos x="144" y="274"/>
                  </a:cxn>
                  <a:cxn ang="0">
                    <a:pos x="173" y="256"/>
                  </a:cxn>
                  <a:cxn ang="0">
                    <a:pos x="275" y="232"/>
                  </a:cxn>
                  <a:cxn ang="0">
                    <a:pos x="323" y="196"/>
                  </a:cxn>
                  <a:cxn ang="0">
                    <a:pos x="323" y="167"/>
                  </a:cxn>
                  <a:cxn ang="0">
                    <a:pos x="408" y="148"/>
                  </a:cxn>
                  <a:cxn ang="0">
                    <a:pos x="408" y="47"/>
                  </a:cxn>
                </a:cxnLst>
                <a:rect l="0" t="0" r="r" b="b"/>
                <a:pathLst>
                  <a:path w="408" h="317">
                    <a:moveTo>
                      <a:pt x="408" y="47"/>
                    </a:moveTo>
                    <a:lnTo>
                      <a:pt x="383" y="17"/>
                    </a:lnTo>
                    <a:lnTo>
                      <a:pt x="366" y="17"/>
                    </a:lnTo>
                    <a:lnTo>
                      <a:pt x="294" y="17"/>
                    </a:lnTo>
                    <a:lnTo>
                      <a:pt x="275" y="0"/>
                    </a:lnTo>
                    <a:lnTo>
                      <a:pt x="258" y="0"/>
                    </a:lnTo>
                    <a:lnTo>
                      <a:pt x="234" y="64"/>
                    </a:lnTo>
                    <a:lnTo>
                      <a:pt x="173" y="107"/>
                    </a:lnTo>
                    <a:lnTo>
                      <a:pt x="144" y="124"/>
                    </a:lnTo>
                    <a:lnTo>
                      <a:pt x="125" y="167"/>
                    </a:lnTo>
                    <a:lnTo>
                      <a:pt x="125" y="215"/>
                    </a:lnTo>
                    <a:lnTo>
                      <a:pt x="108" y="256"/>
                    </a:lnTo>
                    <a:lnTo>
                      <a:pt x="65" y="291"/>
                    </a:lnTo>
                    <a:lnTo>
                      <a:pt x="0" y="317"/>
                    </a:lnTo>
                    <a:lnTo>
                      <a:pt x="144" y="317"/>
                    </a:lnTo>
                    <a:lnTo>
                      <a:pt x="144" y="274"/>
                    </a:lnTo>
                    <a:lnTo>
                      <a:pt x="173" y="256"/>
                    </a:lnTo>
                    <a:lnTo>
                      <a:pt x="275" y="232"/>
                    </a:lnTo>
                    <a:lnTo>
                      <a:pt x="323" y="196"/>
                    </a:lnTo>
                    <a:lnTo>
                      <a:pt x="323" y="167"/>
                    </a:lnTo>
                    <a:lnTo>
                      <a:pt x="408" y="148"/>
                    </a:lnTo>
                    <a:lnTo>
                      <a:pt x="408" y="4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5" name="Freeform 199"/>
              <p:cNvSpPr>
                <a:spLocks/>
              </p:cNvSpPr>
              <p:nvPr/>
            </p:nvSpPr>
            <p:spPr bwMode="auto">
              <a:xfrm>
                <a:off x="3294" y="2169"/>
                <a:ext cx="180" cy="280"/>
              </a:xfrm>
              <a:custGeom>
                <a:avLst/>
                <a:gdLst/>
                <a:ahLst/>
                <a:cxnLst>
                  <a:cxn ang="0">
                    <a:pos x="17" y="318"/>
                  </a:cxn>
                  <a:cxn ang="0">
                    <a:pos x="77" y="301"/>
                  </a:cxn>
                  <a:cxn ang="0">
                    <a:pos x="149" y="277"/>
                  </a:cxn>
                  <a:cxn ang="0">
                    <a:pos x="227" y="174"/>
                  </a:cxn>
                  <a:cxn ang="0">
                    <a:pos x="210" y="174"/>
                  </a:cxn>
                  <a:cxn ang="0">
                    <a:pos x="101" y="132"/>
                  </a:cxn>
                  <a:cxn ang="0">
                    <a:pos x="60" y="65"/>
                  </a:cxn>
                  <a:cxn ang="0">
                    <a:pos x="60" y="41"/>
                  </a:cxn>
                  <a:cxn ang="0">
                    <a:pos x="60" y="24"/>
                  </a:cxn>
                  <a:cxn ang="0">
                    <a:pos x="101" y="65"/>
                  </a:cxn>
                  <a:cxn ang="0">
                    <a:pos x="120" y="65"/>
                  </a:cxn>
                  <a:cxn ang="0">
                    <a:pos x="210" y="41"/>
                  </a:cxn>
                  <a:cxn ang="0">
                    <a:pos x="275" y="41"/>
                  </a:cxn>
                  <a:cxn ang="0">
                    <a:pos x="318" y="24"/>
                  </a:cxn>
                  <a:cxn ang="0">
                    <a:pos x="335" y="0"/>
                  </a:cxn>
                  <a:cxn ang="0">
                    <a:pos x="360" y="24"/>
                  </a:cxn>
                  <a:cxn ang="0">
                    <a:pos x="335" y="65"/>
                  </a:cxn>
                  <a:cxn ang="0">
                    <a:pos x="275" y="258"/>
                  </a:cxn>
                  <a:cxn ang="0">
                    <a:pos x="227" y="318"/>
                  </a:cxn>
                  <a:cxn ang="0">
                    <a:pos x="191" y="384"/>
                  </a:cxn>
                  <a:cxn ang="0">
                    <a:pos x="77" y="470"/>
                  </a:cxn>
                  <a:cxn ang="0">
                    <a:pos x="17" y="560"/>
                  </a:cxn>
                  <a:cxn ang="0">
                    <a:pos x="0" y="517"/>
                  </a:cxn>
                  <a:cxn ang="0">
                    <a:pos x="0" y="384"/>
                  </a:cxn>
                  <a:cxn ang="0">
                    <a:pos x="17" y="318"/>
                  </a:cxn>
                </a:cxnLst>
                <a:rect l="0" t="0" r="r" b="b"/>
                <a:pathLst>
                  <a:path w="360" h="560">
                    <a:moveTo>
                      <a:pt x="17" y="318"/>
                    </a:moveTo>
                    <a:lnTo>
                      <a:pt x="77" y="301"/>
                    </a:lnTo>
                    <a:lnTo>
                      <a:pt x="149" y="277"/>
                    </a:lnTo>
                    <a:lnTo>
                      <a:pt x="227" y="174"/>
                    </a:lnTo>
                    <a:lnTo>
                      <a:pt x="210" y="174"/>
                    </a:lnTo>
                    <a:lnTo>
                      <a:pt x="101" y="132"/>
                    </a:lnTo>
                    <a:lnTo>
                      <a:pt x="60" y="65"/>
                    </a:lnTo>
                    <a:lnTo>
                      <a:pt x="60" y="41"/>
                    </a:lnTo>
                    <a:lnTo>
                      <a:pt x="60" y="24"/>
                    </a:lnTo>
                    <a:lnTo>
                      <a:pt x="101" y="65"/>
                    </a:lnTo>
                    <a:lnTo>
                      <a:pt x="120" y="65"/>
                    </a:lnTo>
                    <a:lnTo>
                      <a:pt x="210" y="41"/>
                    </a:lnTo>
                    <a:lnTo>
                      <a:pt x="275" y="41"/>
                    </a:lnTo>
                    <a:lnTo>
                      <a:pt x="318" y="24"/>
                    </a:lnTo>
                    <a:lnTo>
                      <a:pt x="335" y="0"/>
                    </a:lnTo>
                    <a:lnTo>
                      <a:pt x="360" y="24"/>
                    </a:lnTo>
                    <a:lnTo>
                      <a:pt x="335" y="65"/>
                    </a:lnTo>
                    <a:lnTo>
                      <a:pt x="275" y="258"/>
                    </a:lnTo>
                    <a:lnTo>
                      <a:pt x="227" y="318"/>
                    </a:lnTo>
                    <a:lnTo>
                      <a:pt x="191" y="384"/>
                    </a:lnTo>
                    <a:lnTo>
                      <a:pt x="77" y="470"/>
                    </a:lnTo>
                    <a:lnTo>
                      <a:pt x="17" y="560"/>
                    </a:lnTo>
                    <a:lnTo>
                      <a:pt x="0" y="517"/>
                    </a:lnTo>
                    <a:lnTo>
                      <a:pt x="0" y="384"/>
                    </a:lnTo>
                    <a:lnTo>
                      <a:pt x="17" y="31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6" name="Freeform 200"/>
              <p:cNvSpPr>
                <a:spLocks/>
              </p:cNvSpPr>
              <p:nvPr/>
            </p:nvSpPr>
            <p:spPr bwMode="auto">
              <a:xfrm>
                <a:off x="2256" y="2127"/>
                <a:ext cx="54" cy="25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0" y="28"/>
                  </a:cxn>
                  <a:cxn ang="0">
                    <a:pos x="36" y="0"/>
                  </a:cxn>
                  <a:cxn ang="0">
                    <a:pos x="108" y="28"/>
                  </a:cxn>
                  <a:cxn ang="0">
                    <a:pos x="84" y="50"/>
                  </a:cxn>
                  <a:cxn ang="0">
                    <a:pos x="36" y="28"/>
                  </a:cxn>
                  <a:cxn ang="0">
                    <a:pos x="0" y="50"/>
                  </a:cxn>
                </a:cxnLst>
                <a:rect l="0" t="0" r="r" b="b"/>
                <a:pathLst>
                  <a:path w="108" h="50">
                    <a:moveTo>
                      <a:pt x="0" y="50"/>
                    </a:moveTo>
                    <a:lnTo>
                      <a:pt x="0" y="28"/>
                    </a:lnTo>
                    <a:lnTo>
                      <a:pt x="36" y="0"/>
                    </a:lnTo>
                    <a:lnTo>
                      <a:pt x="108" y="28"/>
                    </a:lnTo>
                    <a:lnTo>
                      <a:pt x="84" y="50"/>
                    </a:lnTo>
                    <a:lnTo>
                      <a:pt x="36" y="28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7" name="Freeform 201"/>
              <p:cNvSpPr>
                <a:spLocks/>
              </p:cNvSpPr>
              <p:nvPr/>
            </p:nvSpPr>
            <p:spPr bwMode="auto">
              <a:xfrm>
                <a:off x="2256" y="2160"/>
                <a:ext cx="54" cy="30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0" y="0"/>
                  </a:cxn>
                  <a:cxn ang="0">
                    <a:pos x="17" y="17"/>
                  </a:cxn>
                  <a:cxn ang="0">
                    <a:pos x="36" y="17"/>
                  </a:cxn>
                  <a:cxn ang="0">
                    <a:pos x="36" y="60"/>
                  </a:cxn>
                  <a:cxn ang="0">
                    <a:pos x="65" y="60"/>
                  </a:cxn>
                  <a:cxn ang="0">
                    <a:pos x="65" y="41"/>
                  </a:cxn>
                  <a:cxn ang="0">
                    <a:pos x="108" y="41"/>
                  </a:cxn>
                  <a:cxn ang="0">
                    <a:pos x="108" y="0"/>
                  </a:cxn>
                </a:cxnLst>
                <a:rect l="0" t="0" r="r" b="b"/>
                <a:pathLst>
                  <a:path w="108" h="60">
                    <a:moveTo>
                      <a:pt x="108" y="0"/>
                    </a:moveTo>
                    <a:lnTo>
                      <a:pt x="0" y="0"/>
                    </a:lnTo>
                    <a:lnTo>
                      <a:pt x="17" y="17"/>
                    </a:lnTo>
                    <a:lnTo>
                      <a:pt x="36" y="17"/>
                    </a:lnTo>
                    <a:lnTo>
                      <a:pt x="36" y="60"/>
                    </a:lnTo>
                    <a:lnTo>
                      <a:pt x="65" y="60"/>
                    </a:lnTo>
                    <a:lnTo>
                      <a:pt x="65" y="41"/>
                    </a:lnTo>
                    <a:lnTo>
                      <a:pt x="108" y="41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8" name="Freeform 202"/>
              <p:cNvSpPr>
                <a:spLocks/>
              </p:cNvSpPr>
              <p:nvPr/>
            </p:nvSpPr>
            <p:spPr bwMode="auto">
              <a:xfrm>
                <a:off x="2310" y="2214"/>
                <a:ext cx="53" cy="6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41" y="0"/>
                  </a:cxn>
                  <a:cxn ang="0">
                    <a:pos x="82" y="0"/>
                  </a:cxn>
                  <a:cxn ang="0">
                    <a:pos x="105" y="41"/>
                  </a:cxn>
                  <a:cxn ang="0">
                    <a:pos x="105" y="58"/>
                  </a:cxn>
                  <a:cxn ang="0">
                    <a:pos x="58" y="124"/>
                  </a:cxn>
                  <a:cxn ang="0">
                    <a:pos x="17" y="82"/>
                  </a:cxn>
                  <a:cxn ang="0">
                    <a:pos x="0" y="17"/>
                  </a:cxn>
                </a:cxnLst>
                <a:rect l="0" t="0" r="r" b="b"/>
                <a:pathLst>
                  <a:path w="105" h="124">
                    <a:moveTo>
                      <a:pt x="0" y="17"/>
                    </a:moveTo>
                    <a:lnTo>
                      <a:pt x="41" y="0"/>
                    </a:lnTo>
                    <a:lnTo>
                      <a:pt x="82" y="0"/>
                    </a:lnTo>
                    <a:lnTo>
                      <a:pt x="105" y="41"/>
                    </a:lnTo>
                    <a:lnTo>
                      <a:pt x="105" y="58"/>
                    </a:lnTo>
                    <a:lnTo>
                      <a:pt x="58" y="124"/>
                    </a:lnTo>
                    <a:lnTo>
                      <a:pt x="17" y="82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9" name="Freeform 203"/>
              <p:cNvSpPr>
                <a:spLocks/>
              </p:cNvSpPr>
              <p:nvPr/>
            </p:nvSpPr>
            <p:spPr bwMode="auto">
              <a:xfrm>
                <a:off x="3075" y="2458"/>
                <a:ext cx="32" cy="44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29" y="41"/>
                  </a:cxn>
                  <a:cxn ang="0">
                    <a:pos x="29" y="89"/>
                  </a:cxn>
                  <a:cxn ang="0">
                    <a:pos x="65" y="41"/>
                  </a:cxn>
                  <a:cxn ang="0">
                    <a:pos x="65" y="0"/>
                  </a:cxn>
                  <a:cxn ang="0">
                    <a:pos x="0" y="22"/>
                  </a:cxn>
                </a:cxnLst>
                <a:rect l="0" t="0" r="r" b="b"/>
                <a:pathLst>
                  <a:path w="65" h="89">
                    <a:moveTo>
                      <a:pt x="0" y="22"/>
                    </a:moveTo>
                    <a:lnTo>
                      <a:pt x="29" y="41"/>
                    </a:lnTo>
                    <a:lnTo>
                      <a:pt x="29" y="89"/>
                    </a:lnTo>
                    <a:lnTo>
                      <a:pt x="65" y="41"/>
                    </a:lnTo>
                    <a:lnTo>
                      <a:pt x="65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40" name="Freeform 204"/>
              <p:cNvSpPr>
                <a:spLocks/>
              </p:cNvSpPr>
              <p:nvPr/>
            </p:nvSpPr>
            <p:spPr bwMode="auto">
              <a:xfrm>
                <a:off x="2902" y="2780"/>
                <a:ext cx="172" cy="18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151" y="0"/>
                  </a:cxn>
                  <a:cxn ang="0">
                    <a:pos x="132" y="24"/>
                  </a:cxn>
                  <a:cxn ang="0">
                    <a:pos x="132" y="0"/>
                  </a:cxn>
                  <a:cxn ang="0">
                    <a:pos x="41" y="24"/>
                  </a:cxn>
                  <a:cxn ang="0">
                    <a:pos x="41" y="149"/>
                  </a:cxn>
                  <a:cxn ang="0">
                    <a:pos x="0" y="173"/>
                  </a:cxn>
                  <a:cxn ang="0">
                    <a:pos x="0" y="282"/>
                  </a:cxn>
                  <a:cxn ang="0">
                    <a:pos x="41" y="299"/>
                  </a:cxn>
                  <a:cxn ang="0">
                    <a:pos x="24" y="342"/>
                  </a:cxn>
                  <a:cxn ang="0">
                    <a:pos x="41" y="361"/>
                  </a:cxn>
                  <a:cxn ang="0">
                    <a:pos x="84" y="342"/>
                  </a:cxn>
                  <a:cxn ang="0">
                    <a:pos x="132" y="299"/>
                  </a:cxn>
                  <a:cxn ang="0">
                    <a:pos x="175" y="299"/>
                  </a:cxn>
                  <a:cxn ang="0">
                    <a:pos x="192" y="299"/>
                  </a:cxn>
                  <a:cxn ang="0">
                    <a:pos x="282" y="216"/>
                  </a:cxn>
                  <a:cxn ang="0">
                    <a:pos x="344" y="173"/>
                  </a:cxn>
                  <a:cxn ang="0">
                    <a:pos x="301" y="149"/>
                  </a:cxn>
                  <a:cxn ang="0">
                    <a:pos x="282" y="101"/>
                  </a:cxn>
                  <a:cxn ang="0">
                    <a:pos x="241" y="65"/>
                  </a:cxn>
                  <a:cxn ang="0">
                    <a:pos x="192" y="0"/>
                  </a:cxn>
                </a:cxnLst>
                <a:rect l="0" t="0" r="r" b="b"/>
                <a:pathLst>
                  <a:path w="344" h="361">
                    <a:moveTo>
                      <a:pt x="192" y="0"/>
                    </a:moveTo>
                    <a:lnTo>
                      <a:pt x="151" y="0"/>
                    </a:lnTo>
                    <a:lnTo>
                      <a:pt x="132" y="24"/>
                    </a:lnTo>
                    <a:lnTo>
                      <a:pt x="132" y="0"/>
                    </a:lnTo>
                    <a:lnTo>
                      <a:pt x="41" y="24"/>
                    </a:lnTo>
                    <a:lnTo>
                      <a:pt x="41" y="149"/>
                    </a:lnTo>
                    <a:lnTo>
                      <a:pt x="0" y="173"/>
                    </a:lnTo>
                    <a:lnTo>
                      <a:pt x="0" y="282"/>
                    </a:lnTo>
                    <a:lnTo>
                      <a:pt x="41" y="299"/>
                    </a:lnTo>
                    <a:lnTo>
                      <a:pt x="24" y="342"/>
                    </a:lnTo>
                    <a:lnTo>
                      <a:pt x="41" y="361"/>
                    </a:lnTo>
                    <a:lnTo>
                      <a:pt x="84" y="342"/>
                    </a:lnTo>
                    <a:lnTo>
                      <a:pt x="132" y="299"/>
                    </a:lnTo>
                    <a:lnTo>
                      <a:pt x="175" y="299"/>
                    </a:lnTo>
                    <a:lnTo>
                      <a:pt x="192" y="299"/>
                    </a:lnTo>
                    <a:lnTo>
                      <a:pt x="282" y="216"/>
                    </a:lnTo>
                    <a:lnTo>
                      <a:pt x="344" y="173"/>
                    </a:lnTo>
                    <a:lnTo>
                      <a:pt x="301" y="149"/>
                    </a:lnTo>
                    <a:lnTo>
                      <a:pt x="282" y="101"/>
                    </a:lnTo>
                    <a:lnTo>
                      <a:pt x="241" y="65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41" name="Freeform 205"/>
              <p:cNvSpPr>
                <a:spLocks/>
              </p:cNvSpPr>
              <p:nvPr/>
            </p:nvSpPr>
            <p:spPr bwMode="auto">
              <a:xfrm>
                <a:off x="1903" y="3647"/>
                <a:ext cx="44" cy="24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6" y="0"/>
                  </a:cxn>
                  <a:cxn ang="0">
                    <a:pos x="89" y="0"/>
                  </a:cxn>
                  <a:cxn ang="0">
                    <a:pos x="22" y="50"/>
                  </a:cxn>
                  <a:cxn ang="0">
                    <a:pos x="0" y="50"/>
                  </a:cxn>
                </a:cxnLst>
                <a:rect l="0" t="0" r="r" b="b"/>
                <a:pathLst>
                  <a:path w="89" h="50">
                    <a:moveTo>
                      <a:pt x="0" y="50"/>
                    </a:moveTo>
                    <a:lnTo>
                      <a:pt x="46" y="0"/>
                    </a:lnTo>
                    <a:lnTo>
                      <a:pt x="89" y="0"/>
                    </a:lnTo>
                    <a:lnTo>
                      <a:pt x="22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42" name="Freeform 206"/>
              <p:cNvSpPr>
                <a:spLocks/>
              </p:cNvSpPr>
              <p:nvPr/>
            </p:nvSpPr>
            <p:spPr bwMode="auto">
              <a:xfrm>
                <a:off x="1806" y="3455"/>
                <a:ext cx="45" cy="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0"/>
                  </a:cxn>
                  <a:cxn ang="0">
                    <a:pos x="17" y="0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58" y="0"/>
                  </a:cxn>
                  <a:cxn ang="0">
                    <a:pos x="89" y="0"/>
                  </a:cxn>
                  <a:cxn ang="0">
                    <a:pos x="41" y="50"/>
                  </a:cxn>
                  <a:cxn ang="0">
                    <a:pos x="0" y="0"/>
                  </a:cxn>
                </a:cxnLst>
                <a:rect l="0" t="0" r="r" b="b"/>
                <a:pathLst>
                  <a:path w="89" h="50">
                    <a:moveTo>
                      <a:pt x="0" y="0"/>
                    </a:moveTo>
                    <a:lnTo>
                      <a:pt x="17" y="50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58" y="0"/>
                    </a:lnTo>
                    <a:lnTo>
                      <a:pt x="89" y="0"/>
                    </a:lnTo>
                    <a:lnTo>
                      <a:pt x="4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43" name="Freeform 207"/>
              <p:cNvSpPr>
                <a:spLocks/>
              </p:cNvSpPr>
              <p:nvPr/>
            </p:nvSpPr>
            <p:spPr bwMode="auto">
              <a:xfrm>
                <a:off x="1222" y="1946"/>
                <a:ext cx="184" cy="63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48" y="17"/>
                  </a:cxn>
                  <a:cxn ang="0">
                    <a:pos x="127" y="0"/>
                  </a:cxn>
                  <a:cxn ang="0">
                    <a:pos x="239" y="34"/>
                  </a:cxn>
                  <a:cxn ang="0">
                    <a:pos x="282" y="76"/>
                  </a:cxn>
                  <a:cxn ang="0">
                    <a:pos x="325" y="76"/>
                  </a:cxn>
                  <a:cxn ang="0">
                    <a:pos x="325" y="105"/>
                  </a:cxn>
                  <a:cxn ang="0">
                    <a:pos x="349" y="105"/>
                  </a:cxn>
                  <a:cxn ang="0">
                    <a:pos x="368" y="124"/>
                  </a:cxn>
                  <a:cxn ang="0">
                    <a:pos x="239" y="124"/>
                  </a:cxn>
                  <a:cxn ang="0">
                    <a:pos x="258" y="105"/>
                  </a:cxn>
                  <a:cxn ang="0">
                    <a:pos x="239" y="105"/>
                  </a:cxn>
                  <a:cxn ang="0">
                    <a:pos x="216" y="58"/>
                  </a:cxn>
                  <a:cxn ang="0">
                    <a:pos x="108" y="34"/>
                  </a:cxn>
                  <a:cxn ang="0">
                    <a:pos x="127" y="17"/>
                  </a:cxn>
                  <a:cxn ang="0">
                    <a:pos x="89" y="17"/>
                  </a:cxn>
                  <a:cxn ang="0">
                    <a:pos x="18" y="58"/>
                  </a:cxn>
                  <a:cxn ang="0">
                    <a:pos x="0" y="58"/>
                  </a:cxn>
                </a:cxnLst>
                <a:rect l="0" t="0" r="r" b="b"/>
                <a:pathLst>
                  <a:path w="368" h="124">
                    <a:moveTo>
                      <a:pt x="0" y="58"/>
                    </a:moveTo>
                    <a:lnTo>
                      <a:pt x="48" y="17"/>
                    </a:lnTo>
                    <a:lnTo>
                      <a:pt x="127" y="0"/>
                    </a:lnTo>
                    <a:lnTo>
                      <a:pt x="239" y="34"/>
                    </a:lnTo>
                    <a:lnTo>
                      <a:pt x="282" y="76"/>
                    </a:lnTo>
                    <a:lnTo>
                      <a:pt x="325" y="76"/>
                    </a:lnTo>
                    <a:lnTo>
                      <a:pt x="325" y="105"/>
                    </a:lnTo>
                    <a:lnTo>
                      <a:pt x="349" y="105"/>
                    </a:lnTo>
                    <a:lnTo>
                      <a:pt x="368" y="124"/>
                    </a:lnTo>
                    <a:lnTo>
                      <a:pt x="239" y="124"/>
                    </a:lnTo>
                    <a:lnTo>
                      <a:pt x="258" y="105"/>
                    </a:lnTo>
                    <a:lnTo>
                      <a:pt x="239" y="105"/>
                    </a:lnTo>
                    <a:lnTo>
                      <a:pt x="216" y="58"/>
                    </a:lnTo>
                    <a:lnTo>
                      <a:pt x="108" y="34"/>
                    </a:lnTo>
                    <a:lnTo>
                      <a:pt x="127" y="17"/>
                    </a:lnTo>
                    <a:lnTo>
                      <a:pt x="89" y="17"/>
                    </a:lnTo>
                    <a:lnTo>
                      <a:pt x="18" y="58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44" name="Freeform 208"/>
              <p:cNvSpPr>
                <a:spLocks/>
              </p:cNvSpPr>
              <p:nvPr/>
            </p:nvSpPr>
            <p:spPr bwMode="auto">
              <a:xfrm>
                <a:off x="1732" y="1408"/>
                <a:ext cx="44" cy="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1" y="0"/>
                  </a:cxn>
                  <a:cxn ang="0">
                    <a:pos x="88" y="50"/>
                  </a:cxn>
                  <a:cxn ang="0">
                    <a:pos x="41" y="50"/>
                  </a:cxn>
                  <a:cxn ang="0">
                    <a:pos x="0" y="0"/>
                  </a:cxn>
                </a:cxnLst>
                <a:rect l="0" t="0" r="r" b="b"/>
                <a:pathLst>
                  <a:path w="88" h="50">
                    <a:moveTo>
                      <a:pt x="0" y="0"/>
                    </a:moveTo>
                    <a:lnTo>
                      <a:pt x="41" y="0"/>
                    </a:lnTo>
                    <a:lnTo>
                      <a:pt x="88" y="50"/>
                    </a:lnTo>
                    <a:lnTo>
                      <a:pt x="4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45" name="Freeform 209"/>
              <p:cNvSpPr>
                <a:spLocks/>
              </p:cNvSpPr>
              <p:nvPr/>
            </p:nvSpPr>
            <p:spPr bwMode="auto">
              <a:xfrm>
                <a:off x="1798" y="1378"/>
                <a:ext cx="105" cy="96"/>
              </a:xfrm>
              <a:custGeom>
                <a:avLst/>
                <a:gdLst/>
                <a:ahLst/>
                <a:cxnLst>
                  <a:cxn ang="0">
                    <a:pos x="0" y="126"/>
                  </a:cxn>
                  <a:cxn ang="0">
                    <a:pos x="36" y="107"/>
                  </a:cxn>
                  <a:cxn ang="0">
                    <a:pos x="149" y="0"/>
                  </a:cxn>
                  <a:cxn ang="0">
                    <a:pos x="167" y="0"/>
                  </a:cxn>
                  <a:cxn ang="0">
                    <a:pos x="108" y="59"/>
                  </a:cxn>
                  <a:cxn ang="0">
                    <a:pos x="149" y="41"/>
                  </a:cxn>
                  <a:cxn ang="0">
                    <a:pos x="149" y="59"/>
                  </a:cxn>
                  <a:cxn ang="0">
                    <a:pos x="149" y="76"/>
                  </a:cxn>
                  <a:cxn ang="0">
                    <a:pos x="210" y="76"/>
                  </a:cxn>
                  <a:cxn ang="0">
                    <a:pos x="191" y="107"/>
                  </a:cxn>
                  <a:cxn ang="0">
                    <a:pos x="210" y="107"/>
                  </a:cxn>
                  <a:cxn ang="0">
                    <a:pos x="167" y="150"/>
                  </a:cxn>
                  <a:cxn ang="0">
                    <a:pos x="210" y="126"/>
                  </a:cxn>
                  <a:cxn ang="0">
                    <a:pos x="191" y="150"/>
                  </a:cxn>
                  <a:cxn ang="0">
                    <a:pos x="210" y="150"/>
                  </a:cxn>
                  <a:cxn ang="0">
                    <a:pos x="191" y="192"/>
                  </a:cxn>
                  <a:cxn ang="0">
                    <a:pos x="167" y="192"/>
                  </a:cxn>
                  <a:cxn ang="0">
                    <a:pos x="167" y="167"/>
                  </a:cxn>
                  <a:cxn ang="0">
                    <a:pos x="149" y="167"/>
                  </a:cxn>
                  <a:cxn ang="0">
                    <a:pos x="167" y="150"/>
                  </a:cxn>
                  <a:cxn ang="0">
                    <a:pos x="149" y="150"/>
                  </a:cxn>
                  <a:cxn ang="0">
                    <a:pos x="125" y="167"/>
                  </a:cxn>
                  <a:cxn ang="0">
                    <a:pos x="108" y="167"/>
                  </a:cxn>
                  <a:cxn ang="0">
                    <a:pos x="125" y="150"/>
                  </a:cxn>
                  <a:cxn ang="0">
                    <a:pos x="0" y="150"/>
                  </a:cxn>
                  <a:cxn ang="0">
                    <a:pos x="0" y="126"/>
                  </a:cxn>
                </a:cxnLst>
                <a:rect l="0" t="0" r="r" b="b"/>
                <a:pathLst>
                  <a:path w="210" h="192">
                    <a:moveTo>
                      <a:pt x="0" y="126"/>
                    </a:moveTo>
                    <a:lnTo>
                      <a:pt x="36" y="107"/>
                    </a:lnTo>
                    <a:lnTo>
                      <a:pt x="149" y="0"/>
                    </a:lnTo>
                    <a:lnTo>
                      <a:pt x="167" y="0"/>
                    </a:lnTo>
                    <a:lnTo>
                      <a:pt x="108" y="59"/>
                    </a:lnTo>
                    <a:lnTo>
                      <a:pt x="149" y="41"/>
                    </a:lnTo>
                    <a:lnTo>
                      <a:pt x="149" y="59"/>
                    </a:lnTo>
                    <a:lnTo>
                      <a:pt x="149" y="76"/>
                    </a:lnTo>
                    <a:lnTo>
                      <a:pt x="210" y="76"/>
                    </a:lnTo>
                    <a:lnTo>
                      <a:pt x="191" y="107"/>
                    </a:lnTo>
                    <a:lnTo>
                      <a:pt x="210" y="107"/>
                    </a:lnTo>
                    <a:lnTo>
                      <a:pt x="167" y="150"/>
                    </a:lnTo>
                    <a:lnTo>
                      <a:pt x="210" y="126"/>
                    </a:lnTo>
                    <a:lnTo>
                      <a:pt x="191" y="150"/>
                    </a:lnTo>
                    <a:lnTo>
                      <a:pt x="210" y="150"/>
                    </a:lnTo>
                    <a:lnTo>
                      <a:pt x="191" y="192"/>
                    </a:lnTo>
                    <a:lnTo>
                      <a:pt x="167" y="192"/>
                    </a:lnTo>
                    <a:lnTo>
                      <a:pt x="167" y="167"/>
                    </a:lnTo>
                    <a:lnTo>
                      <a:pt x="149" y="167"/>
                    </a:lnTo>
                    <a:lnTo>
                      <a:pt x="167" y="150"/>
                    </a:lnTo>
                    <a:lnTo>
                      <a:pt x="149" y="150"/>
                    </a:lnTo>
                    <a:lnTo>
                      <a:pt x="125" y="167"/>
                    </a:lnTo>
                    <a:lnTo>
                      <a:pt x="108" y="167"/>
                    </a:lnTo>
                    <a:lnTo>
                      <a:pt x="125" y="150"/>
                    </a:lnTo>
                    <a:lnTo>
                      <a:pt x="0" y="150"/>
                    </a:ln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46" name="Freeform 210"/>
              <p:cNvSpPr>
                <a:spLocks/>
              </p:cNvSpPr>
              <p:nvPr/>
            </p:nvSpPr>
            <p:spPr bwMode="auto">
              <a:xfrm>
                <a:off x="1548" y="1098"/>
                <a:ext cx="108" cy="53"/>
              </a:xfrm>
              <a:custGeom>
                <a:avLst/>
                <a:gdLst/>
                <a:ahLst/>
                <a:cxnLst>
                  <a:cxn ang="0">
                    <a:pos x="0" y="82"/>
                  </a:cxn>
                  <a:cxn ang="0">
                    <a:pos x="41" y="82"/>
                  </a:cxn>
                  <a:cxn ang="0">
                    <a:pos x="83" y="41"/>
                  </a:cxn>
                  <a:cxn ang="0">
                    <a:pos x="124" y="0"/>
                  </a:cxn>
                  <a:cxn ang="0">
                    <a:pos x="124" y="22"/>
                  </a:cxn>
                  <a:cxn ang="0">
                    <a:pos x="215" y="82"/>
                  </a:cxn>
                  <a:cxn ang="0">
                    <a:pos x="167" y="105"/>
                  </a:cxn>
                  <a:cxn ang="0">
                    <a:pos x="124" y="82"/>
                  </a:cxn>
                  <a:cxn ang="0">
                    <a:pos x="107" y="82"/>
                  </a:cxn>
                  <a:cxn ang="0">
                    <a:pos x="41" y="105"/>
                  </a:cxn>
                  <a:cxn ang="0">
                    <a:pos x="41" y="82"/>
                  </a:cxn>
                  <a:cxn ang="0">
                    <a:pos x="0" y="82"/>
                  </a:cxn>
                </a:cxnLst>
                <a:rect l="0" t="0" r="r" b="b"/>
                <a:pathLst>
                  <a:path w="215" h="105">
                    <a:moveTo>
                      <a:pt x="0" y="82"/>
                    </a:moveTo>
                    <a:lnTo>
                      <a:pt x="41" y="82"/>
                    </a:lnTo>
                    <a:lnTo>
                      <a:pt x="83" y="41"/>
                    </a:lnTo>
                    <a:lnTo>
                      <a:pt x="124" y="0"/>
                    </a:lnTo>
                    <a:lnTo>
                      <a:pt x="124" y="22"/>
                    </a:lnTo>
                    <a:lnTo>
                      <a:pt x="215" y="82"/>
                    </a:lnTo>
                    <a:lnTo>
                      <a:pt x="167" y="105"/>
                    </a:lnTo>
                    <a:lnTo>
                      <a:pt x="124" y="82"/>
                    </a:lnTo>
                    <a:lnTo>
                      <a:pt x="107" y="82"/>
                    </a:lnTo>
                    <a:lnTo>
                      <a:pt x="41" y="105"/>
                    </a:lnTo>
                    <a:lnTo>
                      <a:pt x="41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47" name="Freeform 211"/>
              <p:cNvSpPr>
                <a:spLocks/>
              </p:cNvSpPr>
              <p:nvPr/>
            </p:nvSpPr>
            <p:spPr bwMode="auto">
              <a:xfrm>
                <a:off x="1740" y="1064"/>
                <a:ext cx="36" cy="25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41" y="0"/>
                  </a:cxn>
                  <a:cxn ang="0">
                    <a:pos x="71" y="0"/>
                  </a:cxn>
                  <a:cxn ang="0">
                    <a:pos x="24" y="49"/>
                  </a:cxn>
                  <a:cxn ang="0">
                    <a:pos x="0" y="49"/>
                  </a:cxn>
                  <a:cxn ang="0">
                    <a:pos x="0" y="17"/>
                  </a:cxn>
                </a:cxnLst>
                <a:rect l="0" t="0" r="r" b="b"/>
                <a:pathLst>
                  <a:path w="71" h="49">
                    <a:moveTo>
                      <a:pt x="0" y="17"/>
                    </a:moveTo>
                    <a:lnTo>
                      <a:pt x="41" y="0"/>
                    </a:lnTo>
                    <a:lnTo>
                      <a:pt x="71" y="0"/>
                    </a:lnTo>
                    <a:lnTo>
                      <a:pt x="24" y="49"/>
                    </a:lnTo>
                    <a:lnTo>
                      <a:pt x="0" y="49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48" name="Freeform 212"/>
              <p:cNvSpPr>
                <a:spLocks/>
              </p:cNvSpPr>
              <p:nvPr/>
            </p:nvSpPr>
            <p:spPr bwMode="auto">
              <a:xfrm>
                <a:off x="1632" y="968"/>
                <a:ext cx="304" cy="204"/>
              </a:xfrm>
              <a:custGeom>
                <a:avLst/>
                <a:gdLst/>
                <a:ahLst/>
                <a:cxnLst>
                  <a:cxn ang="0">
                    <a:pos x="0" y="65"/>
                  </a:cxn>
                  <a:cxn ang="0">
                    <a:pos x="65" y="24"/>
                  </a:cxn>
                  <a:cxn ang="0">
                    <a:pos x="155" y="0"/>
                  </a:cxn>
                  <a:cxn ang="0">
                    <a:pos x="215" y="0"/>
                  </a:cxn>
                  <a:cxn ang="0">
                    <a:pos x="239" y="0"/>
                  </a:cxn>
                  <a:cxn ang="0">
                    <a:pos x="288" y="24"/>
                  </a:cxn>
                  <a:cxn ang="0">
                    <a:pos x="239" y="65"/>
                  </a:cxn>
                  <a:cxn ang="0">
                    <a:pos x="348" y="41"/>
                  </a:cxn>
                  <a:cxn ang="0">
                    <a:pos x="439" y="41"/>
                  </a:cxn>
                  <a:cxn ang="0">
                    <a:pos x="408" y="65"/>
                  </a:cxn>
                  <a:cxn ang="0">
                    <a:pos x="480" y="89"/>
                  </a:cxn>
                  <a:cxn ang="0">
                    <a:pos x="541" y="132"/>
                  </a:cxn>
                  <a:cxn ang="0">
                    <a:pos x="541" y="149"/>
                  </a:cxn>
                  <a:cxn ang="0">
                    <a:pos x="498" y="173"/>
                  </a:cxn>
                  <a:cxn ang="0">
                    <a:pos x="480" y="173"/>
                  </a:cxn>
                  <a:cxn ang="0">
                    <a:pos x="498" y="191"/>
                  </a:cxn>
                  <a:cxn ang="0">
                    <a:pos x="541" y="191"/>
                  </a:cxn>
                  <a:cxn ang="0">
                    <a:pos x="608" y="239"/>
                  </a:cxn>
                  <a:cxn ang="0">
                    <a:pos x="522" y="299"/>
                  </a:cxn>
                  <a:cxn ang="0">
                    <a:pos x="498" y="299"/>
                  </a:cxn>
                  <a:cxn ang="0">
                    <a:pos x="498" y="282"/>
                  </a:cxn>
                  <a:cxn ang="0">
                    <a:pos x="456" y="258"/>
                  </a:cxn>
                  <a:cxn ang="0">
                    <a:pos x="439" y="282"/>
                  </a:cxn>
                  <a:cxn ang="0">
                    <a:pos x="480" y="323"/>
                  </a:cxn>
                  <a:cxn ang="0">
                    <a:pos x="456" y="342"/>
                  </a:cxn>
                  <a:cxn ang="0">
                    <a:pos x="480" y="365"/>
                  </a:cxn>
                  <a:cxn ang="0">
                    <a:pos x="456" y="389"/>
                  </a:cxn>
                  <a:cxn ang="0">
                    <a:pos x="408" y="389"/>
                  </a:cxn>
                  <a:cxn ang="0">
                    <a:pos x="348" y="342"/>
                  </a:cxn>
                  <a:cxn ang="0">
                    <a:pos x="348" y="365"/>
                  </a:cxn>
                  <a:cxn ang="0">
                    <a:pos x="391" y="408"/>
                  </a:cxn>
                  <a:cxn ang="0">
                    <a:pos x="329" y="408"/>
                  </a:cxn>
                  <a:cxn ang="0">
                    <a:pos x="258" y="389"/>
                  </a:cxn>
                  <a:cxn ang="0">
                    <a:pos x="258" y="342"/>
                  </a:cxn>
                  <a:cxn ang="0">
                    <a:pos x="239" y="342"/>
                  </a:cxn>
                  <a:cxn ang="0">
                    <a:pos x="179" y="323"/>
                  </a:cxn>
                  <a:cxn ang="0">
                    <a:pos x="108" y="323"/>
                  </a:cxn>
                  <a:cxn ang="0">
                    <a:pos x="155" y="282"/>
                  </a:cxn>
                  <a:cxn ang="0">
                    <a:pos x="215" y="299"/>
                  </a:cxn>
                  <a:cxn ang="0">
                    <a:pos x="258" y="282"/>
                  </a:cxn>
                  <a:cxn ang="0">
                    <a:pos x="239" y="258"/>
                  </a:cxn>
                  <a:cxn ang="0">
                    <a:pos x="348" y="239"/>
                  </a:cxn>
                  <a:cxn ang="0">
                    <a:pos x="348" y="191"/>
                  </a:cxn>
                  <a:cxn ang="0">
                    <a:pos x="329" y="173"/>
                  </a:cxn>
                  <a:cxn ang="0">
                    <a:pos x="306" y="173"/>
                  </a:cxn>
                  <a:cxn ang="0">
                    <a:pos x="258" y="173"/>
                  </a:cxn>
                  <a:cxn ang="0">
                    <a:pos x="306" y="149"/>
                  </a:cxn>
                  <a:cxn ang="0">
                    <a:pos x="258" y="132"/>
                  </a:cxn>
                  <a:cxn ang="0">
                    <a:pos x="198" y="149"/>
                  </a:cxn>
                  <a:cxn ang="0">
                    <a:pos x="179" y="132"/>
                  </a:cxn>
                  <a:cxn ang="0">
                    <a:pos x="65" y="132"/>
                  </a:cxn>
                  <a:cxn ang="0">
                    <a:pos x="29" y="113"/>
                  </a:cxn>
                  <a:cxn ang="0">
                    <a:pos x="0" y="65"/>
                  </a:cxn>
                </a:cxnLst>
                <a:rect l="0" t="0" r="r" b="b"/>
                <a:pathLst>
                  <a:path w="608" h="408">
                    <a:moveTo>
                      <a:pt x="0" y="65"/>
                    </a:moveTo>
                    <a:lnTo>
                      <a:pt x="65" y="24"/>
                    </a:lnTo>
                    <a:lnTo>
                      <a:pt x="155" y="0"/>
                    </a:lnTo>
                    <a:lnTo>
                      <a:pt x="215" y="0"/>
                    </a:lnTo>
                    <a:lnTo>
                      <a:pt x="239" y="0"/>
                    </a:lnTo>
                    <a:lnTo>
                      <a:pt x="288" y="24"/>
                    </a:lnTo>
                    <a:lnTo>
                      <a:pt x="239" y="65"/>
                    </a:lnTo>
                    <a:lnTo>
                      <a:pt x="348" y="41"/>
                    </a:lnTo>
                    <a:lnTo>
                      <a:pt x="439" y="41"/>
                    </a:lnTo>
                    <a:lnTo>
                      <a:pt x="408" y="65"/>
                    </a:lnTo>
                    <a:lnTo>
                      <a:pt x="480" y="89"/>
                    </a:lnTo>
                    <a:lnTo>
                      <a:pt x="541" y="132"/>
                    </a:lnTo>
                    <a:lnTo>
                      <a:pt x="541" y="149"/>
                    </a:lnTo>
                    <a:lnTo>
                      <a:pt x="498" y="173"/>
                    </a:lnTo>
                    <a:lnTo>
                      <a:pt x="480" y="173"/>
                    </a:lnTo>
                    <a:lnTo>
                      <a:pt x="498" y="191"/>
                    </a:lnTo>
                    <a:lnTo>
                      <a:pt x="541" y="191"/>
                    </a:lnTo>
                    <a:lnTo>
                      <a:pt x="608" y="239"/>
                    </a:lnTo>
                    <a:lnTo>
                      <a:pt x="522" y="299"/>
                    </a:lnTo>
                    <a:lnTo>
                      <a:pt x="498" y="299"/>
                    </a:lnTo>
                    <a:lnTo>
                      <a:pt x="498" y="282"/>
                    </a:lnTo>
                    <a:lnTo>
                      <a:pt x="456" y="258"/>
                    </a:lnTo>
                    <a:lnTo>
                      <a:pt x="439" y="282"/>
                    </a:lnTo>
                    <a:lnTo>
                      <a:pt x="480" y="323"/>
                    </a:lnTo>
                    <a:lnTo>
                      <a:pt x="456" y="342"/>
                    </a:lnTo>
                    <a:lnTo>
                      <a:pt x="480" y="365"/>
                    </a:lnTo>
                    <a:lnTo>
                      <a:pt x="456" y="389"/>
                    </a:lnTo>
                    <a:lnTo>
                      <a:pt x="408" y="389"/>
                    </a:lnTo>
                    <a:lnTo>
                      <a:pt x="348" y="342"/>
                    </a:lnTo>
                    <a:lnTo>
                      <a:pt x="348" y="365"/>
                    </a:lnTo>
                    <a:lnTo>
                      <a:pt x="391" y="408"/>
                    </a:lnTo>
                    <a:lnTo>
                      <a:pt x="329" y="408"/>
                    </a:lnTo>
                    <a:lnTo>
                      <a:pt x="258" y="389"/>
                    </a:lnTo>
                    <a:lnTo>
                      <a:pt x="258" y="342"/>
                    </a:lnTo>
                    <a:lnTo>
                      <a:pt x="239" y="342"/>
                    </a:lnTo>
                    <a:lnTo>
                      <a:pt x="179" y="323"/>
                    </a:lnTo>
                    <a:lnTo>
                      <a:pt x="108" y="323"/>
                    </a:lnTo>
                    <a:lnTo>
                      <a:pt x="155" y="282"/>
                    </a:lnTo>
                    <a:lnTo>
                      <a:pt x="215" y="299"/>
                    </a:lnTo>
                    <a:lnTo>
                      <a:pt x="258" y="282"/>
                    </a:lnTo>
                    <a:lnTo>
                      <a:pt x="239" y="258"/>
                    </a:lnTo>
                    <a:lnTo>
                      <a:pt x="348" y="239"/>
                    </a:lnTo>
                    <a:lnTo>
                      <a:pt x="348" y="191"/>
                    </a:lnTo>
                    <a:lnTo>
                      <a:pt x="329" y="173"/>
                    </a:lnTo>
                    <a:lnTo>
                      <a:pt x="306" y="173"/>
                    </a:lnTo>
                    <a:lnTo>
                      <a:pt x="258" y="173"/>
                    </a:lnTo>
                    <a:lnTo>
                      <a:pt x="306" y="149"/>
                    </a:lnTo>
                    <a:lnTo>
                      <a:pt x="258" y="132"/>
                    </a:lnTo>
                    <a:lnTo>
                      <a:pt x="198" y="149"/>
                    </a:lnTo>
                    <a:lnTo>
                      <a:pt x="179" y="132"/>
                    </a:lnTo>
                    <a:lnTo>
                      <a:pt x="65" y="132"/>
                    </a:lnTo>
                    <a:lnTo>
                      <a:pt x="29" y="113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49" name="Freeform 213"/>
              <p:cNvSpPr>
                <a:spLocks/>
              </p:cNvSpPr>
              <p:nvPr/>
            </p:nvSpPr>
            <p:spPr bwMode="auto">
              <a:xfrm>
                <a:off x="1777" y="968"/>
                <a:ext cx="50" cy="25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01" y="27"/>
                  </a:cxn>
                  <a:cxn ang="0">
                    <a:pos x="77" y="50"/>
                  </a:cxn>
                  <a:cxn ang="0">
                    <a:pos x="17" y="50"/>
                  </a:cxn>
                  <a:cxn ang="0">
                    <a:pos x="0" y="27"/>
                  </a:cxn>
                  <a:cxn ang="0">
                    <a:pos x="17" y="0"/>
                  </a:cxn>
                </a:cxnLst>
                <a:rect l="0" t="0" r="r" b="b"/>
                <a:pathLst>
                  <a:path w="101" h="50">
                    <a:moveTo>
                      <a:pt x="17" y="0"/>
                    </a:moveTo>
                    <a:lnTo>
                      <a:pt x="101" y="27"/>
                    </a:lnTo>
                    <a:lnTo>
                      <a:pt x="77" y="50"/>
                    </a:lnTo>
                    <a:lnTo>
                      <a:pt x="17" y="50"/>
                    </a:lnTo>
                    <a:lnTo>
                      <a:pt x="0" y="2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50" name="Freeform 214"/>
              <p:cNvSpPr>
                <a:spLocks/>
              </p:cNvSpPr>
              <p:nvPr/>
            </p:nvSpPr>
            <p:spPr bwMode="auto">
              <a:xfrm>
                <a:off x="1646" y="926"/>
                <a:ext cx="169" cy="34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25" y="0"/>
                  </a:cxn>
                  <a:cxn ang="0">
                    <a:pos x="125" y="24"/>
                  </a:cxn>
                  <a:cxn ang="0">
                    <a:pos x="149" y="24"/>
                  </a:cxn>
                  <a:cxn ang="0">
                    <a:pos x="336" y="48"/>
                  </a:cxn>
                  <a:cxn ang="0">
                    <a:pos x="299" y="67"/>
                  </a:cxn>
                  <a:cxn ang="0">
                    <a:pos x="258" y="67"/>
                  </a:cxn>
                  <a:cxn ang="0">
                    <a:pos x="227" y="67"/>
                  </a:cxn>
                  <a:cxn ang="0">
                    <a:pos x="186" y="67"/>
                  </a:cxn>
                  <a:cxn ang="0">
                    <a:pos x="60" y="67"/>
                  </a:cxn>
                  <a:cxn ang="0">
                    <a:pos x="36" y="67"/>
                  </a:cxn>
                  <a:cxn ang="0">
                    <a:pos x="77" y="24"/>
                  </a:cxn>
                  <a:cxn ang="0">
                    <a:pos x="17" y="24"/>
                  </a:cxn>
                  <a:cxn ang="0">
                    <a:pos x="0" y="0"/>
                  </a:cxn>
                  <a:cxn ang="0">
                    <a:pos x="17" y="0"/>
                  </a:cxn>
                </a:cxnLst>
                <a:rect l="0" t="0" r="r" b="b"/>
                <a:pathLst>
                  <a:path w="336" h="67">
                    <a:moveTo>
                      <a:pt x="17" y="0"/>
                    </a:moveTo>
                    <a:lnTo>
                      <a:pt x="125" y="0"/>
                    </a:lnTo>
                    <a:lnTo>
                      <a:pt x="125" y="24"/>
                    </a:lnTo>
                    <a:lnTo>
                      <a:pt x="149" y="24"/>
                    </a:lnTo>
                    <a:lnTo>
                      <a:pt x="336" y="48"/>
                    </a:lnTo>
                    <a:lnTo>
                      <a:pt x="299" y="67"/>
                    </a:lnTo>
                    <a:lnTo>
                      <a:pt x="258" y="67"/>
                    </a:lnTo>
                    <a:lnTo>
                      <a:pt x="227" y="67"/>
                    </a:lnTo>
                    <a:lnTo>
                      <a:pt x="186" y="67"/>
                    </a:lnTo>
                    <a:lnTo>
                      <a:pt x="60" y="67"/>
                    </a:lnTo>
                    <a:lnTo>
                      <a:pt x="36" y="67"/>
                    </a:lnTo>
                    <a:lnTo>
                      <a:pt x="77" y="24"/>
                    </a:lnTo>
                    <a:lnTo>
                      <a:pt x="17" y="24"/>
                    </a:ln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51" name="Freeform 215"/>
              <p:cNvSpPr>
                <a:spLocks/>
              </p:cNvSpPr>
              <p:nvPr/>
            </p:nvSpPr>
            <p:spPr bwMode="auto">
              <a:xfrm>
                <a:off x="1722" y="860"/>
                <a:ext cx="94" cy="44"/>
              </a:xfrm>
              <a:custGeom>
                <a:avLst/>
                <a:gdLst/>
                <a:ahLst/>
                <a:cxnLst>
                  <a:cxn ang="0">
                    <a:pos x="17" y="29"/>
                  </a:cxn>
                  <a:cxn ang="0">
                    <a:pos x="77" y="0"/>
                  </a:cxn>
                  <a:cxn ang="0">
                    <a:pos x="125" y="0"/>
                  </a:cxn>
                  <a:cxn ang="0">
                    <a:pos x="148" y="29"/>
                  </a:cxn>
                  <a:cxn ang="0">
                    <a:pos x="186" y="29"/>
                  </a:cxn>
                  <a:cxn ang="0">
                    <a:pos x="167" y="46"/>
                  </a:cxn>
                  <a:cxn ang="0">
                    <a:pos x="60" y="89"/>
                  </a:cxn>
                  <a:cxn ang="0">
                    <a:pos x="0" y="89"/>
                  </a:cxn>
                  <a:cxn ang="0">
                    <a:pos x="0" y="70"/>
                  </a:cxn>
                  <a:cxn ang="0">
                    <a:pos x="17" y="46"/>
                  </a:cxn>
                  <a:cxn ang="0">
                    <a:pos x="17" y="29"/>
                  </a:cxn>
                </a:cxnLst>
                <a:rect l="0" t="0" r="r" b="b"/>
                <a:pathLst>
                  <a:path w="186" h="89">
                    <a:moveTo>
                      <a:pt x="17" y="29"/>
                    </a:moveTo>
                    <a:lnTo>
                      <a:pt x="77" y="0"/>
                    </a:lnTo>
                    <a:lnTo>
                      <a:pt x="125" y="0"/>
                    </a:lnTo>
                    <a:lnTo>
                      <a:pt x="148" y="29"/>
                    </a:lnTo>
                    <a:lnTo>
                      <a:pt x="186" y="29"/>
                    </a:lnTo>
                    <a:lnTo>
                      <a:pt x="167" y="46"/>
                    </a:lnTo>
                    <a:lnTo>
                      <a:pt x="60" y="89"/>
                    </a:lnTo>
                    <a:lnTo>
                      <a:pt x="0" y="89"/>
                    </a:lnTo>
                    <a:lnTo>
                      <a:pt x="0" y="70"/>
                    </a:lnTo>
                    <a:lnTo>
                      <a:pt x="17" y="46"/>
                    </a:lnTo>
                    <a:lnTo>
                      <a:pt x="17" y="2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52" name="Freeform 216"/>
              <p:cNvSpPr>
                <a:spLocks/>
              </p:cNvSpPr>
              <p:nvPr/>
            </p:nvSpPr>
            <p:spPr bwMode="auto">
              <a:xfrm>
                <a:off x="1722" y="842"/>
                <a:ext cx="418" cy="96"/>
              </a:xfrm>
              <a:custGeom>
                <a:avLst/>
                <a:gdLst/>
                <a:ahLst/>
                <a:cxnLst>
                  <a:cxn ang="0">
                    <a:pos x="167" y="36"/>
                  </a:cxn>
                  <a:cxn ang="0">
                    <a:pos x="516" y="0"/>
                  </a:cxn>
                  <a:cxn ang="0">
                    <a:pos x="666" y="0"/>
                  </a:cxn>
                  <a:cxn ang="0">
                    <a:pos x="835" y="17"/>
                  </a:cxn>
                  <a:cxn ang="0">
                    <a:pos x="468" y="84"/>
                  </a:cxn>
                  <a:cxn ang="0">
                    <a:pos x="384" y="127"/>
                  </a:cxn>
                  <a:cxn ang="0">
                    <a:pos x="317" y="127"/>
                  </a:cxn>
                  <a:cxn ang="0">
                    <a:pos x="317" y="144"/>
                  </a:cxn>
                  <a:cxn ang="0">
                    <a:pos x="275" y="144"/>
                  </a:cxn>
                  <a:cxn ang="0">
                    <a:pos x="299" y="168"/>
                  </a:cxn>
                  <a:cxn ang="0">
                    <a:pos x="186" y="193"/>
                  </a:cxn>
                  <a:cxn ang="0">
                    <a:pos x="186" y="168"/>
                  </a:cxn>
                  <a:cxn ang="0">
                    <a:pos x="0" y="168"/>
                  </a:cxn>
                  <a:cxn ang="0">
                    <a:pos x="17" y="168"/>
                  </a:cxn>
                  <a:cxn ang="0">
                    <a:pos x="77" y="127"/>
                  </a:cxn>
                  <a:cxn ang="0">
                    <a:pos x="210" y="108"/>
                  </a:cxn>
                  <a:cxn ang="0">
                    <a:pos x="210" y="84"/>
                  </a:cxn>
                  <a:cxn ang="0">
                    <a:pos x="186" y="84"/>
                  </a:cxn>
                  <a:cxn ang="0">
                    <a:pos x="227" y="65"/>
                  </a:cxn>
                  <a:cxn ang="0">
                    <a:pos x="186" y="65"/>
                  </a:cxn>
                  <a:cxn ang="0">
                    <a:pos x="167" y="36"/>
                  </a:cxn>
                </a:cxnLst>
                <a:rect l="0" t="0" r="r" b="b"/>
                <a:pathLst>
                  <a:path w="835" h="193">
                    <a:moveTo>
                      <a:pt x="167" y="36"/>
                    </a:moveTo>
                    <a:lnTo>
                      <a:pt x="516" y="0"/>
                    </a:lnTo>
                    <a:lnTo>
                      <a:pt x="666" y="0"/>
                    </a:lnTo>
                    <a:lnTo>
                      <a:pt x="835" y="17"/>
                    </a:lnTo>
                    <a:lnTo>
                      <a:pt x="468" y="84"/>
                    </a:lnTo>
                    <a:lnTo>
                      <a:pt x="384" y="127"/>
                    </a:lnTo>
                    <a:lnTo>
                      <a:pt x="317" y="127"/>
                    </a:lnTo>
                    <a:lnTo>
                      <a:pt x="317" y="144"/>
                    </a:lnTo>
                    <a:lnTo>
                      <a:pt x="275" y="144"/>
                    </a:lnTo>
                    <a:lnTo>
                      <a:pt x="299" y="168"/>
                    </a:lnTo>
                    <a:lnTo>
                      <a:pt x="186" y="193"/>
                    </a:lnTo>
                    <a:lnTo>
                      <a:pt x="186" y="168"/>
                    </a:lnTo>
                    <a:lnTo>
                      <a:pt x="0" y="168"/>
                    </a:lnTo>
                    <a:lnTo>
                      <a:pt x="17" y="168"/>
                    </a:lnTo>
                    <a:lnTo>
                      <a:pt x="77" y="127"/>
                    </a:lnTo>
                    <a:lnTo>
                      <a:pt x="210" y="108"/>
                    </a:lnTo>
                    <a:lnTo>
                      <a:pt x="210" y="84"/>
                    </a:lnTo>
                    <a:lnTo>
                      <a:pt x="186" y="84"/>
                    </a:lnTo>
                    <a:lnTo>
                      <a:pt x="227" y="65"/>
                    </a:lnTo>
                    <a:lnTo>
                      <a:pt x="186" y="65"/>
                    </a:lnTo>
                    <a:lnTo>
                      <a:pt x="167" y="36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53" name="Freeform 217"/>
              <p:cNvSpPr>
                <a:spLocks/>
              </p:cNvSpPr>
              <p:nvPr/>
            </p:nvSpPr>
            <p:spPr bwMode="auto">
              <a:xfrm>
                <a:off x="1581" y="896"/>
                <a:ext cx="106" cy="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2" y="0"/>
                  </a:cxn>
                  <a:cxn ang="0">
                    <a:pos x="131" y="0"/>
                  </a:cxn>
                  <a:cxn ang="0">
                    <a:pos x="102" y="24"/>
                  </a:cxn>
                  <a:cxn ang="0">
                    <a:pos x="131" y="24"/>
                  </a:cxn>
                  <a:cxn ang="0">
                    <a:pos x="169" y="0"/>
                  </a:cxn>
                  <a:cxn ang="0">
                    <a:pos x="211" y="24"/>
                  </a:cxn>
                  <a:cxn ang="0">
                    <a:pos x="83" y="49"/>
                  </a:cxn>
                  <a:cxn ang="0">
                    <a:pos x="83" y="24"/>
                  </a:cxn>
                  <a:cxn ang="0">
                    <a:pos x="17" y="24"/>
                  </a:cxn>
                  <a:cxn ang="0">
                    <a:pos x="0" y="0"/>
                  </a:cxn>
                  <a:cxn ang="0">
                    <a:pos x="40" y="0"/>
                  </a:cxn>
                  <a:cxn ang="0">
                    <a:pos x="0" y="0"/>
                  </a:cxn>
                </a:cxnLst>
                <a:rect l="0" t="0" r="r" b="b"/>
                <a:pathLst>
                  <a:path w="211" h="49">
                    <a:moveTo>
                      <a:pt x="0" y="0"/>
                    </a:moveTo>
                    <a:lnTo>
                      <a:pt x="102" y="0"/>
                    </a:lnTo>
                    <a:lnTo>
                      <a:pt x="131" y="0"/>
                    </a:lnTo>
                    <a:lnTo>
                      <a:pt x="102" y="24"/>
                    </a:lnTo>
                    <a:lnTo>
                      <a:pt x="131" y="24"/>
                    </a:lnTo>
                    <a:lnTo>
                      <a:pt x="169" y="0"/>
                    </a:lnTo>
                    <a:lnTo>
                      <a:pt x="211" y="24"/>
                    </a:lnTo>
                    <a:lnTo>
                      <a:pt x="83" y="49"/>
                    </a:lnTo>
                    <a:lnTo>
                      <a:pt x="83" y="24"/>
                    </a:lnTo>
                    <a:lnTo>
                      <a:pt x="17" y="24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54" name="Freeform 218"/>
              <p:cNvSpPr>
                <a:spLocks/>
              </p:cNvSpPr>
              <p:nvPr/>
            </p:nvSpPr>
            <p:spPr bwMode="auto">
              <a:xfrm>
                <a:off x="1656" y="905"/>
                <a:ext cx="54" cy="25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107" y="0"/>
                  </a:cxn>
                  <a:cxn ang="0">
                    <a:pos x="83" y="49"/>
                  </a:cxn>
                  <a:cxn ang="0">
                    <a:pos x="0" y="49"/>
                  </a:cxn>
                </a:cxnLst>
                <a:rect l="0" t="0" r="r" b="b"/>
                <a:pathLst>
                  <a:path w="107" h="49">
                    <a:moveTo>
                      <a:pt x="0" y="49"/>
                    </a:moveTo>
                    <a:lnTo>
                      <a:pt x="107" y="0"/>
                    </a:lnTo>
                    <a:lnTo>
                      <a:pt x="83" y="49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55" name="Freeform 219"/>
              <p:cNvSpPr>
                <a:spLocks/>
              </p:cNvSpPr>
              <p:nvPr/>
            </p:nvSpPr>
            <p:spPr bwMode="auto">
              <a:xfrm>
                <a:off x="1536" y="926"/>
                <a:ext cx="87" cy="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1" y="0"/>
                  </a:cxn>
                  <a:cxn ang="0">
                    <a:pos x="65" y="24"/>
                  </a:cxn>
                  <a:cxn ang="0">
                    <a:pos x="108" y="0"/>
                  </a:cxn>
                  <a:cxn ang="0">
                    <a:pos x="174" y="0"/>
                  </a:cxn>
                  <a:cxn ang="0">
                    <a:pos x="108" y="50"/>
                  </a:cxn>
                  <a:cxn ang="0">
                    <a:pos x="41" y="50"/>
                  </a:cxn>
                  <a:cxn ang="0">
                    <a:pos x="0" y="50"/>
                  </a:cxn>
                  <a:cxn ang="0">
                    <a:pos x="0" y="0"/>
                  </a:cxn>
                </a:cxnLst>
                <a:rect l="0" t="0" r="r" b="b"/>
                <a:pathLst>
                  <a:path w="174" h="50">
                    <a:moveTo>
                      <a:pt x="0" y="0"/>
                    </a:moveTo>
                    <a:lnTo>
                      <a:pt x="41" y="0"/>
                    </a:lnTo>
                    <a:lnTo>
                      <a:pt x="65" y="24"/>
                    </a:lnTo>
                    <a:lnTo>
                      <a:pt x="108" y="0"/>
                    </a:lnTo>
                    <a:lnTo>
                      <a:pt x="174" y="0"/>
                    </a:lnTo>
                    <a:lnTo>
                      <a:pt x="108" y="50"/>
                    </a:lnTo>
                    <a:lnTo>
                      <a:pt x="41" y="50"/>
                    </a:lnTo>
                    <a:lnTo>
                      <a:pt x="0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56" name="Freeform 220"/>
              <p:cNvSpPr>
                <a:spLocks/>
              </p:cNvSpPr>
              <p:nvPr/>
            </p:nvSpPr>
            <p:spPr bwMode="auto">
              <a:xfrm>
                <a:off x="1494" y="968"/>
                <a:ext cx="87" cy="44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65" y="22"/>
                  </a:cxn>
                  <a:cxn ang="0">
                    <a:pos x="65" y="0"/>
                  </a:cxn>
                  <a:cxn ang="0">
                    <a:pos x="175" y="0"/>
                  </a:cxn>
                  <a:cxn ang="0">
                    <a:pos x="149" y="22"/>
                  </a:cxn>
                  <a:cxn ang="0">
                    <a:pos x="125" y="65"/>
                  </a:cxn>
                  <a:cxn ang="0">
                    <a:pos x="41" y="89"/>
                  </a:cxn>
                  <a:cxn ang="0">
                    <a:pos x="24" y="65"/>
                  </a:cxn>
                  <a:cxn ang="0">
                    <a:pos x="0" y="65"/>
                  </a:cxn>
                  <a:cxn ang="0">
                    <a:pos x="0" y="41"/>
                  </a:cxn>
                </a:cxnLst>
                <a:rect l="0" t="0" r="r" b="b"/>
                <a:pathLst>
                  <a:path w="175" h="89">
                    <a:moveTo>
                      <a:pt x="0" y="41"/>
                    </a:moveTo>
                    <a:lnTo>
                      <a:pt x="65" y="22"/>
                    </a:lnTo>
                    <a:lnTo>
                      <a:pt x="65" y="0"/>
                    </a:lnTo>
                    <a:lnTo>
                      <a:pt x="175" y="0"/>
                    </a:lnTo>
                    <a:lnTo>
                      <a:pt x="149" y="22"/>
                    </a:lnTo>
                    <a:lnTo>
                      <a:pt x="125" y="65"/>
                    </a:lnTo>
                    <a:lnTo>
                      <a:pt x="41" y="89"/>
                    </a:lnTo>
                    <a:lnTo>
                      <a:pt x="24" y="65"/>
                    </a:lnTo>
                    <a:lnTo>
                      <a:pt x="0" y="65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57" name="Freeform 221"/>
              <p:cNvSpPr>
                <a:spLocks/>
              </p:cNvSpPr>
              <p:nvPr/>
            </p:nvSpPr>
            <p:spPr bwMode="auto">
              <a:xfrm>
                <a:off x="1310" y="914"/>
                <a:ext cx="117" cy="25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149" y="0"/>
                  </a:cxn>
                  <a:cxn ang="0">
                    <a:pos x="234" y="0"/>
                  </a:cxn>
                  <a:cxn ang="0">
                    <a:pos x="149" y="49"/>
                  </a:cxn>
                  <a:cxn ang="0">
                    <a:pos x="132" y="23"/>
                  </a:cxn>
                  <a:cxn ang="0">
                    <a:pos x="65" y="49"/>
                  </a:cxn>
                  <a:cxn ang="0">
                    <a:pos x="0" y="49"/>
                  </a:cxn>
                </a:cxnLst>
                <a:rect l="0" t="0" r="r" b="b"/>
                <a:pathLst>
                  <a:path w="234" h="49">
                    <a:moveTo>
                      <a:pt x="0" y="49"/>
                    </a:moveTo>
                    <a:lnTo>
                      <a:pt x="149" y="0"/>
                    </a:lnTo>
                    <a:lnTo>
                      <a:pt x="234" y="0"/>
                    </a:lnTo>
                    <a:lnTo>
                      <a:pt x="149" y="49"/>
                    </a:lnTo>
                    <a:lnTo>
                      <a:pt x="132" y="23"/>
                    </a:lnTo>
                    <a:lnTo>
                      <a:pt x="65" y="49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58" name="Freeform 222"/>
              <p:cNvSpPr>
                <a:spLocks/>
              </p:cNvSpPr>
              <p:nvPr/>
            </p:nvSpPr>
            <p:spPr bwMode="auto">
              <a:xfrm>
                <a:off x="1352" y="926"/>
                <a:ext cx="162" cy="34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08" y="0"/>
                  </a:cxn>
                  <a:cxn ang="0">
                    <a:pos x="179" y="24"/>
                  </a:cxn>
                  <a:cxn ang="0">
                    <a:pos x="179" y="48"/>
                  </a:cxn>
                  <a:cxn ang="0">
                    <a:pos x="215" y="48"/>
                  </a:cxn>
                  <a:cxn ang="0">
                    <a:pos x="215" y="24"/>
                  </a:cxn>
                  <a:cxn ang="0">
                    <a:pos x="239" y="24"/>
                  </a:cxn>
                  <a:cxn ang="0">
                    <a:pos x="215" y="24"/>
                  </a:cxn>
                  <a:cxn ang="0">
                    <a:pos x="282" y="0"/>
                  </a:cxn>
                  <a:cxn ang="0">
                    <a:pos x="282" y="24"/>
                  </a:cxn>
                  <a:cxn ang="0">
                    <a:pos x="324" y="24"/>
                  </a:cxn>
                  <a:cxn ang="0">
                    <a:pos x="282" y="48"/>
                  </a:cxn>
                  <a:cxn ang="0">
                    <a:pos x="108" y="67"/>
                  </a:cxn>
                  <a:cxn ang="0">
                    <a:pos x="89" y="48"/>
                  </a:cxn>
                  <a:cxn ang="0">
                    <a:pos x="65" y="48"/>
                  </a:cxn>
                  <a:cxn ang="0">
                    <a:pos x="0" y="48"/>
                  </a:cxn>
                </a:cxnLst>
                <a:rect l="0" t="0" r="r" b="b"/>
                <a:pathLst>
                  <a:path w="324" h="67">
                    <a:moveTo>
                      <a:pt x="0" y="48"/>
                    </a:moveTo>
                    <a:lnTo>
                      <a:pt x="108" y="0"/>
                    </a:lnTo>
                    <a:lnTo>
                      <a:pt x="179" y="24"/>
                    </a:lnTo>
                    <a:lnTo>
                      <a:pt x="179" y="48"/>
                    </a:lnTo>
                    <a:lnTo>
                      <a:pt x="215" y="48"/>
                    </a:lnTo>
                    <a:lnTo>
                      <a:pt x="215" y="24"/>
                    </a:lnTo>
                    <a:lnTo>
                      <a:pt x="239" y="24"/>
                    </a:lnTo>
                    <a:lnTo>
                      <a:pt x="215" y="24"/>
                    </a:lnTo>
                    <a:lnTo>
                      <a:pt x="282" y="0"/>
                    </a:lnTo>
                    <a:lnTo>
                      <a:pt x="282" y="24"/>
                    </a:lnTo>
                    <a:lnTo>
                      <a:pt x="324" y="24"/>
                    </a:lnTo>
                    <a:lnTo>
                      <a:pt x="282" y="48"/>
                    </a:lnTo>
                    <a:lnTo>
                      <a:pt x="108" y="67"/>
                    </a:lnTo>
                    <a:lnTo>
                      <a:pt x="89" y="48"/>
                    </a:lnTo>
                    <a:lnTo>
                      <a:pt x="65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59" name="Freeform 223"/>
              <p:cNvSpPr>
                <a:spLocks/>
              </p:cNvSpPr>
              <p:nvPr/>
            </p:nvSpPr>
            <p:spPr bwMode="auto">
              <a:xfrm>
                <a:off x="1256" y="968"/>
                <a:ext cx="226" cy="87"/>
              </a:xfrm>
              <a:custGeom>
                <a:avLst/>
                <a:gdLst/>
                <a:ahLst/>
                <a:cxnLst>
                  <a:cxn ang="0">
                    <a:pos x="24" y="89"/>
                  </a:cxn>
                  <a:cxn ang="0">
                    <a:pos x="83" y="41"/>
                  </a:cxn>
                  <a:cxn ang="0">
                    <a:pos x="191" y="24"/>
                  </a:cxn>
                  <a:cxn ang="0">
                    <a:pos x="215" y="24"/>
                  </a:cxn>
                  <a:cxn ang="0">
                    <a:pos x="215" y="41"/>
                  </a:cxn>
                  <a:cxn ang="0">
                    <a:pos x="258" y="24"/>
                  </a:cxn>
                  <a:cxn ang="0">
                    <a:pos x="341" y="41"/>
                  </a:cxn>
                  <a:cxn ang="0">
                    <a:pos x="408" y="0"/>
                  </a:cxn>
                  <a:cxn ang="0">
                    <a:pos x="450" y="24"/>
                  </a:cxn>
                  <a:cxn ang="0">
                    <a:pos x="389" y="41"/>
                  </a:cxn>
                  <a:cxn ang="0">
                    <a:pos x="389" y="89"/>
                  </a:cxn>
                  <a:cxn ang="0">
                    <a:pos x="372" y="89"/>
                  </a:cxn>
                  <a:cxn ang="0">
                    <a:pos x="372" y="113"/>
                  </a:cxn>
                  <a:cxn ang="0">
                    <a:pos x="432" y="132"/>
                  </a:cxn>
                  <a:cxn ang="0">
                    <a:pos x="341" y="174"/>
                  </a:cxn>
                  <a:cxn ang="0">
                    <a:pos x="300" y="174"/>
                  </a:cxn>
                  <a:cxn ang="0">
                    <a:pos x="258" y="149"/>
                  </a:cxn>
                  <a:cxn ang="0">
                    <a:pos x="41" y="174"/>
                  </a:cxn>
                  <a:cxn ang="0">
                    <a:pos x="59" y="149"/>
                  </a:cxn>
                  <a:cxn ang="0">
                    <a:pos x="0" y="149"/>
                  </a:cxn>
                  <a:cxn ang="0">
                    <a:pos x="24" y="132"/>
                  </a:cxn>
                  <a:cxn ang="0">
                    <a:pos x="131" y="113"/>
                  </a:cxn>
                  <a:cxn ang="0">
                    <a:pos x="24" y="113"/>
                  </a:cxn>
                  <a:cxn ang="0">
                    <a:pos x="24" y="89"/>
                  </a:cxn>
                </a:cxnLst>
                <a:rect l="0" t="0" r="r" b="b"/>
                <a:pathLst>
                  <a:path w="450" h="174">
                    <a:moveTo>
                      <a:pt x="24" y="89"/>
                    </a:moveTo>
                    <a:lnTo>
                      <a:pt x="83" y="41"/>
                    </a:lnTo>
                    <a:lnTo>
                      <a:pt x="191" y="24"/>
                    </a:lnTo>
                    <a:lnTo>
                      <a:pt x="215" y="24"/>
                    </a:lnTo>
                    <a:lnTo>
                      <a:pt x="215" y="41"/>
                    </a:lnTo>
                    <a:lnTo>
                      <a:pt x="258" y="24"/>
                    </a:lnTo>
                    <a:lnTo>
                      <a:pt x="341" y="41"/>
                    </a:lnTo>
                    <a:lnTo>
                      <a:pt x="408" y="0"/>
                    </a:lnTo>
                    <a:lnTo>
                      <a:pt x="450" y="24"/>
                    </a:lnTo>
                    <a:lnTo>
                      <a:pt x="389" y="41"/>
                    </a:lnTo>
                    <a:lnTo>
                      <a:pt x="389" y="89"/>
                    </a:lnTo>
                    <a:lnTo>
                      <a:pt x="372" y="89"/>
                    </a:lnTo>
                    <a:lnTo>
                      <a:pt x="372" y="113"/>
                    </a:lnTo>
                    <a:lnTo>
                      <a:pt x="432" y="132"/>
                    </a:lnTo>
                    <a:lnTo>
                      <a:pt x="341" y="174"/>
                    </a:lnTo>
                    <a:lnTo>
                      <a:pt x="300" y="174"/>
                    </a:lnTo>
                    <a:lnTo>
                      <a:pt x="258" y="149"/>
                    </a:lnTo>
                    <a:lnTo>
                      <a:pt x="41" y="174"/>
                    </a:lnTo>
                    <a:lnTo>
                      <a:pt x="59" y="149"/>
                    </a:lnTo>
                    <a:lnTo>
                      <a:pt x="0" y="149"/>
                    </a:lnTo>
                    <a:lnTo>
                      <a:pt x="24" y="132"/>
                    </a:lnTo>
                    <a:lnTo>
                      <a:pt x="131" y="113"/>
                    </a:lnTo>
                    <a:lnTo>
                      <a:pt x="24" y="113"/>
                    </a:lnTo>
                    <a:lnTo>
                      <a:pt x="24" y="8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60" name="Freeform 224"/>
              <p:cNvSpPr>
                <a:spLocks/>
              </p:cNvSpPr>
              <p:nvPr/>
            </p:nvSpPr>
            <p:spPr bwMode="auto">
              <a:xfrm>
                <a:off x="1193" y="960"/>
                <a:ext cx="159" cy="52"/>
              </a:xfrm>
              <a:custGeom>
                <a:avLst/>
                <a:gdLst/>
                <a:ahLst/>
                <a:cxnLst>
                  <a:cxn ang="0">
                    <a:pos x="0" y="82"/>
                  </a:cxn>
                  <a:cxn ang="0">
                    <a:pos x="108" y="41"/>
                  </a:cxn>
                  <a:cxn ang="0">
                    <a:pos x="108" y="17"/>
                  </a:cxn>
                  <a:cxn ang="0">
                    <a:pos x="209" y="0"/>
                  </a:cxn>
                  <a:cxn ang="0">
                    <a:pos x="299" y="17"/>
                  </a:cxn>
                  <a:cxn ang="0">
                    <a:pos x="318" y="41"/>
                  </a:cxn>
                  <a:cxn ang="0">
                    <a:pos x="168" y="58"/>
                  </a:cxn>
                  <a:cxn ang="0">
                    <a:pos x="77" y="106"/>
                  </a:cxn>
                  <a:cxn ang="0">
                    <a:pos x="17" y="106"/>
                  </a:cxn>
                  <a:cxn ang="0">
                    <a:pos x="17" y="82"/>
                  </a:cxn>
                  <a:cxn ang="0">
                    <a:pos x="0" y="82"/>
                  </a:cxn>
                </a:cxnLst>
                <a:rect l="0" t="0" r="r" b="b"/>
                <a:pathLst>
                  <a:path w="318" h="106">
                    <a:moveTo>
                      <a:pt x="0" y="82"/>
                    </a:moveTo>
                    <a:lnTo>
                      <a:pt x="108" y="41"/>
                    </a:lnTo>
                    <a:lnTo>
                      <a:pt x="108" y="17"/>
                    </a:lnTo>
                    <a:lnTo>
                      <a:pt x="209" y="0"/>
                    </a:lnTo>
                    <a:lnTo>
                      <a:pt x="299" y="17"/>
                    </a:lnTo>
                    <a:lnTo>
                      <a:pt x="318" y="41"/>
                    </a:lnTo>
                    <a:lnTo>
                      <a:pt x="168" y="58"/>
                    </a:lnTo>
                    <a:lnTo>
                      <a:pt x="77" y="106"/>
                    </a:lnTo>
                    <a:lnTo>
                      <a:pt x="17" y="106"/>
                    </a:lnTo>
                    <a:lnTo>
                      <a:pt x="17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61" name="Freeform 225"/>
              <p:cNvSpPr>
                <a:spLocks/>
              </p:cNvSpPr>
              <p:nvPr/>
            </p:nvSpPr>
            <p:spPr bwMode="auto">
              <a:xfrm>
                <a:off x="5215" y="1140"/>
                <a:ext cx="53" cy="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5" y="50"/>
                  </a:cxn>
                  <a:cxn ang="0">
                    <a:pos x="87" y="50"/>
                  </a:cxn>
                  <a:cxn ang="0">
                    <a:pos x="17" y="50"/>
                  </a:cxn>
                  <a:cxn ang="0">
                    <a:pos x="0" y="0"/>
                  </a:cxn>
                </a:cxnLst>
                <a:rect l="0" t="0" r="r" b="b"/>
                <a:pathLst>
                  <a:path w="105" h="50">
                    <a:moveTo>
                      <a:pt x="0" y="0"/>
                    </a:moveTo>
                    <a:lnTo>
                      <a:pt x="105" y="50"/>
                    </a:lnTo>
                    <a:lnTo>
                      <a:pt x="87" y="50"/>
                    </a:lnTo>
                    <a:lnTo>
                      <a:pt x="17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62" name="Freeform 226"/>
              <p:cNvSpPr>
                <a:spLocks/>
              </p:cNvSpPr>
              <p:nvPr/>
            </p:nvSpPr>
            <p:spPr bwMode="auto">
              <a:xfrm>
                <a:off x="347" y="1203"/>
                <a:ext cx="36" cy="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" y="0"/>
                  </a:cxn>
                  <a:cxn ang="0">
                    <a:pos x="29" y="49"/>
                  </a:cxn>
                  <a:cxn ang="0">
                    <a:pos x="0" y="0"/>
                  </a:cxn>
                </a:cxnLst>
                <a:rect l="0" t="0" r="r" b="b"/>
                <a:pathLst>
                  <a:path w="72" h="49">
                    <a:moveTo>
                      <a:pt x="0" y="0"/>
                    </a:moveTo>
                    <a:lnTo>
                      <a:pt x="72" y="0"/>
                    </a:lnTo>
                    <a:lnTo>
                      <a:pt x="29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63" name="Freeform 227"/>
              <p:cNvSpPr>
                <a:spLocks/>
              </p:cNvSpPr>
              <p:nvPr/>
            </p:nvSpPr>
            <p:spPr bwMode="auto">
              <a:xfrm>
                <a:off x="468" y="1239"/>
                <a:ext cx="53" cy="30"/>
              </a:xfrm>
              <a:custGeom>
                <a:avLst/>
                <a:gdLst/>
                <a:ahLst/>
                <a:cxnLst>
                  <a:cxn ang="0">
                    <a:pos x="0" y="60"/>
                  </a:cxn>
                  <a:cxn ang="0">
                    <a:pos x="106" y="0"/>
                  </a:cxn>
                  <a:cxn ang="0">
                    <a:pos x="106" y="17"/>
                  </a:cxn>
                  <a:cxn ang="0">
                    <a:pos x="87" y="17"/>
                  </a:cxn>
                  <a:cxn ang="0">
                    <a:pos x="87" y="36"/>
                  </a:cxn>
                  <a:cxn ang="0">
                    <a:pos x="0" y="60"/>
                  </a:cxn>
                </a:cxnLst>
                <a:rect l="0" t="0" r="r" b="b"/>
                <a:pathLst>
                  <a:path w="106" h="60">
                    <a:moveTo>
                      <a:pt x="0" y="60"/>
                    </a:moveTo>
                    <a:lnTo>
                      <a:pt x="106" y="0"/>
                    </a:lnTo>
                    <a:lnTo>
                      <a:pt x="106" y="17"/>
                    </a:lnTo>
                    <a:lnTo>
                      <a:pt x="87" y="17"/>
                    </a:lnTo>
                    <a:lnTo>
                      <a:pt x="87" y="36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64" name="Freeform 228"/>
              <p:cNvSpPr>
                <a:spLocks/>
              </p:cNvSpPr>
              <p:nvPr/>
            </p:nvSpPr>
            <p:spPr bwMode="auto">
              <a:xfrm>
                <a:off x="718" y="1324"/>
                <a:ext cx="29" cy="44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58" y="0"/>
                  </a:cxn>
                  <a:cxn ang="0">
                    <a:pos x="17" y="58"/>
                  </a:cxn>
                  <a:cxn ang="0">
                    <a:pos x="17" y="89"/>
                  </a:cxn>
                  <a:cxn ang="0">
                    <a:pos x="0" y="58"/>
                  </a:cxn>
                  <a:cxn ang="0">
                    <a:pos x="0" y="17"/>
                  </a:cxn>
                  <a:cxn ang="0">
                    <a:pos x="17" y="0"/>
                  </a:cxn>
                </a:cxnLst>
                <a:rect l="0" t="0" r="r" b="b"/>
                <a:pathLst>
                  <a:path w="58" h="89">
                    <a:moveTo>
                      <a:pt x="17" y="0"/>
                    </a:moveTo>
                    <a:lnTo>
                      <a:pt x="58" y="0"/>
                    </a:lnTo>
                    <a:lnTo>
                      <a:pt x="17" y="58"/>
                    </a:lnTo>
                    <a:lnTo>
                      <a:pt x="17" y="89"/>
                    </a:lnTo>
                    <a:lnTo>
                      <a:pt x="0" y="58"/>
                    </a:lnTo>
                    <a:lnTo>
                      <a:pt x="0" y="1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65" name="Freeform 229"/>
              <p:cNvSpPr>
                <a:spLocks/>
              </p:cNvSpPr>
              <p:nvPr/>
            </p:nvSpPr>
            <p:spPr bwMode="auto">
              <a:xfrm>
                <a:off x="747" y="1387"/>
                <a:ext cx="44" cy="5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5" y="23"/>
                  </a:cxn>
                  <a:cxn ang="0">
                    <a:pos x="89" y="87"/>
                  </a:cxn>
                  <a:cxn ang="0">
                    <a:pos x="65" y="106"/>
                  </a:cxn>
                  <a:cxn ang="0">
                    <a:pos x="47" y="87"/>
                  </a:cxn>
                  <a:cxn ang="0">
                    <a:pos x="47" y="58"/>
                  </a:cxn>
                  <a:cxn ang="0">
                    <a:pos x="23" y="58"/>
                  </a:cxn>
                  <a:cxn ang="0">
                    <a:pos x="23" y="41"/>
                  </a:cxn>
                  <a:cxn ang="0">
                    <a:pos x="0" y="23"/>
                  </a:cxn>
                  <a:cxn ang="0">
                    <a:pos x="0" y="0"/>
                  </a:cxn>
                </a:cxnLst>
                <a:rect l="0" t="0" r="r" b="b"/>
                <a:pathLst>
                  <a:path w="89" h="106">
                    <a:moveTo>
                      <a:pt x="0" y="0"/>
                    </a:moveTo>
                    <a:lnTo>
                      <a:pt x="65" y="23"/>
                    </a:lnTo>
                    <a:lnTo>
                      <a:pt x="89" y="87"/>
                    </a:lnTo>
                    <a:lnTo>
                      <a:pt x="65" y="106"/>
                    </a:lnTo>
                    <a:lnTo>
                      <a:pt x="47" y="87"/>
                    </a:lnTo>
                    <a:lnTo>
                      <a:pt x="47" y="58"/>
                    </a:lnTo>
                    <a:lnTo>
                      <a:pt x="23" y="58"/>
                    </a:lnTo>
                    <a:lnTo>
                      <a:pt x="23" y="41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66" name="Freeform 230"/>
              <p:cNvSpPr>
                <a:spLocks/>
              </p:cNvSpPr>
              <p:nvPr/>
            </p:nvSpPr>
            <p:spPr bwMode="auto">
              <a:xfrm>
                <a:off x="1948" y="831"/>
                <a:ext cx="722" cy="384"/>
              </a:xfrm>
              <a:custGeom>
                <a:avLst/>
                <a:gdLst/>
                <a:ahLst/>
                <a:cxnLst>
                  <a:cxn ang="0">
                    <a:pos x="17" y="132"/>
                  </a:cxn>
                  <a:cxn ang="0">
                    <a:pos x="234" y="108"/>
                  </a:cxn>
                  <a:cxn ang="0">
                    <a:pos x="167" y="89"/>
                  </a:cxn>
                  <a:cxn ang="0">
                    <a:pos x="367" y="60"/>
                  </a:cxn>
                  <a:cxn ang="0">
                    <a:pos x="577" y="41"/>
                  </a:cxn>
                  <a:cxn ang="0">
                    <a:pos x="1118" y="0"/>
                  </a:cxn>
                  <a:cxn ang="0">
                    <a:pos x="1227" y="41"/>
                  </a:cxn>
                  <a:cxn ang="0">
                    <a:pos x="1444" y="60"/>
                  </a:cxn>
                  <a:cxn ang="0">
                    <a:pos x="1244" y="132"/>
                  </a:cxn>
                  <a:cxn ang="0">
                    <a:pos x="1227" y="149"/>
                  </a:cxn>
                  <a:cxn ang="0">
                    <a:pos x="1244" y="191"/>
                  </a:cxn>
                  <a:cxn ang="0">
                    <a:pos x="1166" y="215"/>
                  </a:cxn>
                  <a:cxn ang="0">
                    <a:pos x="1185" y="258"/>
                  </a:cxn>
                  <a:cxn ang="0">
                    <a:pos x="1185" y="275"/>
                  </a:cxn>
                  <a:cxn ang="0">
                    <a:pos x="1101" y="299"/>
                  </a:cxn>
                  <a:cxn ang="0">
                    <a:pos x="1101" y="342"/>
                  </a:cxn>
                  <a:cxn ang="0">
                    <a:pos x="1101" y="389"/>
                  </a:cxn>
                  <a:cxn ang="0">
                    <a:pos x="1016" y="366"/>
                  </a:cxn>
                  <a:cxn ang="0">
                    <a:pos x="1075" y="408"/>
                  </a:cxn>
                  <a:cxn ang="0">
                    <a:pos x="949" y="449"/>
                  </a:cxn>
                  <a:cxn ang="0">
                    <a:pos x="667" y="557"/>
                  </a:cxn>
                  <a:cxn ang="0">
                    <a:pos x="534" y="576"/>
                  </a:cxn>
                  <a:cxn ang="0">
                    <a:pos x="517" y="599"/>
                  </a:cxn>
                  <a:cxn ang="0">
                    <a:pos x="426" y="666"/>
                  </a:cxn>
                  <a:cxn ang="0">
                    <a:pos x="367" y="768"/>
                  </a:cxn>
                  <a:cxn ang="0">
                    <a:pos x="257" y="726"/>
                  </a:cxn>
                  <a:cxn ang="0">
                    <a:pos x="215" y="642"/>
                  </a:cxn>
                  <a:cxn ang="0">
                    <a:pos x="198" y="599"/>
                  </a:cxn>
                  <a:cxn ang="0">
                    <a:pos x="198" y="557"/>
                  </a:cxn>
                  <a:cxn ang="0">
                    <a:pos x="257" y="449"/>
                  </a:cxn>
                  <a:cxn ang="0">
                    <a:pos x="317" y="425"/>
                  </a:cxn>
                  <a:cxn ang="0">
                    <a:pos x="257" y="425"/>
                  </a:cxn>
                  <a:cxn ang="0">
                    <a:pos x="257" y="389"/>
                  </a:cxn>
                  <a:cxn ang="0">
                    <a:pos x="300" y="366"/>
                  </a:cxn>
                  <a:cxn ang="0">
                    <a:pos x="276" y="366"/>
                  </a:cxn>
                  <a:cxn ang="0">
                    <a:pos x="257" y="342"/>
                  </a:cxn>
                  <a:cxn ang="0">
                    <a:pos x="276" y="299"/>
                  </a:cxn>
                  <a:cxn ang="0">
                    <a:pos x="257" y="239"/>
                  </a:cxn>
                  <a:cxn ang="0">
                    <a:pos x="198" y="215"/>
                  </a:cxn>
                  <a:cxn ang="0">
                    <a:pos x="0" y="191"/>
                  </a:cxn>
                  <a:cxn ang="0">
                    <a:pos x="41" y="149"/>
                  </a:cxn>
                </a:cxnLst>
                <a:rect l="0" t="0" r="r" b="b"/>
                <a:pathLst>
                  <a:path w="1444" h="768">
                    <a:moveTo>
                      <a:pt x="0" y="149"/>
                    </a:moveTo>
                    <a:lnTo>
                      <a:pt x="17" y="132"/>
                    </a:lnTo>
                    <a:lnTo>
                      <a:pt x="198" y="132"/>
                    </a:lnTo>
                    <a:lnTo>
                      <a:pt x="234" y="108"/>
                    </a:lnTo>
                    <a:lnTo>
                      <a:pt x="234" y="89"/>
                    </a:lnTo>
                    <a:lnTo>
                      <a:pt x="167" y="89"/>
                    </a:lnTo>
                    <a:lnTo>
                      <a:pt x="300" y="60"/>
                    </a:lnTo>
                    <a:lnTo>
                      <a:pt x="367" y="60"/>
                    </a:lnTo>
                    <a:lnTo>
                      <a:pt x="348" y="41"/>
                    </a:lnTo>
                    <a:lnTo>
                      <a:pt x="577" y="41"/>
                    </a:lnTo>
                    <a:lnTo>
                      <a:pt x="775" y="24"/>
                    </a:lnTo>
                    <a:lnTo>
                      <a:pt x="1118" y="0"/>
                    </a:lnTo>
                    <a:lnTo>
                      <a:pt x="1275" y="24"/>
                    </a:lnTo>
                    <a:lnTo>
                      <a:pt x="1227" y="41"/>
                    </a:lnTo>
                    <a:lnTo>
                      <a:pt x="1335" y="41"/>
                    </a:lnTo>
                    <a:lnTo>
                      <a:pt x="1444" y="60"/>
                    </a:lnTo>
                    <a:lnTo>
                      <a:pt x="1335" y="89"/>
                    </a:lnTo>
                    <a:lnTo>
                      <a:pt x="1244" y="132"/>
                    </a:lnTo>
                    <a:lnTo>
                      <a:pt x="1244" y="149"/>
                    </a:lnTo>
                    <a:lnTo>
                      <a:pt x="1227" y="149"/>
                    </a:lnTo>
                    <a:lnTo>
                      <a:pt x="1244" y="168"/>
                    </a:lnTo>
                    <a:lnTo>
                      <a:pt x="1244" y="191"/>
                    </a:lnTo>
                    <a:lnTo>
                      <a:pt x="1166" y="191"/>
                    </a:lnTo>
                    <a:lnTo>
                      <a:pt x="1166" y="215"/>
                    </a:lnTo>
                    <a:lnTo>
                      <a:pt x="1208" y="215"/>
                    </a:lnTo>
                    <a:lnTo>
                      <a:pt x="1185" y="258"/>
                    </a:lnTo>
                    <a:lnTo>
                      <a:pt x="1208" y="258"/>
                    </a:lnTo>
                    <a:lnTo>
                      <a:pt x="1185" y="275"/>
                    </a:lnTo>
                    <a:lnTo>
                      <a:pt x="1166" y="299"/>
                    </a:lnTo>
                    <a:lnTo>
                      <a:pt x="1101" y="299"/>
                    </a:lnTo>
                    <a:lnTo>
                      <a:pt x="1118" y="318"/>
                    </a:lnTo>
                    <a:lnTo>
                      <a:pt x="1101" y="342"/>
                    </a:lnTo>
                    <a:lnTo>
                      <a:pt x="1101" y="366"/>
                    </a:lnTo>
                    <a:lnTo>
                      <a:pt x="1101" y="389"/>
                    </a:lnTo>
                    <a:lnTo>
                      <a:pt x="1034" y="366"/>
                    </a:lnTo>
                    <a:lnTo>
                      <a:pt x="1016" y="366"/>
                    </a:lnTo>
                    <a:lnTo>
                      <a:pt x="1016" y="389"/>
                    </a:lnTo>
                    <a:lnTo>
                      <a:pt x="1075" y="408"/>
                    </a:lnTo>
                    <a:lnTo>
                      <a:pt x="1058" y="408"/>
                    </a:lnTo>
                    <a:lnTo>
                      <a:pt x="949" y="449"/>
                    </a:lnTo>
                    <a:lnTo>
                      <a:pt x="799" y="468"/>
                    </a:lnTo>
                    <a:lnTo>
                      <a:pt x="667" y="557"/>
                    </a:lnTo>
                    <a:lnTo>
                      <a:pt x="558" y="557"/>
                    </a:lnTo>
                    <a:lnTo>
                      <a:pt x="534" y="576"/>
                    </a:lnTo>
                    <a:lnTo>
                      <a:pt x="517" y="576"/>
                    </a:lnTo>
                    <a:lnTo>
                      <a:pt x="517" y="599"/>
                    </a:lnTo>
                    <a:lnTo>
                      <a:pt x="498" y="642"/>
                    </a:lnTo>
                    <a:lnTo>
                      <a:pt x="426" y="666"/>
                    </a:lnTo>
                    <a:lnTo>
                      <a:pt x="426" y="683"/>
                    </a:lnTo>
                    <a:lnTo>
                      <a:pt x="367" y="768"/>
                    </a:lnTo>
                    <a:lnTo>
                      <a:pt x="348" y="768"/>
                    </a:lnTo>
                    <a:lnTo>
                      <a:pt x="257" y="726"/>
                    </a:lnTo>
                    <a:lnTo>
                      <a:pt x="234" y="707"/>
                    </a:lnTo>
                    <a:lnTo>
                      <a:pt x="215" y="642"/>
                    </a:lnTo>
                    <a:lnTo>
                      <a:pt x="215" y="618"/>
                    </a:lnTo>
                    <a:lnTo>
                      <a:pt x="198" y="599"/>
                    </a:lnTo>
                    <a:lnTo>
                      <a:pt x="215" y="557"/>
                    </a:lnTo>
                    <a:lnTo>
                      <a:pt x="198" y="557"/>
                    </a:lnTo>
                    <a:lnTo>
                      <a:pt x="234" y="468"/>
                    </a:lnTo>
                    <a:lnTo>
                      <a:pt x="257" y="449"/>
                    </a:lnTo>
                    <a:lnTo>
                      <a:pt x="300" y="449"/>
                    </a:lnTo>
                    <a:lnTo>
                      <a:pt x="317" y="425"/>
                    </a:lnTo>
                    <a:lnTo>
                      <a:pt x="317" y="408"/>
                    </a:lnTo>
                    <a:lnTo>
                      <a:pt x="257" y="425"/>
                    </a:lnTo>
                    <a:lnTo>
                      <a:pt x="215" y="425"/>
                    </a:lnTo>
                    <a:lnTo>
                      <a:pt x="257" y="389"/>
                    </a:lnTo>
                    <a:lnTo>
                      <a:pt x="348" y="389"/>
                    </a:lnTo>
                    <a:lnTo>
                      <a:pt x="300" y="366"/>
                    </a:lnTo>
                    <a:lnTo>
                      <a:pt x="300" y="342"/>
                    </a:lnTo>
                    <a:lnTo>
                      <a:pt x="276" y="366"/>
                    </a:lnTo>
                    <a:lnTo>
                      <a:pt x="234" y="342"/>
                    </a:lnTo>
                    <a:lnTo>
                      <a:pt x="257" y="342"/>
                    </a:lnTo>
                    <a:lnTo>
                      <a:pt x="257" y="318"/>
                    </a:lnTo>
                    <a:lnTo>
                      <a:pt x="276" y="299"/>
                    </a:lnTo>
                    <a:lnTo>
                      <a:pt x="276" y="258"/>
                    </a:lnTo>
                    <a:lnTo>
                      <a:pt x="257" y="239"/>
                    </a:lnTo>
                    <a:lnTo>
                      <a:pt x="276" y="215"/>
                    </a:lnTo>
                    <a:lnTo>
                      <a:pt x="198" y="215"/>
                    </a:lnTo>
                    <a:lnTo>
                      <a:pt x="41" y="215"/>
                    </a:lnTo>
                    <a:lnTo>
                      <a:pt x="0" y="191"/>
                    </a:lnTo>
                    <a:lnTo>
                      <a:pt x="41" y="168"/>
                    </a:lnTo>
                    <a:lnTo>
                      <a:pt x="41" y="149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67" name="Freeform 231"/>
              <p:cNvSpPr>
                <a:spLocks/>
              </p:cNvSpPr>
              <p:nvPr/>
            </p:nvSpPr>
            <p:spPr bwMode="auto">
              <a:xfrm>
                <a:off x="2340" y="1098"/>
                <a:ext cx="152" cy="53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48" y="0"/>
                  </a:cxn>
                  <a:cxn ang="0">
                    <a:pos x="89" y="22"/>
                  </a:cxn>
                  <a:cxn ang="0">
                    <a:pos x="89" y="41"/>
                  </a:cxn>
                  <a:cxn ang="0">
                    <a:pos x="132" y="0"/>
                  </a:cxn>
                  <a:cxn ang="0">
                    <a:pos x="132" y="22"/>
                  </a:cxn>
                  <a:cxn ang="0">
                    <a:pos x="197" y="22"/>
                  </a:cxn>
                  <a:cxn ang="0">
                    <a:pos x="239" y="0"/>
                  </a:cxn>
                  <a:cxn ang="0">
                    <a:pos x="275" y="0"/>
                  </a:cxn>
                  <a:cxn ang="0">
                    <a:pos x="275" y="22"/>
                  </a:cxn>
                  <a:cxn ang="0">
                    <a:pos x="306" y="22"/>
                  </a:cxn>
                  <a:cxn ang="0">
                    <a:pos x="275" y="41"/>
                  </a:cxn>
                  <a:cxn ang="0">
                    <a:pos x="256" y="63"/>
                  </a:cxn>
                  <a:cxn ang="0">
                    <a:pos x="132" y="105"/>
                  </a:cxn>
                  <a:cxn ang="0">
                    <a:pos x="17" y="82"/>
                  </a:cxn>
                  <a:cxn ang="0">
                    <a:pos x="65" y="63"/>
                  </a:cxn>
                  <a:cxn ang="0">
                    <a:pos x="0" y="63"/>
                  </a:cxn>
                  <a:cxn ang="0">
                    <a:pos x="65" y="41"/>
                  </a:cxn>
                  <a:cxn ang="0">
                    <a:pos x="0" y="22"/>
                  </a:cxn>
                </a:cxnLst>
                <a:rect l="0" t="0" r="r" b="b"/>
                <a:pathLst>
                  <a:path w="306" h="105">
                    <a:moveTo>
                      <a:pt x="0" y="22"/>
                    </a:moveTo>
                    <a:lnTo>
                      <a:pt x="48" y="0"/>
                    </a:lnTo>
                    <a:lnTo>
                      <a:pt x="89" y="22"/>
                    </a:lnTo>
                    <a:lnTo>
                      <a:pt x="89" y="41"/>
                    </a:lnTo>
                    <a:lnTo>
                      <a:pt x="132" y="0"/>
                    </a:lnTo>
                    <a:lnTo>
                      <a:pt x="132" y="22"/>
                    </a:lnTo>
                    <a:lnTo>
                      <a:pt x="197" y="22"/>
                    </a:lnTo>
                    <a:lnTo>
                      <a:pt x="239" y="0"/>
                    </a:lnTo>
                    <a:lnTo>
                      <a:pt x="275" y="0"/>
                    </a:lnTo>
                    <a:lnTo>
                      <a:pt x="275" y="22"/>
                    </a:lnTo>
                    <a:lnTo>
                      <a:pt x="306" y="22"/>
                    </a:lnTo>
                    <a:lnTo>
                      <a:pt x="275" y="41"/>
                    </a:lnTo>
                    <a:lnTo>
                      <a:pt x="256" y="63"/>
                    </a:lnTo>
                    <a:lnTo>
                      <a:pt x="132" y="105"/>
                    </a:lnTo>
                    <a:lnTo>
                      <a:pt x="17" y="82"/>
                    </a:lnTo>
                    <a:lnTo>
                      <a:pt x="65" y="63"/>
                    </a:lnTo>
                    <a:lnTo>
                      <a:pt x="0" y="63"/>
                    </a:lnTo>
                    <a:lnTo>
                      <a:pt x="65" y="41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68" name="Freeform 232"/>
              <p:cNvSpPr>
                <a:spLocks/>
              </p:cNvSpPr>
              <p:nvPr/>
            </p:nvSpPr>
            <p:spPr bwMode="auto">
              <a:xfrm>
                <a:off x="3325" y="2662"/>
                <a:ext cx="129" cy="268"/>
              </a:xfrm>
              <a:custGeom>
                <a:avLst/>
                <a:gdLst/>
                <a:ahLst/>
                <a:cxnLst>
                  <a:cxn ang="0">
                    <a:pos x="0" y="384"/>
                  </a:cxn>
                  <a:cxn ang="0">
                    <a:pos x="41" y="317"/>
                  </a:cxn>
                  <a:cxn ang="0">
                    <a:pos x="17" y="215"/>
                  </a:cxn>
                  <a:cxn ang="0">
                    <a:pos x="41" y="148"/>
                  </a:cxn>
                  <a:cxn ang="0">
                    <a:pos x="167" y="107"/>
                  </a:cxn>
                  <a:cxn ang="0">
                    <a:pos x="167" y="65"/>
                  </a:cxn>
                  <a:cxn ang="0">
                    <a:pos x="191" y="41"/>
                  </a:cxn>
                  <a:cxn ang="0">
                    <a:pos x="215" y="0"/>
                  </a:cxn>
                  <a:cxn ang="0">
                    <a:pos x="239" y="17"/>
                  </a:cxn>
                  <a:cxn ang="0">
                    <a:pos x="257" y="131"/>
                  </a:cxn>
                  <a:cxn ang="0">
                    <a:pos x="239" y="148"/>
                  </a:cxn>
                  <a:cxn ang="0">
                    <a:pos x="239" y="131"/>
                  </a:cxn>
                  <a:cxn ang="0">
                    <a:pos x="215" y="258"/>
                  </a:cxn>
                  <a:cxn ang="0">
                    <a:pos x="131" y="515"/>
                  </a:cxn>
                  <a:cxn ang="0">
                    <a:pos x="107" y="515"/>
                  </a:cxn>
                  <a:cxn ang="0">
                    <a:pos x="41" y="534"/>
                  </a:cxn>
                  <a:cxn ang="0">
                    <a:pos x="17" y="534"/>
                  </a:cxn>
                  <a:cxn ang="0">
                    <a:pos x="0" y="492"/>
                  </a:cxn>
                  <a:cxn ang="0">
                    <a:pos x="0" y="384"/>
                  </a:cxn>
                </a:cxnLst>
                <a:rect l="0" t="0" r="r" b="b"/>
                <a:pathLst>
                  <a:path w="257" h="534">
                    <a:moveTo>
                      <a:pt x="0" y="384"/>
                    </a:moveTo>
                    <a:lnTo>
                      <a:pt x="41" y="317"/>
                    </a:lnTo>
                    <a:lnTo>
                      <a:pt x="17" y="215"/>
                    </a:lnTo>
                    <a:lnTo>
                      <a:pt x="41" y="148"/>
                    </a:lnTo>
                    <a:lnTo>
                      <a:pt x="167" y="107"/>
                    </a:lnTo>
                    <a:lnTo>
                      <a:pt x="167" y="65"/>
                    </a:lnTo>
                    <a:lnTo>
                      <a:pt x="191" y="41"/>
                    </a:lnTo>
                    <a:lnTo>
                      <a:pt x="215" y="0"/>
                    </a:lnTo>
                    <a:lnTo>
                      <a:pt x="239" y="17"/>
                    </a:lnTo>
                    <a:lnTo>
                      <a:pt x="257" y="131"/>
                    </a:lnTo>
                    <a:lnTo>
                      <a:pt x="239" y="148"/>
                    </a:lnTo>
                    <a:lnTo>
                      <a:pt x="239" y="131"/>
                    </a:lnTo>
                    <a:lnTo>
                      <a:pt x="215" y="258"/>
                    </a:lnTo>
                    <a:lnTo>
                      <a:pt x="131" y="515"/>
                    </a:lnTo>
                    <a:lnTo>
                      <a:pt x="107" y="515"/>
                    </a:lnTo>
                    <a:lnTo>
                      <a:pt x="41" y="534"/>
                    </a:lnTo>
                    <a:lnTo>
                      <a:pt x="17" y="534"/>
                    </a:lnTo>
                    <a:lnTo>
                      <a:pt x="0" y="492"/>
                    </a:lnTo>
                    <a:lnTo>
                      <a:pt x="0" y="384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69" name="Freeform 233"/>
              <p:cNvSpPr>
                <a:spLocks/>
              </p:cNvSpPr>
              <p:nvPr/>
            </p:nvSpPr>
            <p:spPr bwMode="auto">
              <a:xfrm>
                <a:off x="3983" y="2214"/>
                <a:ext cx="42" cy="75"/>
              </a:xfrm>
              <a:custGeom>
                <a:avLst/>
                <a:gdLst/>
                <a:ahLst/>
                <a:cxnLst>
                  <a:cxn ang="0">
                    <a:pos x="0" y="83"/>
                  </a:cxn>
                  <a:cxn ang="0">
                    <a:pos x="17" y="17"/>
                  </a:cxn>
                  <a:cxn ang="0">
                    <a:pos x="17" y="0"/>
                  </a:cxn>
                  <a:cxn ang="0">
                    <a:pos x="41" y="17"/>
                  </a:cxn>
                  <a:cxn ang="0">
                    <a:pos x="84" y="83"/>
                  </a:cxn>
                  <a:cxn ang="0">
                    <a:pos x="84" y="150"/>
                  </a:cxn>
                  <a:cxn ang="0">
                    <a:pos x="60" y="150"/>
                  </a:cxn>
                  <a:cxn ang="0">
                    <a:pos x="17" y="150"/>
                  </a:cxn>
                  <a:cxn ang="0">
                    <a:pos x="0" y="83"/>
                  </a:cxn>
                </a:cxnLst>
                <a:rect l="0" t="0" r="r" b="b"/>
                <a:pathLst>
                  <a:path w="84" h="150">
                    <a:moveTo>
                      <a:pt x="0" y="83"/>
                    </a:moveTo>
                    <a:lnTo>
                      <a:pt x="17" y="17"/>
                    </a:lnTo>
                    <a:lnTo>
                      <a:pt x="17" y="0"/>
                    </a:lnTo>
                    <a:lnTo>
                      <a:pt x="41" y="17"/>
                    </a:lnTo>
                    <a:lnTo>
                      <a:pt x="84" y="83"/>
                    </a:lnTo>
                    <a:lnTo>
                      <a:pt x="84" y="150"/>
                    </a:lnTo>
                    <a:lnTo>
                      <a:pt x="60" y="150"/>
                    </a:lnTo>
                    <a:lnTo>
                      <a:pt x="17" y="15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70" name="Freeform 234"/>
              <p:cNvSpPr>
                <a:spLocks/>
              </p:cNvSpPr>
              <p:nvPr/>
            </p:nvSpPr>
            <p:spPr bwMode="auto">
              <a:xfrm>
                <a:off x="4480" y="2009"/>
                <a:ext cx="42" cy="30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47" y="0"/>
                  </a:cxn>
                  <a:cxn ang="0">
                    <a:pos x="83" y="0"/>
                  </a:cxn>
                  <a:cxn ang="0">
                    <a:pos x="83" y="41"/>
                  </a:cxn>
                  <a:cxn ang="0">
                    <a:pos x="47" y="60"/>
                  </a:cxn>
                  <a:cxn ang="0">
                    <a:pos x="17" y="60"/>
                  </a:cxn>
                  <a:cxn ang="0">
                    <a:pos x="0" y="17"/>
                  </a:cxn>
                </a:cxnLst>
                <a:rect l="0" t="0" r="r" b="b"/>
                <a:pathLst>
                  <a:path w="83" h="60">
                    <a:moveTo>
                      <a:pt x="0" y="17"/>
                    </a:moveTo>
                    <a:lnTo>
                      <a:pt x="47" y="0"/>
                    </a:lnTo>
                    <a:lnTo>
                      <a:pt x="83" y="0"/>
                    </a:lnTo>
                    <a:lnTo>
                      <a:pt x="83" y="41"/>
                    </a:lnTo>
                    <a:lnTo>
                      <a:pt x="47" y="60"/>
                    </a:lnTo>
                    <a:lnTo>
                      <a:pt x="17" y="6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71" name="Freeform 235"/>
              <p:cNvSpPr>
                <a:spLocks/>
              </p:cNvSpPr>
              <p:nvPr/>
            </p:nvSpPr>
            <p:spPr bwMode="auto">
              <a:xfrm>
                <a:off x="4673" y="1901"/>
                <a:ext cx="24" cy="62"/>
              </a:xfrm>
              <a:custGeom>
                <a:avLst/>
                <a:gdLst/>
                <a:ahLst/>
                <a:cxnLst>
                  <a:cxn ang="0">
                    <a:pos x="0" y="65"/>
                  </a:cxn>
                  <a:cxn ang="0">
                    <a:pos x="28" y="17"/>
                  </a:cxn>
                  <a:cxn ang="0">
                    <a:pos x="50" y="0"/>
                  </a:cxn>
                  <a:cxn ang="0">
                    <a:pos x="50" y="125"/>
                  </a:cxn>
                  <a:cxn ang="0">
                    <a:pos x="28" y="106"/>
                  </a:cxn>
                  <a:cxn ang="0">
                    <a:pos x="0" y="65"/>
                  </a:cxn>
                </a:cxnLst>
                <a:rect l="0" t="0" r="r" b="b"/>
                <a:pathLst>
                  <a:path w="50" h="125">
                    <a:moveTo>
                      <a:pt x="0" y="65"/>
                    </a:moveTo>
                    <a:lnTo>
                      <a:pt x="28" y="17"/>
                    </a:lnTo>
                    <a:lnTo>
                      <a:pt x="50" y="0"/>
                    </a:lnTo>
                    <a:lnTo>
                      <a:pt x="50" y="125"/>
                    </a:lnTo>
                    <a:lnTo>
                      <a:pt x="28" y="106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72" name="Freeform 236"/>
              <p:cNvSpPr>
                <a:spLocks/>
              </p:cNvSpPr>
              <p:nvPr/>
            </p:nvSpPr>
            <p:spPr bwMode="auto">
              <a:xfrm>
                <a:off x="4784" y="1730"/>
                <a:ext cx="38" cy="57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17" y="0"/>
                  </a:cxn>
                  <a:cxn ang="0">
                    <a:pos x="58" y="0"/>
                  </a:cxn>
                  <a:cxn ang="0">
                    <a:pos x="77" y="41"/>
                  </a:cxn>
                  <a:cxn ang="0">
                    <a:pos x="77" y="82"/>
                  </a:cxn>
                  <a:cxn ang="0">
                    <a:pos x="58" y="112"/>
                  </a:cxn>
                  <a:cxn ang="0">
                    <a:pos x="41" y="112"/>
                  </a:cxn>
                  <a:cxn ang="0">
                    <a:pos x="41" y="41"/>
                  </a:cxn>
                  <a:cxn ang="0">
                    <a:pos x="17" y="22"/>
                  </a:cxn>
                  <a:cxn ang="0">
                    <a:pos x="17" y="41"/>
                  </a:cxn>
                  <a:cxn ang="0">
                    <a:pos x="0" y="22"/>
                  </a:cxn>
                </a:cxnLst>
                <a:rect l="0" t="0" r="r" b="b"/>
                <a:pathLst>
                  <a:path w="77" h="112">
                    <a:moveTo>
                      <a:pt x="0" y="22"/>
                    </a:moveTo>
                    <a:lnTo>
                      <a:pt x="17" y="0"/>
                    </a:lnTo>
                    <a:lnTo>
                      <a:pt x="58" y="0"/>
                    </a:lnTo>
                    <a:lnTo>
                      <a:pt x="77" y="41"/>
                    </a:lnTo>
                    <a:lnTo>
                      <a:pt x="77" y="82"/>
                    </a:lnTo>
                    <a:lnTo>
                      <a:pt x="58" y="112"/>
                    </a:lnTo>
                    <a:lnTo>
                      <a:pt x="41" y="112"/>
                    </a:lnTo>
                    <a:lnTo>
                      <a:pt x="41" y="41"/>
                    </a:lnTo>
                    <a:lnTo>
                      <a:pt x="17" y="22"/>
                    </a:lnTo>
                    <a:lnTo>
                      <a:pt x="17" y="41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73" name="Freeform 237"/>
              <p:cNvSpPr>
                <a:spLocks/>
              </p:cNvSpPr>
              <p:nvPr/>
            </p:nvSpPr>
            <p:spPr bwMode="auto">
              <a:xfrm>
                <a:off x="4823" y="1721"/>
                <a:ext cx="44" cy="30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22" y="0"/>
                  </a:cxn>
                  <a:cxn ang="0">
                    <a:pos x="46" y="17"/>
                  </a:cxn>
                  <a:cxn ang="0">
                    <a:pos x="46" y="0"/>
                  </a:cxn>
                  <a:cxn ang="0">
                    <a:pos x="70" y="0"/>
                  </a:cxn>
                  <a:cxn ang="0">
                    <a:pos x="89" y="17"/>
                  </a:cxn>
                  <a:cxn ang="0">
                    <a:pos x="70" y="41"/>
                  </a:cxn>
                  <a:cxn ang="0">
                    <a:pos x="46" y="17"/>
                  </a:cxn>
                  <a:cxn ang="0">
                    <a:pos x="46" y="41"/>
                  </a:cxn>
                  <a:cxn ang="0">
                    <a:pos x="46" y="60"/>
                  </a:cxn>
                  <a:cxn ang="0">
                    <a:pos x="0" y="41"/>
                  </a:cxn>
                </a:cxnLst>
                <a:rect l="0" t="0" r="r" b="b"/>
                <a:pathLst>
                  <a:path w="89" h="60">
                    <a:moveTo>
                      <a:pt x="0" y="41"/>
                    </a:moveTo>
                    <a:lnTo>
                      <a:pt x="22" y="0"/>
                    </a:lnTo>
                    <a:lnTo>
                      <a:pt x="46" y="17"/>
                    </a:lnTo>
                    <a:lnTo>
                      <a:pt x="46" y="0"/>
                    </a:lnTo>
                    <a:lnTo>
                      <a:pt x="70" y="0"/>
                    </a:lnTo>
                    <a:lnTo>
                      <a:pt x="89" y="17"/>
                    </a:lnTo>
                    <a:lnTo>
                      <a:pt x="70" y="41"/>
                    </a:lnTo>
                    <a:lnTo>
                      <a:pt x="46" y="17"/>
                    </a:lnTo>
                    <a:lnTo>
                      <a:pt x="46" y="41"/>
                    </a:lnTo>
                    <a:lnTo>
                      <a:pt x="46" y="60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74" name="Freeform 238"/>
              <p:cNvSpPr>
                <a:spLocks/>
              </p:cNvSpPr>
              <p:nvPr/>
            </p:nvSpPr>
            <p:spPr bwMode="auto">
              <a:xfrm>
                <a:off x="4792" y="1571"/>
                <a:ext cx="162" cy="170"/>
              </a:xfrm>
              <a:custGeom>
                <a:avLst/>
                <a:gdLst/>
                <a:ahLst/>
                <a:cxnLst>
                  <a:cxn ang="0">
                    <a:pos x="0" y="299"/>
                  </a:cxn>
                  <a:cxn ang="0">
                    <a:pos x="41" y="251"/>
                  </a:cxn>
                  <a:cxn ang="0">
                    <a:pos x="132" y="233"/>
                  </a:cxn>
                  <a:cxn ang="0">
                    <a:pos x="149" y="251"/>
                  </a:cxn>
                  <a:cxn ang="0">
                    <a:pos x="149" y="233"/>
                  </a:cxn>
                  <a:cxn ang="0">
                    <a:pos x="149" y="173"/>
                  </a:cxn>
                  <a:cxn ang="0">
                    <a:pos x="175" y="173"/>
                  </a:cxn>
                  <a:cxn ang="0">
                    <a:pos x="175" y="192"/>
                  </a:cxn>
                  <a:cxn ang="0">
                    <a:pos x="210" y="173"/>
                  </a:cxn>
                  <a:cxn ang="0">
                    <a:pos x="210" y="101"/>
                  </a:cxn>
                  <a:cxn ang="0">
                    <a:pos x="192" y="24"/>
                  </a:cxn>
                  <a:cxn ang="0">
                    <a:pos x="210" y="24"/>
                  </a:cxn>
                  <a:cxn ang="0">
                    <a:pos x="192" y="0"/>
                  </a:cxn>
                  <a:cxn ang="0">
                    <a:pos x="210" y="24"/>
                  </a:cxn>
                  <a:cxn ang="0">
                    <a:pos x="282" y="101"/>
                  </a:cxn>
                  <a:cxn ang="0">
                    <a:pos x="299" y="125"/>
                  </a:cxn>
                  <a:cxn ang="0">
                    <a:pos x="282" y="125"/>
                  </a:cxn>
                  <a:cxn ang="0">
                    <a:pos x="282" y="149"/>
                  </a:cxn>
                  <a:cxn ang="0">
                    <a:pos x="325" y="233"/>
                  </a:cxn>
                  <a:cxn ang="0">
                    <a:pos x="325" y="251"/>
                  </a:cxn>
                  <a:cxn ang="0">
                    <a:pos x="299" y="280"/>
                  </a:cxn>
                  <a:cxn ang="0">
                    <a:pos x="282" y="251"/>
                  </a:cxn>
                  <a:cxn ang="0">
                    <a:pos x="282" y="280"/>
                  </a:cxn>
                  <a:cxn ang="0">
                    <a:pos x="258" y="251"/>
                  </a:cxn>
                  <a:cxn ang="0">
                    <a:pos x="239" y="280"/>
                  </a:cxn>
                  <a:cxn ang="0">
                    <a:pos x="210" y="280"/>
                  </a:cxn>
                  <a:cxn ang="0">
                    <a:pos x="192" y="280"/>
                  </a:cxn>
                  <a:cxn ang="0">
                    <a:pos x="210" y="299"/>
                  </a:cxn>
                  <a:cxn ang="0">
                    <a:pos x="192" y="342"/>
                  </a:cxn>
                  <a:cxn ang="0">
                    <a:pos x="149" y="316"/>
                  </a:cxn>
                  <a:cxn ang="0">
                    <a:pos x="149" y="280"/>
                  </a:cxn>
                  <a:cxn ang="0">
                    <a:pos x="132" y="280"/>
                  </a:cxn>
                  <a:cxn ang="0">
                    <a:pos x="60" y="299"/>
                  </a:cxn>
                  <a:cxn ang="0">
                    <a:pos x="41" y="316"/>
                  </a:cxn>
                  <a:cxn ang="0">
                    <a:pos x="24" y="316"/>
                  </a:cxn>
                  <a:cxn ang="0">
                    <a:pos x="0" y="299"/>
                  </a:cxn>
                </a:cxnLst>
                <a:rect l="0" t="0" r="r" b="b"/>
                <a:pathLst>
                  <a:path w="325" h="342">
                    <a:moveTo>
                      <a:pt x="0" y="299"/>
                    </a:moveTo>
                    <a:lnTo>
                      <a:pt x="41" y="251"/>
                    </a:lnTo>
                    <a:lnTo>
                      <a:pt x="132" y="233"/>
                    </a:lnTo>
                    <a:lnTo>
                      <a:pt x="149" y="251"/>
                    </a:lnTo>
                    <a:lnTo>
                      <a:pt x="149" y="233"/>
                    </a:lnTo>
                    <a:lnTo>
                      <a:pt x="149" y="173"/>
                    </a:lnTo>
                    <a:lnTo>
                      <a:pt x="175" y="173"/>
                    </a:lnTo>
                    <a:lnTo>
                      <a:pt x="175" y="192"/>
                    </a:lnTo>
                    <a:lnTo>
                      <a:pt x="210" y="173"/>
                    </a:lnTo>
                    <a:lnTo>
                      <a:pt x="210" y="101"/>
                    </a:lnTo>
                    <a:lnTo>
                      <a:pt x="192" y="24"/>
                    </a:lnTo>
                    <a:lnTo>
                      <a:pt x="210" y="24"/>
                    </a:lnTo>
                    <a:lnTo>
                      <a:pt x="192" y="0"/>
                    </a:lnTo>
                    <a:lnTo>
                      <a:pt x="210" y="24"/>
                    </a:lnTo>
                    <a:lnTo>
                      <a:pt x="282" y="101"/>
                    </a:lnTo>
                    <a:lnTo>
                      <a:pt x="299" y="125"/>
                    </a:lnTo>
                    <a:lnTo>
                      <a:pt x="282" y="125"/>
                    </a:lnTo>
                    <a:lnTo>
                      <a:pt x="282" y="149"/>
                    </a:lnTo>
                    <a:lnTo>
                      <a:pt x="325" y="233"/>
                    </a:lnTo>
                    <a:lnTo>
                      <a:pt x="325" y="251"/>
                    </a:lnTo>
                    <a:lnTo>
                      <a:pt x="299" y="280"/>
                    </a:lnTo>
                    <a:lnTo>
                      <a:pt x="282" y="251"/>
                    </a:lnTo>
                    <a:lnTo>
                      <a:pt x="282" y="280"/>
                    </a:lnTo>
                    <a:lnTo>
                      <a:pt x="258" y="251"/>
                    </a:lnTo>
                    <a:lnTo>
                      <a:pt x="239" y="280"/>
                    </a:lnTo>
                    <a:lnTo>
                      <a:pt x="210" y="280"/>
                    </a:lnTo>
                    <a:lnTo>
                      <a:pt x="192" y="280"/>
                    </a:lnTo>
                    <a:lnTo>
                      <a:pt x="210" y="299"/>
                    </a:lnTo>
                    <a:lnTo>
                      <a:pt x="192" y="342"/>
                    </a:lnTo>
                    <a:lnTo>
                      <a:pt x="149" y="316"/>
                    </a:lnTo>
                    <a:lnTo>
                      <a:pt x="149" y="280"/>
                    </a:lnTo>
                    <a:lnTo>
                      <a:pt x="132" y="280"/>
                    </a:lnTo>
                    <a:lnTo>
                      <a:pt x="60" y="299"/>
                    </a:lnTo>
                    <a:lnTo>
                      <a:pt x="41" y="316"/>
                    </a:lnTo>
                    <a:lnTo>
                      <a:pt x="24" y="316"/>
                    </a:lnTo>
                    <a:lnTo>
                      <a:pt x="0" y="29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75" name="Freeform 239"/>
              <p:cNvSpPr>
                <a:spLocks/>
              </p:cNvSpPr>
              <p:nvPr/>
            </p:nvSpPr>
            <p:spPr bwMode="auto">
              <a:xfrm>
                <a:off x="4859" y="1492"/>
                <a:ext cx="96" cy="90"/>
              </a:xfrm>
              <a:custGeom>
                <a:avLst/>
                <a:gdLst/>
                <a:ahLst/>
                <a:cxnLst>
                  <a:cxn ang="0">
                    <a:pos x="17" y="108"/>
                  </a:cxn>
                  <a:cxn ang="0">
                    <a:pos x="17" y="89"/>
                  </a:cxn>
                  <a:cxn ang="0">
                    <a:pos x="41" y="89"/>
                  </a:cxn>
                  <a:cxn ang="0">
                    <a:pos x="17" y="29"/>
                  </a:cxn>
                  <a:cxn ang="0">
                    <a:pos x="0" y="0"/>
                  </a:cxn>
                  <a:cxn ang="0">
                    <a:pos x="107" y="48"/>
                  </a:cxn>
                  <a:cxn ang="0">
                    <a:pos x="126" y="72"/>
                  </a:cxn>
                  <a:cxn ang="0">
                    <a:pos x="150" y="48"/>
                  </a:cxn>
                  <a:cxn ang="0">
                    <a:pos x="150" y="72"/>
                  </a:cxn>
                  <a:cxn ang="0">
                    <a:pos x="167" y="89"/>
                  </a:cxn>
                  <a:cxn ang="0">
                    <a:pos x="193" y="89"/>
                  </a:cxn>
                  <a:cxn ang="0">
                    <a:pos x="167" y="108"/>
                  </a:cxn>
                  <a:cxn ang="0">
                    <a:pos x="150" y="108"/>
                  </a:cxn>
                  <a:cxn ang="0">
                    <a:pos x="126" y="132"/>
                  </a:cxn>
                  <a:cxn ang="0">
                    <a:pos x="76" y="108"/>
                  </a:cxn>
                  <a:cxn ang="0">
                    <a:pos x="59" y="132"/>
                  </a:cxn>
                  <a:cxn ang="0">
                    <a:pos x="41" y="108"/>
                  </a:cxn>
                  <a:cxn ang="0">
                    <a:pos x="59" y="156"/>
                  </a:cxn>
                  <a:cxn ang="0">
                    <a:pos x="41" y="180"/>
                  </a:cxn>
                  <a:cxn ang="0">
                    <a:pos x="17" y="108"/>
                  </a:cxn>
                </a:cxnLst>
                <a:rect l="0" t="0" r="r" b="b"/>
                <a:pathLst>
                  <a:path w="193" h="180">
                    <a:moveTo>
                      <a:pt x="17" y="108"/>
                    </a:moveTo>
                    <a:lnTo>
                      <a:pt x="17" y="89"/>
                    </a:lnTo>
                    <a:lnTo>
                      <a:pt x="41" y="89"/>
                    </a:lnTo>
                    <a:lnTo>
                      <a:pt x="17" y="29"/>
                    </a:lnTo>
                    <a:lnTo>
                      <a:pt x="0" y="0"/>
                    </a:lnTo>
                    <a:lnTo>
                      <a:pt x="107" y="48"/>
                    </a:lnTo>
                    <a:lnTo>
                      <a:pt x="126" y="72"/>
                    </a:lnTo>
                    <a:lnTo>
                      <a:pt x="150" y="48"/>
                    </a:lnTo>
                    <a:lnTo>
                      <a:pt x="150" y="72"/>
                    </a:lnTo>
                    <a:lnTo>
                      <a:pt x="167" y="89"/>
                    </a:lnTo>
                    <a:lnTo>
                      <a:pt x="193" y="89"/>
                    </a:lnTo>
                    <a:lnTo>
                      <a:pt x="167" y="108"/>
                    </a:lnTo>
                    <a:lnTo>
                      <a:pt x="150" y="108"/>
                    </a:lnTo>
                    <a:lnTo>
                      <a:pt x="126" y="132"/>
                    </a:lnTo>
                    <a:lnTo>
                      <a:pt x="76" y="108"/>
                    </a:lnTo>
                    <a:lnTo>
                      <a:pt x="59" y="132"/>
                    </a:lnTo>
                    <a:lnTo>
                      <a:pt x="41" y="108"/>
                    </a:lnTo>
                    <a:lnTo>
                      <a:pt x="59" y="156"/>
                    </a:lnTo>
                    <a:lnTo>
                      <a:pt x="41" y="180"/>
                    </a:lnTo>
                    <a:lnTo>
                      <a:pt x="17" y="10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76" name="Freeform 240"/>
              <p:cNvSpPr>
                <a:spLocks/>
              </p:cNvSpPr>
              <p:nvPr/>
            </p:nvSpPr>
            <p:spPr bwMode="auto">
              <a:xfrm>
                <a:off x="4898" y="1013"/>
                <a:ext cx="44" cy="25"/>
              </a:xfrm>
              <a:custGeom>
                <a:avLst/>
                <a:gdLst/>
                <a:ahLst/>
                <a:cxnLst>
                  <a:cxn ang="0">
                    <a:pos x="29" y="49"/>
                  </a:cxn>
                  <a:cxn ang="0">
                    <a:pos x="0" y="0"/>
                  </a:cxn>
                  <a:cxn ang="0">
                    <a:pos x="89" y="0"/>
                  </a:cxn>
                  <a:cxn ang="0">
                    <a:pos x="29" y="49"/>
                  </a:cxn>
                </a:cxnLst>
                <a:rect l="0" t="0" r="r" b="b"/>
                <a:pathLst>
                  <a:path w="89" h="49">
                    <a:moveTo>
                      <a:pt x="29" y="49"/>
                    </a:moveTo>
                    <a:lnTo>
                      <a:pt x="0" y="0"/>
                    </a:lnTo>
                    <a:lnTo>
                      <a:pt x="89" y="0"/>
                    </a:lnTo>
                    <a:lnTo>
                      <a:pt x="29" y="49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77" name="Freeform 241"/>
              <p:cNvSpPr>
                <a:spLocks/>
              </p:cNvSpPr>
              <p:nvPr/>
            </p:nvSpPr>
            <p:spPr bwMode="auto">
              <a:xfrm>
                <a:off x="4359" y="968"/>
                <a:ext cx="45" cy="25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0" y="0"/>
                  </a:cxn>
                  <a:cxn ang="0">
                    <a:pos x="29" y="0"/>
                  </a:cxn>
                  <a:cxn ang="0">
                    <a:pos x="89" y="50"/>
                  </a:cxn>
                  <a:cxn ang="0">
                    <a:pos x="0" y="50"/>
                  </a:cxn>
                </a:cxnLst>
                <a:rect l="0" t="0" r="r" b="b"/>
                <a:pathLst>
                  <a:path w="89" h="50">
                    <a:moveTo>
                      <a:pt x="0" y="50"/>
                    </a:moveTo>
                    <a:lnTo>
                      <a:pt x="0" y="0"/>
                    </a:lnTo>
                    <a:lnTo>
                      <a:pt x="29" y="0"/>
                    </a:lnTo>
                    <a:lnTo>
                      <a:pt x="89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78" name="Freeform 242"/>
              <p:cNvSpPr>
                <a:spLocks/>
              </p:cNvSpPr>
              <p:nvPr/>
            </p:nvSpPr>
            <p:spPr bwMode="auto">
              <a:xfrm>
                <a:off x="4384" y="950"/>
                <a:ext cx="66" cy="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2" y="0"/>
                  </a:cxn>
                  <a:cxn ang="0">
                    <a:pos x="132" y="50"/>
                  </a:cxn>
                  <a:cxn ang="0">
                    <a:pos x="0" y="0"/>
                  </a:cxn>
                </a:cxnLst>
                <a:rect l="0" t="0" r="r" b="b"/>
                <a:pathLst>
                  <a:path w="132" h="50">
                    <a:moveTo>
                      <a:pt x="0" y="0"/>
                    </a:moveTo>
                    <a:lnTo>
                      <a:pt x="132" y="0"/>
                    </a:lnTo>
                    <a:lnTo>
                      <a:pt x="132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79" name="Freeform 243"/>
              <p:cNvSpPr>
                <a:spLocks/>
              </p:cNvSpPr>
              <p:nvPr/>
            </p:nvSpPr>
            <p:spPr bwMode="auto">
              <a:xfrm>
                <a:off x="4263" y="938"/>
                <a:ext cx="111" cy="25"/>
              </a:xfrm>
              <a:custGeom>
                <a:avLst/>
                <a:gdLst/>
                <a:ahLst/>
                <a:cxnLst>
                  <a:cxn ang="0">
                    <a:pos x="24" y="28"/>
                  </a:cxn>
                  <a:cxn ang="0">
                    <a:pos x="0" y="0"/>
                  </a:cxn>
                  <a:cxn ang="0">
                    <a:pos x="24" y="0"/>
                  </a:cxn>
                  <a:cxn ang="0">
                    <a:pos x="107" y="0"/>
                  </a:cxn>
                  <a:cxn ang="0">
                    <a:pos x="222" y="28"/>
                  </a:cxn>
                  <a:cxn ang="0">
                    <a:pos x="191" y="50"/>
                  </a:cxn>
                  <a:cxn ang="0">
                    <a:pos x="107" y="50"/>
                  </a:cxn>
                  <a:cxn ang="0">
                    <a:pos x="24" y="28"/>
                  </a:cxn>
                </a:cxnLst>
                <a:rect l="0" t="0" r="r" b="b"/>
                <a:pathLst>
                  <a:path w="222" h="50">
                    <a:moveTo>
                      <a:pt x="24" y="28"/>
                    </a:moveTo>
                    <a:lnTo>
                      <a:pt x="0" y="0"/>
                    </a:lnTo>
                    <a:lnTo>
                      <a:pt x="24" y="0"/>
                    </a:lnTo>
                    <a:lnTo>
                      <a:pt x="107" y="0"/>
                    </a:lnTo>
                    <a:lnTo>
                      <a:pt x="222" y="28"/>
                    </a:lnTo>
                    <a:lnTo>
                      <a:pt x="191" y="50"/>
                    </a:lnTo>
                    <a:lnTo>
                      <a:pt x="107" y="50"/>
                    </a:lnTo>
                    <a:lnTo>
                      <a:pt x="24" y="28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80" name="Freeform 244"/>
              <p:cNvSpPr>
                <a:spLocks/>
              </p:cNvSpPr>
              <p:nvPr/>
            </p:nvSpPr>
            <p:spPr bwMode="auto">
              <a:xfrm>
                <a:off x="3778" y="884"/>
                <a:ext cx="54" cy="24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84" y="27"/>
                  </a:cxn>
                  <a:cxn ang="0">
                    <a:pos x="108" y="50"/>
                  </a:cxn>
                  <a:cxn ang="0">
                    <a:pos x="0" y="50"/>
                  </a:cxn>
                </a:cxnLst>
                <a:rect l="0" t="0" r="r" b="b"/>
                <a:pathLst>
                  <a:path w="108" h="50">
                    <a:moveTo>
                      <a:pt x="0" y="5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84" y="27"/>
                    </a:lnTo>
                    <a:lnTo>
                      <a:pt x="108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A8A7C"/>
              </a:solidFill>
              <a:ln w="635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</p:grpSp>
        <p:sp>
          <p:nvSpPr>
            <p:cNvPr id="44" name="Freeform 246"/>
            <p:cNvSpPr>
              <a:spLocks/>
            </p:cNvSpPr>
            <p:nvPr/>
          </p:nvSpPr>
          <p:spPr bwMode="auto">
            <a:xfrm>
              <a:off x="5792788" y="1365250"/>
              <a:ext cx="185737" cy="5556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7" y="29"/>
                </a:cxn>
                <a:cxn ang="0">
                  <a:pos x="17" y="0"/>
                </a:cxn>
                <a:cxn ang="0">
                  <a:pos x="60" y="0"/>
                </a:cxn>
                <a:cxn ang="0">
                  <a:pos x="209" y="48"/>
                </a:cxn>
                <a:cxn ang="0">
                  <a:pos x="234" y="72"/>
                </a:cxn>
                <a:cxn ang="0">
                  <a:pos x="108" y="72"/>
                </a:cxn>
                <a:cxn ang="0">
                  <a:pos x="0" y="29"/>
                </a:cxn>
              </a:cxnLst>
              <a:rect l="0" t="0" r="r" b="b"/>
              <a:pathLst>
                <a:path w="234" h="72">
                  <a:moveTo>
                    <a:pt x="0" y="29"/>
                  </a:moveTo>
                  <a:lnTo>
                    <a:pt x="17" y="29"/>
                  </a:lnTo>
                  <a:lnTo>
                    <a:pt x="17" y="0"/>
                  </a:lnTo>
                  <a:lnTo>
                    <a:pt x="60" y="0"/>
                  </a:lnTo>
                  <a:lnTo>
                    <a:pt x="209" y="48"/>
                  </a:lnTo>
                  <a:lnTo>
                    <a:pt x="234" y="72"/>
                  </a:lnTo>
                  <a:lnTo>
                    <a:pt x="108" y="72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5" name="Freeform 247"/>
            <p:cNvSpPr>
              <a:spLocks/>
            </p:cNvSpPr>
            <p:nvPr/>
          </p:nvSpPr>
          <p:spPr bwMode="auto">
            <a:xfrm>
              <a:off x="5172075" y="1470025"/>
              <a:ext cx="293688" cy="157163"/>
            </a:xfrm>
            <a:custGeom>
              <a:avLst/>
              <a:gdLst/>
              <a:ahLst/>
              <a:cxnLst>
                <a:cxn ang="0">
                  <a:pos x="24" y="173"/>
                </a:cxn>
                <a:cxn ang="0">
                  <a:pos x="0" y="149"/>
                </a:cxn>
                <a:cxn ang="0">
                  <a:pos x="41" y="125"/>
                </a:cxn>
                <a:cxn ang="0">
                  <a:pos x="24" y="125"/>
                </a:cxn>
                <a:cxn ang="0">
                  <a:pos x="72" y="108"/>
                </a:cxn>
                <a:cxn ang="0">
                  <a:pos x="41" y="84"/>
                </a:cxn>
                <a:cxn ang="0">
                  <a:pos x="72" y="84"/>
                </a:cxn>
                <a:cxn ang="0">
                  <a:pos x="72" y="48"/>
                </a:cxn>
                <a:cxn ang="0">
                  <a:pos x="173" y="24"/>
                </a:cxn>
                <a:cxn ang="0">
                  <a:pos x="280" y="0"/>
                </a:cxn>
                <a:cxn ang="0">
                  <a:pos x="323" y="0"/>
                </a:cxn>
                <a:cxn ang="0">
                  <a:pos x="347" y="0"/>
                </a:cxn>
                <a:cxn ang="0">
                  <a:pos x="371" y="24"/>
                </a:cxn>
                <a:cxn ang="0">
                  <a:pos x="192" y="48"/>
                </a:cxn>
                <a:cxn ang="0">
                  <a:pos x="113" y="125"/>
                </a:cxn>
                <a:cxn ang="0">
                  <a:pos x="132" y="173"/>
                </a:cxn>
                <a:cxn ang="0">
                  <a:pos x="173" y="198"/>
                </a:cxn>
                <a:cxn ang="0">
                  <a:pos x="89" y="198"/>
                </a:cxn>
                <a:cxn ang="0">
                  <a:pos x="24" y="173"/>
                </a:cxn>
              </a:cxnLst>
              <a:rect l="0" t="0" r="r" b="b"/>
              <a:pathLst>
                <a:path w="371" h="198">
                  <a:moveTo>
                    <a:pt x="24" y="173"/>
                  </a:moveTo>
                  <a:lnTo>
                    <a:pt x="0" y="149"/>
                  </a:lnTo>
                  <a:lnTo>
                    <a:pt x="41" y="125"/>
                  </a:lnTo>
                  <a:lnTo>
                    <a:pt x="24" y="125"/>
                  </a:lnTo>
                  <a:lnTo>
                    <a:pt x="72" y="108"/>
                  </a:lnTo>
                  <a:lnTo>
                    <a:pt x="41" y="84"/>
                  </a:lnTo>
                  <a:lnTo>
                    <a:pt x="72" y="84"/>
                  </a:lnTo>
                  <a:lnTo>
                    <a:pt x="72" y="48"/>
                  </a:lnTo>
                  <a:lnTo>
                    <a:pt x="173" y="24"/>
                  </a:lnTo>
                  <a:lnTo>
                    <a:pt x="280" y="0"/>
                  </a:lnTo>
                  <a:lnTo>
                    <a:pt x="323" y="0"/>
                  </a:lnTo>
                  <a:lnTo>
                    <a:pt x="347" y="0"/>
                  </a:lnTo>
                  <a:lnTo>
                    <a:pt x="371" y="24"/>
                  </a:lnTo>
                  <a:lnTo>
                    <a:pt x="192" y="48"/>
                  </a:lnTo>
                  <a:lnTo>
                    <a:pt x="113" y="125"/>
                  </a:lnTo>
                  <a:lnTo>
                    <a:pt x="132" y="173"/>
                  </a:lnTo>
                  <a:lnTo>
                    <a:pt x="173" y="198"/>
                  </a:lnTo>
                  <a:lnTo>
                    <a:pt x="89" y="198"/>
                  </a:lnTo>
                  <a:lnTo>
                    <a:pt x="24" y="173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6" name="Freeform 248"/>
            <p:cNvSpPr>
              <a:spLocks/>
            </p:cNvSpPr>
            <p:nvPr/>
          </p:nvSpPr>
          <p:spPr bwMode="auto">
            <a:xfrm>
              <a:off x="5172075" y="1365250"/>
              <a:ext cx="138113" cy="38100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149" y="0"/>
                </a:cxn>
                <a:cxn ang="0">
                  <a:pos x="175" y="0"/>
                </a:cxn>
                <a:cxn ang="0">
                  <a:pos x="113" y="0"/>
                </a:cxn>
                <a:cxn ang="0">
                  <a:pos x="132" y="50"/>
                </a:cxn>
                <a:cxn ang="0">
                  <a:pos x="113" y="50"/>
                </a:cxn>
                <a:cxn ang="0">
                  <a:pos x="0" y="50"/>
                </a:cxn>
              </a:cxnLst>
              <a:rect l="0" t="0" r="r" b="b"/>
              <a:pathLst>
                <a:path w="175" h="50">
                  <a:moveTo>
                    <a:pt x="0" y="50"/>
                  </a:moveTo>
                  <a:lnTo>
                    <a:pt x="149" y="0"/>
                  </a:lnTo>
                  <a:lnTo>
                    <a:pt x="175" y="0"/>
                  </a:lnTo>
                  <a:lnTo>
                    <a:pt x="113" y="0"/>
                  </a:lnTo>
                  <a:lnTo>
                    <a:pt x="132" y="50"/>
                  </a:lnTo>
                  <a:lnTo>
                    <a:pt x="113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7" name="Freeform 249"/>
            <p:cNvSpPr>
              <a:spLocks/>
            </p:cNvSpPr>
            <p:nvPr/>
          </p:nvSpPr>
          <p:spPr bwMode="auto">
            <a:xfrm>
              <a:off x="5124450" y="1350963"/>
              <a:ext cx="82550" cy="39687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41" y="50"/>
                </a:cxn>
                <a:cxn ang="0">
                  <a:pos x="83" y="0"/>
                </a:cxn>
                <a:cxn ang="0">
                  <a:pos x="83" y="50"/>
                </a:cxn>
                <a:cxn ang="0">
                  <a:pos x="102" y="50"/>
                </a:cxn>
                <a:cxn ang="0">
                  <a:pos x="0" y="50"/>
                </a:cxn>
              </a:cxnLst>
              <a:rect l="0" t="0" r="r" b="b"/>
              <a:pathLst>
                <a:path w="102" h="50">
                  <a:moveTo>
                    <a:pt x="0" y="50"/>
                  </a:moveTo>
                  <a:lnTo>
                    <a:pt x="41" y="50"/>
                  </a:lnTo>
                  <a:lnTo>
                    <a:pt x="83" y="0"/>
                  </a:lnTo>
                  <a:lnTo>
                    <a:pt x="83" y="50"/>
                  </a:lnTo>
                  <a:lnTo>
                    <a:pt x="102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8" name="Freeform 250"/>
            <p:cNvSpPr>
              <a:spLocks/>
            </p:cNvSpPr>
            <p:nvPr/>
          </p:nvSpPr>
          <p:spPr bwMode="auto">
            <a:xfrm>
              <a:off x="4953000" y="1365250"/>
              <a:ext cx="117475" cy="38100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58" y="0"/>
                </a:cxn>
                <a:cxn ang="0">
                  <a:pos x="148" y="50"/>
                </a:cxn>
                <a:cxn ang="0">
                  <a:pos x="124" y="50"/>
                </a:cxn>
                <a:cxn ang="0">
                  <a:pos x="106" y="50"/>
                </a:cxn>
                <a:cxn ang="0">
                  <a:pos x="0" y="50"/>
                </a:cxn>
              </a:cxnLst>
              <a:rect l="0" t="0" r="r" b="b"/>
              <a:pathLst>
                <a:path w="148" h="50">
                  <a:moveTo>
                    <a:pt x="0" y="50"/>
                  </a:moveTo>
                  <a:lnTo>
                    <a:pt x="58" y="0"/>
                  </a:lnTo>
                  <a:lnTo>
                    <a:pt x="148" y="50"/>
                  </a:lnTo>
                  <a:lnTo>
                    <a:pt x="124" y="50"/>
                  </a:lnTo>
                  <a:lnTo>
                    <a:pt x="10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9" name="Freeform 251"/>
            <p:cNvSpPr>
              <a:spLocks/>
            </p:cNvSpPr>
            <p:nvPr/>
          </p:nvSpPr>
          <p:spPr bwMode="auto">
            <a:xfrm>
              <a:off x="4368800" y="1389063"/>
              <a:ext cx="292100" cy="7937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01" y="17"/>
                </a:cxn>
                <a:cxn ang="0">
                  <a:pos x="191" y="0"/>
                </a:cxn>
                <a:cxn ang="0">
                  <a:pos x="341" y="0"/>
                </a:cxn>
                <a:cxn ang="0">
                  <a:pos x="367" y="17"/>
                </a:cxn>
                <a:cxn ang="0">
                  <a:pos x="282" y="41"/>
                </a:cxn>
                <a:cxn ang="0">
                  <a:pos x="174" y="17"/>
                </a:cxn>
                <a:cxn ang="0">
                  <a:pos x="174" y="41"/>
                </a:cxn>
                <a:cxn ang="0">
                  <a:pos x="324" y="77"/>
                </a:cxn>
                <a:cxn ang="0">
                  <a:pos x="210" y="77"/>
                </a:cxn>
                <a:cxn ang="0">
                  <a:pos x="210" y="58"/>
                </a:cxn>
                <a:cxn ang="0">
                  <a:pos x="174" y="58"/>
                </a:cxn>
                <a:cxn ang="0">
                  <a:pos x="126" y="101"/>
                </a:cxn>
                <a:cxn ang="0">
                  <a:pos x="60" y="77"/>
                </a:cxn>
                <a:cxn ang="0">
                  <a:pos x="60" y="58"/>
                </a:cxn>
                <a:cxn ang="0">
                  <a:pos x="41" y="58"/>
                </a:cxn>
                <a:cxn ang="0">
                  <a:pos x="24" y="41"/>
                </a:cxn>
                <a:cxn ang="0">
                  <a:pos x="0" y="17"/>
                </a:cxn>
              </a:cxnLst>
              <a:rect l="0" t="0" r="r" b="b"/>
              <a:pathLst>
                <a:path w="367" h="101">
                  <a:moveTo>
                    <a:pt x="0" y="17"/>
                  </a:moveTo>
                  <a:lnTo>
                    <a:pt x="101" y="17"/>
                  </a:lnTo>
                  <a:lnTo>
                    <a:pt x="191" y="0"/>
                  </a:lnTo>
                  <a:lnTo>
                    <a:pt x="341" y="0"/>
                  </a:lnTo>
                  <a:lnTo>
                    <a:pt x="367" y="17"/>
                  </a:lnTo>
                  <a:lnTo>
                    <a:pt x="282" y="41"/>
                  </a:lnTo>
                  <a:lnTo>
                    <a:pt x="174" y="17"/>
                  </a:lnTo>
                  <a:lnTo>
                    <a:pt x="174" y="41"/>
                  </a:lnTo>
                  <a:lnTo>
                    <a:pt x="324" y="77"/>
                  </a:lnTo>
                  <a:lnTo>
                    <a:pt x="210" y="77"/>
                  </a:lnTo>
                  <a:lnTo>
                    <a:pt x="210" y="58"/>
                  </a:lnTo>
                  <a:lnTo>
                    <a:pt x="174" y="58"/>
                  </a:lnTo>
                  <a:lnTo>
                    <a:pt x="126" y="101"/>
                  </a:lnTo>
                  <a:lnTo>
                    <a:pt x="60" y="77"/>
                  </a:lnTo>
                  <a:lnTo>
                    <a:pt x="60" y="58"/>
                  </a:lnTo>
                  <a:lnTo>
                    <a:pt x="41" y="58"/>
                  </a:lnTo>
                  <a:lnTo>
                    <a:pt x="24" y="41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50" name="Freeform 252"/>
            <p:cNvSpPr>
              <a:spLocks/>
            </p:cNvSpPr>
            <p:nvPr/>
          </p:nvSpPr>
          <p:spPr bwMode="auto">
            <a:xfrm>
              <a:off x="3959225" y="1966913"/>
              <a:ext cx="184150" cy="250825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1" y="275"/>
                </a:cxn>
                <a:cxn ang="0">
                  <a:pos x="82" y="275"/>
                </a:cxn>
                <a:cxn ang="0">
                  <a:pos x="58" y="275"/>
                </a:cxn>
                <a:cxn ang="0">
                  <a:pos x="17" y="275"/>
                </a:cxn>
                <a:cxn ang="0">
                  <a:pos x="17" y="256"/>
                </a:cxn>
                <a:cxn ang="0">
                  <a:pos x="41" y="227"/>
                </a:cxn>
                <a:cxn ang="0">
                  <a:pos x="41" y="209"/>
                </a:cxn>
                <a:cxn ang="0">
                  <a:pos x="82" y="209"/>
                </a:cxn>
                <a:cxn ang="0">
                  <a:pos x="101" y="168"/>
                </a:cxn>
                <a:cxn ang="0">
                  <a:pos x="58" y="149"/>
                </a:cxn>
                <a:cxn ang="0">
                  <a:pos x="82" y="149"/>
                </a:cxn>
                <a:cxn ang="0">
                  <a:pos x="41" y="149"/>
                </a:cxn>
                <a:cxn ang="0">
                  <a:pos x="17" y="149"/>
                </a:cxn>
                <a:cxn ang="0">
                  <a:pos x="41" y="125"/>
                </a:cxn>
                <a:cxn ang="0">
                  <a:pos x="41" y="108"/>
                </a:cxn>
                <a:cxn ang="0">
                  <a:pos x="17" y="125"/>
                </a:cxn>
                <a:cxn ang="0">
                  <a:pos x="17" y="108"/>
                </a:cxn>
                <a:cxn ang="0">
                  <a:pos x="0" y="108"/>
                </a:cxn>
                <a:cxn ang="0">
                  <a:pos x="17" y="108"/>
                </a:cxn>
                <a:cxn ang="0">
                  <a:pos x="17" y="77"/>
                </a:cxn>
                <a:cxn ang="0">
                  <a:pos x="0" y="77"/>
                </a:cxn>
                <a:cxn ang="0">
                  <a:pos x="17" y="60"/>
                </a:cxn>
                <a:cxn ang="0">
                  <a:pos x="17" y="36"/>
                </a:cxn>
                <a:cxn ang="0">
                  <a:pos x="41" y="0"/>
                </a:cxn>
                <a:cxn ang="0">
                  <a:pos x="101" y="0"/>
                </a:cxn>
                <a:cxn ang="0">
                  <a:pos x="101" y="17"/>
                </a:cxn>
                <a:cxn ang="0">
                  <a:pos x="58" y="36"/>
                </a:cxn>
                <a:cxn ang="0">
                  <a:pos x="125" y="36"/>
                </a:cxn>
                <a:cxn ang="0">
                  <a:pos x="82" y="108"/>
                </a:cxn>
                <a:cxn ang="0">
                  <a:pos x="125" y="108"/>
                </a:cxn>
                <a:cxn ang="0">
                  <a:pos x="149" y="149"/>
                </a:cxn>
                <a:cxn ang="0">
                  <a:pos x="166" y="168"/>
                </a:cxn>
                <a:cxn ang="0">
                  <a:pos x="190" y="209"/>
                </a:cxn>
                <a:cxn ang="0">
                  <a:pos x="166" y="209"/>
                </a:cxn>
                <a:cxn ang="0">
                  <a:pos x="209" y="209"/>
                </a:cxn>
                <a:cxn ang="0">
                  <a:pos x="233" y="227"/>
                </a:cxn>
                <a:cxn ang="0">
                  <a:pos x="190" y="275"/>
                </a:cxn>
                <a:cxn ang="0">
                  <a:pos x="209" y="275"/>
                </a:cxn>
                <a:cxn ang="0">
                  <a:pos x="190" y="292"/>
                </a:cxn>
                <a:cxn ang="0">
                  <a:pos x="101" y="318"/>
                </a:cxn>
                <a:cxn ang="0">
                  <a:pos x="82" y="292"/>
                </a:cxn>
                <a:cxn ang="0">
                  <a:pos x="58" y="318"/>
                </a:cxn>
                <a:cxn ang="0">
                  <a:pos x="17" y="318"/>
                </a:cxn>
                <a:cxn ang="0">
                  <a:pos x="0" y="318"/>
                </a:cxn>
              </a:cxnLst>
              <a:rect l="0" t="0" r="r" b="b"/>
              <a:pathLst>
                <a:path w="233" h="318">
                  <a:moveTo>
                    <a:pt x="0" y="318"/>
                  </a:moveTo>
                  <a:lnTo>
                    <a:pt x="41" y="275"/>
                  </a:lnTo>
                  <a:lnTo>
                    <a:pt x="82" y="275"/>
                  </a:lnTo>
                  <a:lnTo>
                    <a:pt x="58" y="275"/>
                  </a:lnTo>
                  <a:lnTo>
                    <a:pt x="17" y="275"/>
                  </a:lnTo>
                  <a:lnTo>
                    <a:pt x="17" y="256"/>
                  </a:lnTo>
                  <a:lnTo>
                    <a:pt x="41" y="227"/>
                  </a:lnTo>
                  <a:lnTo>
                    <a:pt x="41" y="209"/>
                  </a:lnTo>
                  <a:lnTo>
                    <a:pt x="82" y="209"/>
                  </a:lnTo>
                  <a:lnTo>
                    <a:pt x="101" y="168"/>
                  </a:lnTo>
                  <a:lnTo>
                    <a:pt x="58" y="149"/>
                  </a:lnTo>
                  <a:lnTo>
                    <a:pt x="82" y="149"/>
                  </a:lnTo>
                  <a:lnTo>
                    <a:pt x="41" y="149"/>
                  </a:lnTo>
                  <a:lnTo>
                    <a:pt x="17" y="149"/>
                  </a:lnTo>
                  <a:lnTo>
                    <a:pt x="41" y="125"/>
                  </a:lnTo>
                  <a:lnTo>
                    <a:pt x="41" y="108"/>
                  </a:lnTo>
                  <a:lnTo>
                    <a:pt x="17" y="125"/>
                  </a:lnTo>
                  <a:lnTo>
                    <a:pt x="17" y="108"/>
                  </a:lnTo>
                  <a:lnTo>
                    <a:pt x="0" y="108"/>
                  </a:lnTo>
                  <a:lnTo>
                    <a:pt x="17" y="108"/>
                  </a:lnTo>
                  <a:lnTo>
                    <a:pt x="17" y="77"/>
                  </a:lnTo>
                  <a:lnTo>
                    <a:pt x="0" y="77"/>
                  </a:lnTo>
                  <a:lnTo>
                    <a:pt x="17" y="60"/>
                  </a:lnTo>
                  <a:lnTo>
                    <a:pt x="17" y="36"/>
                  </a:lnTo>
                  <a:lnTo>
                    <a:pt x="41" y="0"/>
                  </a:lnTo>
                  <a:lnTo>
                    <a:pt x="101" y="0"/>
                  </a:lnTo>
                  <a:lnTo>
                    <a:pt x="101" y="17"/>
                  </a:lnTo>
                  <a:lnTo>
                    <a:pt x="58" y="36"/>
                  </a:lnTo>
                  <a:lnTo>
                    <a:pt x="125" y="36"/>
                  </a:lnTo>
                  <a:lnTo>
                    <a:pt x="82" y="108"/>
                  </a:lnTo>
                  <a:lnTo>
                    <a:pt x="125" y="108"/>
                  </a:lnTo>
                  <a:lnTo>
                    <a:pt x="149" y="149"/>
                  </a:lnTo>
                  <a:lnTo>
                    <a:pt x="166" y="168"/>
                  </a:lnTo>
                  <a:lnTo>
                    <a:pt x="190" y="209"/>
                  </a:lnTo>
                  <a:lnTo>
                    <a:pt x="166" y="209"/>
                  </a:lnTo>
                  <a:lnTo>
                    <a:pt x="209" y="209"/>
                  </a:lnTo>
                  <a:lnTo>
                    <a:pt x="233" y="227"/>
                  </a:lnTo>
                  <a:lnTo>
                    <a:pt x="190" y="275"/>
                  </a:lnTo>
                  <a:lnTo>
                    <a:pt x="209" y="275"/>
                  </a:lnTo>
                  <a:lnTo>
                    <a:pt x="190" y="292"/>
                  </a:lnTo>
                  <a:lnTo>
                    <a:pt x="101" y="318"/>
                  </a:lnTo>
                  <a:lnTo>
                    <a:pt x="82" y="292"/>
                  </a:lnTo>
                  <a:lnTo>
                    <a:pt x="58" y="318"/>
                  </a:lnTo>
                  <a:lnTo>
                    <a:pt x="17" y="318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51" name="Freeform 253"/>
            <p:cNvSpPr>
              <a:spLocks/>
            </p:cNvSpPr>
            <p:nvPr/>
          </p:nvSpPr>
          <p:spPr bwMode="auto">
            <a:xfrm>
              <a:off x="4297363" y="2454275"/>
              <a:ext cx="38100" cy="555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0" y="0"/>
                </a:cxn>
                <a:cxn ang="0">
                  <a:pos x="50" y="70"/>
                </a:cxn>
                <a:cxn ang="0">
                  <a:pos x="0" y="46"/>
                </a:cxn>
                <a:cxn ang="0">
                  <a:pos x="0" y="0"/>
                </a:cxn>
              </a:cxnLst>
              <a:rect l="0" t="0" r="r" b="b"/>
              <a:pathLst>
                <a:path w="50" h="70">
                  <a:moveTo>
                    <a:pt x="0" y="0"/>
                  </a:moveTo>
                  <a:lnTo>
                    <a:pt x="50" y="0"/>
                  </a:lnTo>
                  <a:lnTo>
                    <a:pt x="50" y="70"/>
                  </a:lnTo>
                  <a:lnTo>
                    <a:pt x="0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52" name="Freeform 254"/>
            <p:cNvSpPr>
              <a:spLocks/>
            </p:cNvSpPr>
            <p:nvPr/>
          </p:nvSpPr>
          <p:spPr bwMode="auto">
            <a:xfrm>
              <a:off x="4283075" y="2511425"/>
              <a:ext cx="4603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0"/>
                </a:cxn>
                <a:cxn ang="0">
                  <a:pos x="58" y="17"/>
                </a:cxn>
                <a:cxn ang="0">
                  <a:pos x="58" y="76"/>
                </a:cxn>
                <a:cxn ang="0">
                  <a:pos x="17" y="76"/>
                </a:cxn>
                <a:cxn ang="0">
                  <a:pos x="0" y="0"/>
                </a:cxn>
              </a:cxnLst>
              <a:rect l="0" t="0" r="r" b="b"/>
              <a:pathLst>
                <a:path w="58" h="76">
                  <a:moveTo>
                    <a:pt x="0" y="0"/>
                  </a:moveTo>
                  <a:lnTo>
                    <a:pt x="40" y="0"/>
                  </a:lnTo>
                  <a:lnTo>
                    <a:pt x="58" y="17"/>
                  </a:lnTo>
                  <a:lnTo>
                    <a:pt x="58" y="76"/>
                  </a:lnTo>
                  <a:lnTo>
                    <a:pt x="17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53" name="Freeform 255"/>
            <p:cNvSpPr>
              <a:spLocks/>
            </p:cNvSpPr>
            <p:nvPr/>
          </p:nvSpPr>
          <p:spPr bwMode="auto">
            <a:xfrm>
              <a:off x="4402138" y="2593975"/>
              <a:ext cx="85725" cy="5080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7" y="22"/>
                </a:cxn>
                <a:cxn ang="0">
                  <a:pos x="59" y="22"/>
                </a:cxn>
                <a:cxn ang="0">
                  <a:pos x="107" y="0"/>
                </a:cxn>
                <a:cxn ang="0">
                  <a:pos x="83" y="65"/>
                </a:cxn>
                <a:cxn ang="0">
                  <a:pos x="0" y="46"/>
                </a:cxn>
                <a:cxn ang="0">
                  <a:pos x="0" y="22"/>
                </a:cxn>
              </a:cxnLst>
              <a:rect l="0" t="0" r="r" b="b"/>
              <a:pathLst>
                <a:path w="107" h="65">
                  <a:moveTo>
                    <a:pt x="0" y="22"/>
                  </a:moveTo>
                  <a:lnTo>
                    <a:pt x="17" y="22"/>
                  </a:lnTo>
                  <a:lnTo>
                    <a:pt x="59" y="22"/>
                  </a:lnTo>
                  <a:lnTo>
                    <a:pt x="107" y="0"/>
                  </a:lnTo>
                  <a:lnTo>
                    <a:pt x="83" y="65"/>
                  </a:lnTo>
                  <a:lnTo>
                    <a:pt x="0" y="46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54" name="Freeform 256"/>
            <p:cNvSpPr>
              <a:spLocks/>
            </p:cNvSpPr>
            <p:nvPr/>
          </p:nvSpPr>
          <p:spPr bwMode="auto">
            <a:xfrm>
              <a:off x="4641850" y="2593975"/>
              <a:ext cx="52388" cy="66675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2" y="0"/>
                </a:cxn>
                <a:cxn ang="0">
                  <a:pos x="41" y="24"/>
                </a:cxn>
                <a:cxn ang="0">
                  <a:pos x="65" y="47"/>
                </a:cxn>
                <a:cxn ang="0">
                  <a:pos x="41" y="47"/>
                </a:cxn>
                <a:cxn ang="0">
                  <a:pos x="65" y="83"/>
                </a:cxn>
                <a:cxn ang="0">
                  <a:pos x="41" y="65"/>
                </a:cxn>
                <a:cxn ang="0">
                  <a:pos x="41" y="83"/>
                </a:cxn>
                <a:cxn ang="0">
                  <a:pos x="22" y="65"/>
                </a:cxn>
                <a:cxn ang="0">
                  <a:pos x="0" y="47"/>
                </a:cxn>
                <a:cxn ang="0">
                  <a:pos x="0" y="24"/>
                </a:cxn>
              </a:cxnLst>
              <a:rect l="0" t="0" r="r" b="b"/>
              <a:pathLst>
                <a:path w="65" h="83">
                  <a:moveTo>
                    <a:pt x="0" y="24"/>
                  </a:moveTo>
                  <a:lnTo>
                    <a:pt x="22" y="0"/>
                  </a:lnTo>
                  <a:lnTo>
                    <a:pt x="41" y="24"/>
                  </a:lnTo>
                  <a:lnTo>
                    <a:pt x="65" y="47"/>
                  </a:lnTo>
                  <a:lnTo>
                    <a:pt x="41" y="47"/>
                  </a:lnTo>
                  <a:lnTo>
                    <a:pt x="65" y="83"/>
                  </a:lnTo>
                  <a:lnTo>
                    <a:pt x="41" y="65"/>
                  </a:lnTo>
                  <a:lnTo>
                    <a:pt x="41" y="83"/>
                  </a:lnTo>
                  <a:lnTo>
                    <a:pt x="22" y="65"/>
                  </a:lnTo>
                  <a:lnTo>
                    <a:pt x="0" y="47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55" name="Freeform 257"/>
            <p:cNvSpPr>
              <a:spLocks/>
            </p:cNvSpPr>
            <p:nvPr/>
          </p:nvSpPr>
          <p:spPr bwMode="auto">
            <a:xfrm>
              <a:off x="4713288" y="2678113"/>
              <a:ext cx="66675" cy="39687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0"/>
                </a:cxn>
                <a:cxn ang="0">
                  <a:pos x="59" y="17"/>
                </a:cxn>
                <a:cxn ang="0">
                  <a:pos x="85" y="17"/>
                </a:cxn>
                <a:cxn ang="0">
                  <a:pos x="85" y="49"/>
                </a:cxn>
                <a:cxn ang="0">
                  <a:pos x="42" y="49"/>
                </a:cxn>
                <a:cxn ang="0">
                  <a:pos x="0" y="17"/>
                </a:cxn>
              </a:cxnLst>
              <a:rect l="0" t="0" r="r" b="b"/>
              <a:pathLst>
                <a:path w="85" h="49">
                  <a:moveTo>
                    <a:pt x="0" y="17"/>
                  </a:moveTo>
                  <a:lnTo>
                    <a:pt x="0" y="0"/>
                  </a:lnTo>
                  <a:lnTo>
                    <a:pt x="59" y="17"/>
                  </a:lnTo>
                  <a:lnTo>
                    <a:pt x="85" y="17"/>
                  </a:lnTo>
                  <a:lnTo>
                    <a:pt x="85" y="49"/>
                  </a:lnTo>
                  <a:lnTo>
                    <a:pt x="42" y="4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56" name="Freeform 258"/>
            <p:cNvSpPr>
              <a:spLocks/>
            </p:cNvSpPr>
            <p:nvPr/>
          </p:nvSpPr>
          <p:spPr bwMode="auto">
            <a:xfrm>
              <a:off x="4932363" y="2678113"/>
              <a:ext cx="66675" cy="39687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84" y="0"/>
                </a:cxn>
                <a:cxn ang="0">
                  <a:pos x="65" y="17"/>
                </a:cxn>
                <a:cxn ang="0">
                  <a:pos x="65" y="49"/>
                </a:cxn>
                <a:cxn ang="0">
                  <a:pos x="41" y="49"/>
                </a:cxn>
                <a:cxn ang="0">
                  <a:pos x="24" y="49"/>
                </a:cxn>
                <a:cxn ang="0">
                  <a:pos x="0" y="49"/>
                </a:cxn>
              </a:cxnLst>
              <a:rect l="0" t="0" r="r" b="b"/>
              <a:pathLst>
                <a:path w="84" h="49">
                  <a:moveTo>
                    <a:pt x="0" y="49"/>
                  </a:moveTo>
                  <a:lnTo>
                    <a:pt x="84" y="0"/>
                  </a:lnTo>
                  <a:lnTo>
                    <a:pt x="65" y="17"/>
                  </a:lnTo>
                  <a:lnTo>
                    <a:pt x="65" y="49"/>
                  </a:lnTo>
                  <a:lnTo>
                    <a:pt x="41" y="49"/>
                  </a:lnTo>
                  <a:lnTo>
                    <a:pt x="24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57" name="Freeform 259"/>
            <p:cNvSpPr>
              <a:spLocks/>
            </p:cNvSpPr>
            <p:nvPr/>
          </p:nvSpPr>
          <p:spPr bwMode="auto">
            <a:xfrm>
              <a:off x="7197725" y="4179888"/>
              <a:ext cx="1112838" cy="915987"/>
            </a:xfrm>
            <a:custGeom>
              <a:avLst/>
              <a:gdLst/>
              <a:ahLst/>
              <a:cxnLst>
                <a:cxn ang="0">
                  <a:pos x="0" y="913"/>
                </a:cxn>
                <a:cxn ang="0">
                  <a:pos x="41" y="854"/>
                </a:cxn>
                <a:cxn ang="0">
                  <a:pos x="17" y="637"/>
                </a:cxn>
                <a:cxn ang="0">
                  <a:pos x="41" y="637"/>
                </a:cxn>
                <a:cxn ang="0">
                  <a:pos x="60" y="511"/>
                </a:cxn>
                <a:cxn ang="0">
                  <a:pos x="89" y="444"/>
                </a:cxn>
                <a:cxn ang="0">
                  <a:pos x="150" y="396"/>
                </a:cxn>
                <a:cxn ang="0">
                  <a:pos x="391" y="294"/>
                </a:cxn>
                <a:cxn ang="0">
                  <a:pos x="427" y="227"/>
                </a:cxn>
                <a:cxn ang="0">
                  <a:pos x="451" y="253"/>
                </a:cxn>
                <a:cxn ang="0">
                  <a:pos x="468" y="227"/>
                </a:cxn>
                <a:cxn ang="0">
                  <a:pos x="541" y="167"/>
                </a:cxn>
                <a:cxn ang="0">
                  <a:pos x="601" y="126"/>
                </a:cxn>
                <a:cxn ang="0">
                  <a:pos x="625" y="191"/>
                </a:cxn>
                <a:cxn ang="0">
                  <a:pos x="667" y="191"/>
                </a:cxn>
                <a:cxn ang="0">
                  <a:pos x="667" y="150"/>
                </a:cxn>
                <a:cxn ang="0">
                  <a:pos x="708" y="126"/>
                </a:cxn>
                <a:cxn ang="0">
                  <a:pos x="727" y="60"/>
                </a:cxn>
                <a:cxn ang="0">
                  <a:pos x="799" y="36"/>
                </a:cxn>
                <a:cxn ang="0">
                  <a:pos x="883" y="60"/>
                </a:cxn>
                <a:cxn ang="0">
                  <a:pos x="908" y="77"/>
                </a:cxn>
                <a:cxn ang="0">
                  <a:pos x="949" y="60"/>
                </a:cxn>
                <a:cxn ang="0">
                  <a:pos x="908" y="101"/>
                </a:cxn>
                <a:cxn ang="0">
                  <a:pos x="883" y="167"/>
                </a:cxn>
                <a:cxn ang="0">
                  <a:pos x="908" y="210"/>
                </a:cxn>
                <a:cxn ang="0">
                  <a:pos x="992" y="253"/>
                </a:cxn>
                <a:cxn ang="0">
                  <a:pos x="1034" y="277"/>
                </a:cxn>
                <a:cxn ang="0">
                  <a:pos x="1099" y="210"/>
                </a:cxn>
                <a:cxn ang="0">
                  <a:pos x="1142" y="0"/>
                </a:cxn>
                <a:cxn ang="0">
                  <a:pos x="1185" y="150"/>
                </a:cxn>
                <a:cxn ang="0">
                  <a:pos x="1226" y="167"/>
                </a:cxn>
                <a:cxn ang="0">
                  <a:pos x="1250" y="277"/>
                </a:cxn>
                <a:cxn ang="0">
                  <a:pos x="1268" y="360"/>
                </a:cxn>
                <a:cxn ang="0">
                  <a:pos x="1335" y="470"/>
                </a:cxn>
                <a:cxn ang="0">
                  <a:pos x="1359" y="511"/>
                </a:cxn>
                <a:cxn ang="0">
                  <a:pos x="1402" y="620"/>
                </a:cxn>
                <a:cxn ang="0">
                  <a:pos x="1335" y="837"/>
                </a:cxn>
                <a:cxn ang="0">
                  <a:pos x="1099" y="1082"/>
                </a:cxn>
                <a:cxn ang="0">
                  <a:pos x="949" y="1130"/>
                </a:cxn>
                <a:cxn ang="0">
                  <a:pos x="925" y="1130"/>
                </a:cxn>
                <a:cxn ang="0">
                  <a:pos x="859" y="1130"/>
                </a:cxn>
                <a:cxn ang="0">
                  <a:pos x="775" y="1065"/>
                </a:cxn>
                <a:cxn ang="0">
                  <a:pos x="775" y="1023"/>
                </a:cxn>
                <a:cxn ang="0">
                  <a:pos x="756" y="1004"/>
                </a:cxn>
                <a:cxn ang="0">
                  <a:pos x="775" y="956"/>
                </a:cxn>
                <a:cxn ang="0">
                  <a:pos x="775" y="913"/>
                </a:cxn>
                <a:cxn ang="0">
                  <a:pos x="667" y="980"/>
                </a:cxn>
                <a:cxn ang="0">
                  <a:pos x="577" y="854"/>
                </a:cxn>
                <a:cxn ang="0">
                  <a:pos x="300" y="896"/>
                </a:cxn>
                <a:cxn ang="0">
                  <a:pos x="167" y="939"/>
                </a:cxn>
                <a:cxn ang="0">
                  <a:pos x="17" y="980"/>
                </a:cxn>
              </a:cxnLst>
              <a:rect l="0" t="0" r="r" b="b"/>
              <a:pathLst>
                <a:path w="1402" h="1156">
                  <a:moveTo>
                    <a:pt x="0" y="956"/>
                  </a:moveTo>
                  <a:lnTo>
                    <a:pt x="0" y="913"/>
                  </a:lnTo>
                  <a:lnTo>
                    <a:pt x="17" y="913"/>
                  </a:lnTo>
                  <a:lnTo>
                    <a:pt x="41" y="854"/>
                  </a:lnTo>
                  <a:lnTo>
                    <a:pt x="41" y="746"/>
                  </a:lnTo>
                  <a:lnTo>
                    <a:pt x="17" y="637"/>
                  </a:lnTo>
                  <a:lnTo>
                    <a:pt x="17" y="596"/>
                  </a:lnTo>
                  <a:lnTo>
                    <a:pt x="41" y="637"/>
                  </a:lnTo>
                  <a:lnTo>
                    <a:pt x="41" y="529"/>
                  </a:lnTo>
                  <a:lnTo>
                    <a:pt x="60" y="511"/>
                  </a:lnTo>
                  <a:lnTo>
                    <a:pt x="60" y="487"/>
                  </a:lnTo>
                  <a:lnTo>
                    <a:pt x="89" y="444"/>
                  </a:lnTo>
                  <a:lnTo>
                    <a:pt x="89" y="470"/>
                  </a:lnTo>
                  <a:lnTo>
                    <a:pt x="150" y="396"/>
                  </a:lnTo>
                  <a:lnTo>
                    <a:pt x="317" y="360"/>
                  </a:lnTo>
                  <a:lnTo>
                    <a:pt x="391" y="294"/>
                  </a:lnTo>
                  <a:lnTo>
                    <a:pt x="391" y="277"/>
                  </a:lnTo>
                  <a:lnTo>
                    <a:pt x="427" y="227"/>
                  </a:lnTo>
                  <a:lnTo>
                    <a:pt x="427" y="277"/>
                  </a:lnTo>
                  <a:lnTo>
                    <a:pt x="451" y="253"/>
                  </a:lnTo>
                  <a:lnTo>
                    <a:pt x="451" y="210"/>
                  </a:lnTo>
                  <a:lnTo>
                    <a:pt x="468" y="227"/>
                  </a:lnTo>
                  <a:lnTo>
                    <a:pt x="517" y="167"/>
                  </a:lnTo>
                  <a:lnTo>
                    <a:pt x="541" y="167"/>
                  </a:lnTo>
                  <a:lnTo>
                    <a:pt x="577" y="126"/>
                  </a:lnTo>
                  <a:lnTo>
                    <a:pt x="601" y="126"/>
                  </a:lnTo>
                  <a:lnTo>
                    <a:pt x="601" y="150"/>
                  </a:lnTo>
                  <a:lnTo>
                    <a:pt x="625" y="191"/>
                  </a:lnTo>
                  <a:lnTo>
                    <a:pt x="649" y="167"/>
                  </a:lnTo>
                  <a:lnTo>
                    <a:pt x="667" y="191"/>
                  </a:lnTo>
                  <a:lnTo>
                    <a:pt x="691" y="167"/>
                  </a:lnTo>
                  <a:lnTo>
                    <a:pt x="667" y="150"/>
                  </a:lnTo>
                  <a:lnTo>
                    <a:pt x="691" y="126"/>
                  </a:lnTo>
                  <a:lnTo>
                    <a:pt x="708" y="126"/>
                  </a:lnTo>
                  <a:lnTo>
                    <a:pt x="708" y="77"/>
                  </a:lnTo>
                  <a:lnTo>
                    <a:pt x="727" y="60"/>
                  </a:lnTo>
                  <a:lnTo>
                    <a:pt x="775" y="60"/>
                  </a:lnTo>
                  <a:lnTo>
                    <a:pt x="799" y="36"/>
                  </a:lnTo>
                  <a:lnTo>
                    <a:pt x="799" y="17"/>
                  </a:lnTo>
                  <a:lnTo>
                    <a:pt x="883" y="60"/>
                  </a:lnTo>
                  <a:lnTo>
                    <a:pt x="908" y="60"/>
                  </a:lnTo>
                  <a:lnTo>
                    <a:pt x="908" y="77"/>
                  </a:lnTo>
                  <a:lnTo>
                    <a:pt x="925" y="60"/>
                  </a:lnTo>
                  <a:lnTo>
                    <a:pt x="949" y="60"/>
                  </a:lnTo>
                  <a:lnTo>
                    <a:pt x="925" y="101"/>
                  </a:lnTo>
                  <a:lnTo>
                    <a:pt x="908" y="101"/>
                  </a:lnTo>
                  <a:lnTo>
                    <a:pt x="908" y="150"/>
                  </a:lnTo>
                  <a:lnTo>
                    <a:pt x="883" y="167"/>
                  </a:lnTo>
                  <a:lnTo>
                    <a:pt x="908" y="191"/>
                  </a:lnTo>
                  <a:lnTo>
                    <a:pt x="908" y="210"/>
                  </a:lnTo>
                  <a:lnTo>
                    <a:pt x="949" y="210"/>
                  </a:lnTo>
                  <a:lnTo>
                    <a:pt x="992" y="253"/>
                  </a:lnTo>
                  <a:lnTo>
                    <a:pt x="1016" y="294"/>
                  </a:lnTo>
                  <a:lnTo>
                    <a:pt x="1034" y="277"/>
                  </a:lnTo>
                  <a:lnTo>
                    <a:pt x="1058" y="277"/>
                  </a:lnTo>
                  <a:lnTo>
                    <a:pt x="1099" y="210"/>
                  </a:lnTo>
                  <a:lnTo>
                    <a:pt x="1142" y="17"/>
                  </a:lnTo>
                  <a:lnTo>
                    <a:pt x="1142" y="0"/>
                  </a:lnTo>
                  <a:lnTo>
                    <a:pt x="1166" y="17"/>
                  </a:lnTo>
                  <a:lnTo>
                    <a:pt x="1185" y="150"/>
                  </a:lnTo>
                  <a:lnTo>
                    <a:pt x="1209" y="150"/>
                  </a:lnTo>
                  <a:lnTo>
                    <a:pt x="1226" y="167"/>
                  </a:lnTo>
                  <a:lnTo>
                    <a:pt x="1226" y="227"/>
                  </a:lnTo>
                  <a:lnTo>
                    <a:pt x="1250" y="277"/>
                  </a:lnTo>
                  <a:lnTo>
                    <a:pt x="1250" y="336"/>
                  </a:lnTo>
                  <a:lnTo>
                    <a:pt x="1268" y="360"/>
                  </a:lnTo>
                  <a:lnTo>
                    <a:pt x="1316" y="379"/>
                  </a:lnTo>
                  <a:lnTo>
                    <a:pt x="1335" y="470"/>
                  </a:lnTo>
                  <a:lnTo>
                    <a:pt x="1359" y="487"/>
                  </a:lnTo>
                  <a:lnTo>
                    <a:pt x="1359" y="511"/>
                  </a:lnTo>
                  <a:lnTo>
                    <a:pt x="1376" y="529"/>
                  </a:lnTo>
                  <a:lnTo>
                    <a:pt x="1402" y="620"/>
                  </a:lnTo>
                  <a:lnTo>
                    <a:pt x="1402" y="727"/>
                  </a:lnTo>
                  <a:lnTo>
                    <a:pt x="1335" y="837"/>
                  </a:lnTo>
                  <a:lnTo>
                    <a:pt x="1166" y="1023"/>
                  </a:lnTo>
                  <a:lnTo>
                    <a:pt x="1099" y="1082"/>
                  </a:lnTo>
                  <a:lnTo>
                    <a:pt x="949" y="1156"/>
                  </a:lnTo>
                  <a:lnTo>
                    <a:pt x="949" y="1130"/>
                  </a:lnTo>
                  <a:lnTo>
                    <a:pt x="949" y="1113"/>
                  </a:lnTo>
                  <a:lnTo>
                    <a:pt x="925" y="1130"/>
                  </a:lnTo>
                  <a:lnTo>
                    <a:pt x="925" y="1082"/>
                  </a:lnTo>
                  <a:lnTo>
                    <a:pt x="859" y="1130"/>
                  </a:lnTo>
                  <a:lnTo>
                    <a:pt x="799" y="1130"/>
                  </a:lnTo>
                  <a:lnTo>
                    <a:pt x="775" y="1065"/>
                  </a:lnTo>
                  <a:lnTo>
                    <a:pt x="799" y="1047"/>
                  </a:lnTo>
                  <a:lnTo>
                    <a:pt x="775" y="1023"/>
                  </a:lnTo>
                  <a:lnTo>
                    <a:pt x="775" y="1004"/>
                  </a:lnTo>
                  <a:lnTo>
                    <a:pt x="756" y="1004"/>
                  </a:lnTo>
                  <a:lnTo>
                    <a:pt x="775" y="980"/>
                  </a:lnTo>
                  <a:lnTo>
                    <a:pt x="775" y="956"/>
                  </a:lnTo>
                  <a:lnTo>
                    <a:pt x="708" y="1004"/>
                  </a:lnTo>
                  <a:lnTo>
                    <a:pt x="775" y="913"/>
                  </a:lnTo>
                  <a:lnTo>
                    <a:pt x="775" y="896"/>
                  </a:lnTo>
                  <a:lnTo>
                    <a:pt x="667" y="980"/>
                  </a:lnTo>
                  <a:lnTo>
                    <a:pt x="667" y="896"/>
                  </a:lnTo>
                  <a:lnTo>
                    <a:pt x="577" y="854"/>
                  </a:lnTo>
                  <a:lnTo>
                    <a:pt x="391" y="878"/>
                  </a:lnTo>
                  <a:lnTo>
                    <a:pt x="300" y="896"/>
                  </a:lnTo>
                  <a:lnTo>
                    <a:pt x="276" y="939"/>
                  </a:lnTo>
                  <a:lnTo>
                    <a:pt x="167" y="939"/>
                  </a:lnTo>
                  <a:lnTo>
                    <a:pt x="89" y="980"/>
                  </a:lnTo>
                  <a:lnTo>
                    <a:pt x="17" y="980"/>
                  </a:lnTo>
                  <a:lnTo>
                    <a:pt x="0" y="956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58" name="Freeform 261"/>
            <p:cNvSpPr>
              <a:spLocks/>
            </p:cNvSpPr>
            <p:nvPr/>
          </p:nvSpPr>
          <p:spPr bwMode="auto">
            <a:xfrm>
              <a:off x="8540750" y="4938713"/>
              <a:ext cx="166688" cy="219075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174"/>
                </a:cxn>
                <a:cxn ang="0">
                  <a:pos x="108" y="108"/>
                </a:cxn>
                <a:cxn ang="0">
                  <a:pos x="84" y="108"/>
                </a:cxn>
                <a:cxn ang="0">
                  <a:pos x="84" y="0"/>
                </a:cxn>
                <a:cxn ang="0">
                  <a:pos x="108" y="24"/>
                </a:cxn>
                <a:cxn ang="0">
                  <a:pos x="126" y="24"/>
                </a:cxn>
                <a:cxn ang="0">
                  <a:pos x="126" y="48"/>
                </a:cxn>
                <a:cxn ang="0">
                  <a:pos x="108" y="108"/>
                </a:cxn>
                <a:cxn ang="0">
                  <a:pos x="126" y="108"/>
                </a:cxn>
                <a:cxn ang="0">
                  <a:pos x="126" y="89"/>
                </a:cxn>
                <a:cxn ang="0">
                  <a:pos x="150" y="89"/>
                </a:cxn>
                <a:cxn ang="0">
                  <a:pos x="126" y="125"/>
                </a:cxn>
                <a:cxn ang="0">
                  <a:pos x="150" y="156"/>
                </a:cxn>
                <a:cxn ang="0">
                  <a:pos x="193" y="125"/>
                </a:cxn>
                <a:cxn ang="0">
                  <a:pos x="212" y="125"/>
                </a:cxn>
                <a:cxn ang="0">
                  <a:pos x="169" y="174"/>
                </a:cxn>
                <a:cxn ang="0">
                  <a:pos x="126" y="198"/>
                </a:cxn>
                <a:cxn ang="0">
                  <a:pos x="17" y="277"/>
                </a:cxn>
                <a:cxn ang="0">
                  <a:pos x="0" y="277"/>
                </a:cxn>
                <a:cxn ang="0">
                  <a:pos x="36" y="239"/>
                </a:cxn>
                <a:cxn ang="0">
                  <a:pos x="0" y="198"/>
                </a:cxn>
              </a:cxnLst>
              <a:rect l="0" t="0" r="r" b="b"/>
              <a:pathLst>
                <a:path w="212" h="277">
                  <a:moveTo>
                    <a:pt x="0" y="198"/>
                  </a:moveTo>
                  <a:lnTo>
                    <a:pt x="36" y="174"/>
                  </a:lnTo>
                  <a:lnTo>
                    <a:pt x="108" y="108"/>
                  </a:lnTo>
                  <a:lnTo>
                    <a:pt x="84" y="108"/>
                  </a:lnTo>
                  <a:lnTo>
                    <a:pt x="84" y="0"/>
                  </a:lnTo>
                  <a:lnTo>
                    <a:pt x="108" y="24"/>
                  </a:lnTo>
                  <a:lnTo>
                    <a:pt x="126" y="24"/>
                  </a:lnTo>
                  <a:lnTo>
                    <a:pt x="126" y="48"/>
                  </a:lnTo>
                  <a:lnTo>
                    <a:pt x="108" y="108"/>
                  </a:lnTo>
                  <a:lnTo>
                    <a:pt x="126" y="108"/>
                  </a:lnTo>
                  <a:lnTo>
                    <a:pt x="126" y="89"/>
                  </a:lnTo>
                  <a:lnTo>
                    <a:pt x="150" y="89"/>
                  </a:lnTo>
                  <a:lnTo>
                    <a:pt x="126" y="125"/>
                  </a:lnTo>
                  <a:lnTo>
                    <a:pt x="150" y="156"/>
                  </a:lnTo>
                  <a:lnTo>
                    <a:pt x="193" y="125"/>
                  </a:lnTo>
                  <a:lnTo>
                    <a:pt x="212" y="125"/>
                  </a:lnTo>
                  <a:lnTo>
                    <a:pt x="169" y="174"/>
                  </a:lnTo>
                  <a:lnTo>
                    <a:pt x="126" y="198"/>
                  </a:lnTo>
                  <a:lnTo>
                    <a:pt x="17" y="277"/>
                  </a:lnTo>
                  <a:lnTo>
                    <a:pt x="0" y="277"/>
                  </a:lnTo>
                  <a:lnTo>
                    <a:pt x="36" y="239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59" name="Freeform 262"/>
            <p:cNvSpPr>
              <a:spLocks/>
            </p:cNvSpPr>
            <p:nvPr/>
          </p:nvSpPr>
          <p:spPr bwMode="auto">
            <a:xfrm>
              <a:off x="8216900" y="5143500"/>
              <a:ext cx="304800" cy="192088"/>
            </a:xfrm>
            <a:custGeom>
              <a:avLst/>
              <a:gdLst/>
              <a:ahLst/>
              <a:cxnLst>
                <a:cxn ang="0">
                  <a:pos x="0" y="215"/>
                </a:cxn>
                <a:cxn ang="0">
                  <a:pos x="108" y="126"/>
                </a:cxn>
                <a:cxn ang="0">
                  <a:pos x="229" y="88"/>
                </a:cxn>
                <a:cxn ang="0">
                  <a:pos x="319" y="0"/>
                </a:cxn>
                <a:cxn ang="0">
                  <a:pos x="343" y="0"/>
                </a:cxn>
                <a:cxn ang="0">
                  <a:pos x="343" y="17"/>
                </a:cxn>
                <a:cxn ang="0">
                  <a:pos x="386" y="0"/>
                </a:cxn>
                <a:cxn ang="0">
                  <a:pos x="360" y="17"/>
                </a:cxn>
                <a:cxn ang="0">
                  <a:pos x="386" y="17"/>
                </a:cxn>
                <a:cxn ang="0">
                  <a:pos x="360" y="47"/>
                </a:cxn>
                <a:cxn ang="0">
                  <a:pos x="277" y="88"/>
                </a:cxn>
                <a:cxn ang="0">
                  <a:pos x="277" y="126"/>
                </a:cxn>
                <a:cxn ang="0">
                  <a:pos x="193" y="150"/>
                </a:cxn>
                <a:cxn ang="0">
                  <a:pos x="108" y="215"/>
                </a:cxn>
                <a:cxn ang="0">
                  <a:pos x="36" y="240"/>
                </a:cxn>
                <a:cxn ang="0">
                  <a:pos x="17" y="240"/>
                </a:cxn>
                <a:cxn ang="0">
                  <a:pos x="17" y="215"/>
                </a:cxn>
                <a:cxn ang="0">
                  <a:pos x="0" y="215"/>
                </a:cxn>
              </a:cxnLst>
              <a:rect l="0" t="0" r="r" b="b"/>
              <a:pathLst>
                <a:path w="386" h="240">
                  <a:moveTo>
                    <a:pt x="0" y="215"/>
                  </a:moveTo>
                  <a:lnTo>
                    <a:pt x="108" y="126"/>
                  </a:lnTo>
                  <a:lnTo>
                    <a:pt x="229" y="88"/>
                  </a:lnTo>
                  <a:lnTo>
                    <a:pt x="319" y="0"/>
                  </a:lnTo>
                  <a:lnTo>
                    <a:pt x="343" y="0"/>
                  </a:lnTo>
                  <a:lnTo>
                    <a:pt x="343" y="17"/>
                  </a:lnTo>
                  <a:lnTo>
                    <a:pt x="386" y="0"/>
                  </a:lnTo>
                  <a:lnTo>
                    <a:pt x="360" y="17"/>
                  </a:lnTo>
                  <a:lnTo>
                    <a:pt x="386" y="17"/>
                  </a:lnTo>
                  <a:lnTo>
                    <a:pt x="360" y="47"/>
                  </a:lnTo>
                  <a:lnTo>
                    <a:pt x="277" y="88"/>
                  </a:lnTo>
                  <a:lnTo>
                    <a:pt x="277" y="126"/>
                  </a:lnTo>
                  <a:lnTo>
                    <a:pt x="193" y="150"/>
                  </a:lnTo>
                  <a:lnTo>
                    <a:pt x="108" y="215"/>
                  </a:lnTo>
                  <a:lnTo>
                    <a:pt x="36" y="240"/>
                  </a:lnTo>
                  <a:lnTo>
                    <a:pt x="17" y="240"/>
                  </a:lnTo>
                  <a:lnTo>
                    <a:pt x="17" y="215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0" name="Freeform 263"/>
            <p:cNvSpPr>
              <a:spLocks/>
            </p:cNvSpPr>
            <p:nvPr/>
          </p:nvSpPr>
          <p:spPr bwMode="auto">
            <a:xfrm>
              <a:off x="6786563" y="3648075"/>
              <a:ext cx="306387" cy="3730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5" y="17"/>
                </a:cxn>
                <a:cxn ang="0">
                  <a:pos x="198" y="150"/>
                </a:cxn>
                <a:cxn ang="0">
                  <a:pos x="217" y="150"/>
                </a:cxn>
                <a:cxn ang="0">
                  <a:pos x="276" y="191"/>
                </a:cxn>
                <a:cxn ang="0">
                  <a:pos x="276" y="210"/>
                </a:cxn>
                <a:cxn ang="0">
                  <a:pos x="300" y="241"/>
                </a:cxn>
                <a:cxn ang="0">
                  <a:pos x="276" y="258"/>
                </a:cxn>
                <a:cxn ang="0">
                  <a:pos x="300" y="276"/>
                </a:cxn>
                <a:cxn ang="0">
                  <a:pos x="324" y="276"/>
                </a:cxn>
                <a:cxn ang="0">
                  <a:pos x="348" y="317"/>
                </a:cxn>
                <a:cxn ang="0">
                  <a:pos x="367" y="317"/>
                </a:cxn>
                <a:cxn ang="0">
                  <a:pos x="386" y="360"/>
                </a:cxn>
                <a:cxn ang="0">
                  <a:pos x="367" y="469"/>
                </a:cxn>
                <a:cxn ang="0">
                  <a:pos x="348" y="451"/>
                </a:cxn>
                <a:cxn ang="0">
                  <a:pos x="324" y="469"/>
                </a:cxn>
                <a:cxn ang="0">
                  <a:pos x="324" y="451"/>
                </a:cxn>
                <a:cxn ang="0">
                  <a:pos x="217" y="360"/>
                </a:cxn>
                <a:cxn ang="0">
                  <a:pos x="198" y="317"/>
                </a:cxn>
                <a:cxn ang="0">
                  <a:pos x="167" y="258"/>
                </a:cxn>
                <a:cxn ang="0">
                  <a:pos x="126" y="210"/>
                </a:cxn>
                <a:cxn ang="0">
                  <a:pos x="126" y="150"/>
                </a:cxn>
                <a:cxn ang="0">
                  <a:pos x="83" y="126"/>
                </a:cxn>
                <a:cxn ang="0">
                  <a:pos x="41" y="89"/>
                </a:cxn>
                <a:cxn ang="0">
                  <a:pos x="0" y="41"/>
                </a:cxn>
                <a:cxn ang="0">
                  <a:pos x="0" y="0"/>
                </a:cxn>
              </a:cxnLst>
              <a:rect l="0" t="0" r="r" b="b"/>
              <a:pathLst>
                <a:path w="386" h="469">
                  <a:moveTo>
                    <a:pt x="0" y="0"/>
                  </a:moveTo>
                  <a:lnTo>
                    <a:pt x="65" y="17"/>
                  </a:lnTo>
                  <a:lnTo>
                    <a:pt x="198" y="150"/>
                  </a:lnTo>
                  <a:lnTo>
                    <a:pt x="217" y="150"/>
                  </a:lnTo>
                  <a:lnTo>
                    <a:pt x="276" y="191"/>
                  </a:lnTo>
                  <a:lnTo>
                    <a:pt x="276" y="210"/>
                  </a:lnTo>
                  <a:lnTo>
                    <a:pt x="300" y="241"/>
                  </a:lnTo>
                  <a:lnTo>
                    <a:pt x="276" y="258"/>
                  </a:lnTo>
                  <a:lnTo>
                    <a:pt x="300" y="276"/>
                  </a:lnTo>
                  <a:lnTo>
                    <a:pt x="324" y="276"/>
                  </a:lnTo>
                  <a:lnTo>
                    <a:pt x="348" y="317"/>
                  </a:lnTo>
                  <a:lnTo>
                    <a:pt x="367" y="317"/>
                  </a:lnTo>
                  <a:lnTo>
                    <a:pt x="386" y="360"/>
                  </a:lnTo>
                  <a:lnTo>
                    <a:pt x="367" y="469"/>
                  </a:lnTo>
                  <a:lnTo>
                    <a:pt x="348" y="451"/>
                  </a:lnTo>
                  <a:lnTo>
                    <a:pt x="324" y="469"/>
                  </a:lnTo>
                  <a:lnTo>
                    <a:pt x="324" y="451"/>
                  </a:lnTo>
                  <a:lnTo>
                    <a:pt x="217" y="360"/>
                  </a:lnTo>
                  <a:lnTo>
                    <a:pt x="198" y="317"/>
                  </a:lnTo>
                  <a:lnTo>
                    <a:pt x="167" y="258"/>
                  </a:lnTo>
                  <a:lnTo>
                    <a:pt x="126" y="210"/>
                  </a:lnTo>
                  <a:lnTo>
                    <a:pt x="126" y="150"/>
                  </a:lnTo>
                  <a:lnTo>
                    <a:pt x="83" y="126"/>
                  </a:lnTo>
                  <a:lnTo>
                    <a:pt x="41" y="89"/>
                  </a:lnTo>
                  <a:lnTo>
                    <a:pt x="0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1" name="Freeform 264"/>
            <p:cNvSpPr>
              <a:spLocks/>
            </p:cNvSpPr>
            <p:nvPr/>
          </p:nvSpPr>
          <p:spPr bwMode="auto">
            <a:xfrm>
              <a:off x="7064375" y="4022725"/>
              <a:ext cx="252413" cy="8255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36" y="0"/>
                </a:cxn>
                <a:cxn ang="0">
                  <a:pos x="77" y="0"/>
                </a:cxn>
                <a:cxn ang="0">
                  <a:pos x="124" y="46"/>
                </a:cxn>
                <a:cxn ang="0">
                  <a:pos x="184" y="46"/>
                </a:cxn>
                <a:cxn ang="0">
                  <a:pos x="184" y="17"/>
                </a:cxn>
                <a:cxn ang="0">
                  <a:pos x="256" y="46"/>
                </a:cxn>
                <a:cxn ang="0">
                  <a:pos x="275" y="63"/>
                </a:cxn>
                <a:cxn ang="0">
                  <a:pos x="317" y="63"/>
                </a:cxn>
                <a:cxn ang="0">
                  <a:pos x="317" y="106"/>
                </a:cxn>
                <a:cxn ang="0">
                  <a:pos x="275" y="87"/>
                </a:cxn>
                <a:cxn ang="0">
                  <a:pos x="256" y="106"/>
                </a:cxn>
                <a:cxn ang="0">
                  <a:pos x="143" y="63"/>
                </a:cxn>
                <a:cxn ang="0">
                  <a:pos x="107" y="63"/>
                </a:cxn>
                <a:cxn ang="0">
                  <a:pos x="0" y="17"/>
                </a:cxn>
              </a:cxnLst>
              <a:rect l="0" t="0" r="r" b="b"/>
              <a:pathLst>
                <a:path w="317" h="106">
                  <a:moveTo>
                    <a:pt x="0" y="17"/>
                  </a:moveTo>
                  <a:lnTo>
                    <a:pt x="36" y="0"/>
                  </a:lnTo>
                  <a:lnTo>
                    <a:pt x="77" y="0"/>
                  </a:lnTo>
                  <a:lnTo>
                    <a:pt x="124" y="46"/>
                  </a:lnTo>
                  <a:lnTo>
                    <a:pt x="184" y="46"/>
                  </a:lnTo>
                  <a:lnTo>
                    <a:pt x="184" y="17"/>
                  </a:lnTo>
                  <a:lnTo>
                    <a:pt x="256" y="46"/>
                  </a:lnTo>
                  <a:lnTo>
                    <a:pt x="275" y="63"/>
                  </a:lnTo>
                  <a:lnTo>
                    <a:pt x="317" y="63"/>
                  </a:lnTo>
                  <a:lnTo>
                    <a:pt x="317" y="106"/>
                  </a:lnTo>
                  <a:lnTo>
                    <a:pt x="275" y="87"/>
                  </a:lnTo>
                  <a:lnTo>
                    <a:pt x="256" y="106"/>
                  </a:lnTo>
                  <a:lnTo>
                    <a:pt x="143" y="63"/>
                  </a:lnTo>
                  <a:lnTo>
                    <a:pt x="107" y="63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2" name="Freeform 265"/>
            <p:cNvSpPr>
              <a:spLocks/>
            </p:cNvSpPr>
            <p:nvPr/>
          </p:nvSpPr>
          <p:spPr bwMode="auto">
            <a:xfrm>
              <a:off x="7369175" y="4094163"/>
              <a:ext cx="223838" cy="39687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0" y="20"/>
                </a:cxn>
                <a:cxn ang="0">
                  <a:pos x="24" y="0"/>
                </a:cxn>
                <a:cxn ang="0">
                  <a:pos x="60" y="20"/>
                </a:cxn>
                <a:cxn ang="0">
                  <a:pos x="60" y="0"/>
                </a:cxn>
                <a:cxn ang="0">
                  <a:pos x="131" y="20"/>
                </a:cxn>
                <a:cxn ang="0">
                  <a:pos x="148" y="0"/>
                </a:cxn>
                <a:cxn ang="0">
                  <a:pos x="208" y="20"/>
                </a:cxn>
                <a:cxn ang="0">
                  <a:pos x="232" y="0"/>
                </a:cxn>
                <a:cxn ang="0">
                  <a:pos x="282" y="20"/>
                </a:cxn>
                <a:cxn ang="0">
                  <a:pos x="208" y="49"/>
                </a:cxn>
                <a:cxn ang="0">
                  <a:pos x="131" y="20"/>
                </a:cxn>
                <a:cxn ang="0">
                  <a:pos x="41" y="49"/>
                </a:cxn>
                <a:cxn ang="0">
                  <a:pos x="0" y="49"/>
                </a:cxn>
              </a:cxnLst>
              <a:rect l="0" t="0" r="r" b="b"/>
              <a:pathLst>
                <a:path w="282" h="49">
                  <a:moveTo>
                    <a:pt x="0" y="49"/>
                  </a:moveTo>
                  <a:lnTo>
                    <a:pt x="0" y="20"/>
                  </a:lnTo>
                  <a:lnTo>
                    <a:pt x="24" y="0"/>
                  </a:lnTo>
                  <a:lnTo>
                    <a:pt x="60" y="20"/>
                  </a:lnTo>
                  <a:lnTo>
                    <a:pt x="60" y="0"/>
                  </a:lnTo>
                  <a:lnTo>
                    <a:pt x="131" y="20"/>
                  </a:lnTo>
                  <a:lnTo>
                    <a:pt x="148" y="0"/>
                  </a:lnTo>
                  <a:lnTo>
                    <a:pt x="208" y="20"/>
                  </a:lnTo>
                  <a:lnTo>
                    <a:pt x="232" y="0"/>
                  </a:lnTo>
                  <a:lnTo>
                    <a:pt x="282" y="20"/>
                  </a:lnTo>
                  <a:lnTo>
                    <a:pt x="208" y="49"/>
                  </a:lnTo>
                  <a:lnTo>
                    <a:pt x="131" y="20"/>
                  </a:lnTo>
                  <a:lnTo>
                    <a:pt x="41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3" name="Freeform 266"/>
            <p:cNvSpPr>
              <a:spLocks/>
            </p:cNvSpPr>
            <p:nvPr/>
          </p:nvSpPr>
          <p:spPr bwMode="auto">
            <a:xfrm>
              <a:off x="7451725" y="4141788"/>
              <a:ext cx="55563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0"/>
                </a:cxn>
                <a:cxn ang="0">
                  <a:pos x="70" y="50"/>
                </a:cxn>
                <a:cxn ang="0">
                  <a:pos x="46" y="50"/>
                </a:cxn>
                <a:cxn ang="0">
                  <a:pos x="0" y="0"/>
                </a:cxn>
              </a:cxnLst>
              <a:rect l="0" t="0" r="r" b="b"/>
              <a:pathLst>
                <a:path w="70" h="50">
                  <a:moveTo>
                    <a:pt x="0" y="0"/>
                  </a:moveTo>
                  <a:lnTo>
                    <a:pt x="29" y="0"/>
                  </a:lnTo>
                  <a:lnTo>
                    <a:pt x="70" y="50"/>
                  </a:lnTo>
                  <a:lnTo>
                    <a:pt x="46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4" name="Freeform 267"/>
            <p:cNvSpPr>
              <a:spLocks/>
            </p:cNvSpPr>
            <p:nvPr/>
          </p:nvSpPr>
          <p:spPr bwMode="auto">
            <a:xfrm>
              <a:off x="7451725" y="3783013"/>
              <a:ext cx="190500" cy="238125"/>
            </a:xfrm>
            <a:custGeom>
              <a:avLst/>
              <a:gdLst/>
              <a:ahLst/>
              <a:cxnLst>
                <a:cxn ang="0">
                  <a:pos x="0" y="172"/>
                </a:cxn>
                <a:cxn ang="0">
                  <a:pos x="48" y="88"/>
                </a:cxn>
                <a:cxn ang="0">
                  <a:pos x="48" y="24"/>
                </a:cxn>
                <a:cxn ang="0">
                  <a:pos x="72" y="24"/>
                </a:cxn>
                <a:cxn ang="0">
                  <a:pos x="89" y="0"/>
                </a:cxn>
                <a:cxn ang="0">
                  <a:pos x="149" y="24"/>
                </a:cxn>
                <a:cxn ang="0">
                  <a:pos x="196" y="24"/>
                </a:cxn>
                <a:cxn ang="0">
                  <a:pos x="220" y="0"/>
                </a:cxn>
                <a:cxn ang="0">
                  <a:pos x="239" y="0"/>
                </a:cxn>
                <a:cxn ang="0">
                  <a:pos x="220" y="41"/>
                </a:cxn>
                <a:cxn ang="0">
                  <a:pos x="179" y="41"/>
                </a:cxn>
                <a:cxn ang="0">
                  <a:pos x="72" y="41"/>
                </a:cxn>
                <a:cxn ang="0">
                  <a:pos x="48" y="71"/>
                </a:cxn>
                <a:cxn ang="0">
                  <a:pos x="48" y="88"/>
                </a:cxn>
                <a:cxn ang="0">
                  <a:pos x="72" y="107"/>
                </a:cxn>
                <a:cxn ang="0">
                  <a:pos x="149" y="88"/>
                </a:cxn>
                <a:cxn ang="0">
                  <a:pos x="179" y="107"/>
                </a:cxn>
                <a:cxn ang="0">
                  <a:pos x="149" y="107"/>
                </a:cxn>
                <a:cxn ang="0">
                  <a:pos x="108" y="131"/>
                </a:cxn>
                <a:cxn ang="0">
                  <a:pos x="132" y="191"/>
                </a:cxn>
                <a:cxn ang="0">
                  <a:pos x="108" y="191"/>
                </a:cxn>
                <a:cxn ang="0">
                  <a:pos x="149" y="256"/>
                </a:cxn>
                <a:cxn ang="0">
                  <a:pos x="149" y="280"/>
                </a:cxn>
                <a:cxn ang="0">
                  <a:pos x="132" y="298"/>
                </a:cxn>
                <a:cxn ang="0">
                  <a:pos x="132" y="280"/>
                </a:cxn>
                <a:cxn ang="0">
                  <a:pos x="132" y="256"/>
                </a:cxn>
                <a:cxn ang="0">
                  <a:pos x="108" y="256"/>
                </a:cxn>
                <a:cxn ang="0">
                  <a:pos x="108" y="239"/>
                </a:cxn>
                <a:cxn ang="0">
                  <a:pos x="72" y="191"/>
                </a:cxn>
                <a:cxn ang="0">
                  <a:pos x="89" y="172"/>
                </a:cxn>
                <a:cxn ang="0">
                  <a:pos x="72" y="172"/>
                </a:cxn>
                <a:cxn ang="0">
                  <a:pos x="48" y="191"/>
                </a:cxn>
                <a:cxn ang="0">
                  <a:pos x="48" y="280"/>
                </a:cxn>
                <a:cxn ang="0">
                  <a:pos x="29" y="280"/>
                </a:cxn>
                <a:cxn ang="0">
                  <a:pos x="29" y="215"/>
                </a:cxn>
                <a:cxn ang="0">
                  <a:pos x="29" y="191"/>
                </a:cxn>
                <a:cxn ang="0">
                  <a:pos x="0" y="191"/>
                </a:cxn>
                <a:cxn ang="0">
                  <a:pos x="0" y="172"/>
                </a:cxn>
              </a:cxnLst>
              <a:rect l="0" t="0" r="r" b="b"/>
              <a:pathLst>
                <a:path w="239" h="298">
                  <a:moveTo>
                    <a:pt x="0" y="172"/>
                  </a:moveTo>
                  <a:lnTo>
                    <a:pt x="48" y="88"/>
                  </a:lnTo>
                  <a:lnTo>
                    <a:pt x="48" y="24"/>
                  </a:lnTo>
                  <a:lnTo>
                    <a:pt x="72" y="24"/>
                  </a:lnTo>
                  <a:lnTo>
                    <a:pt x="89" y="0"/>
                  </a:lnTo>
                  <a:lnTo>
                    <a:pt x="149" y="24"/>
                  </a:lnTo>
                  <a:lnTo>
                    <a:pt x="196" y="24"/>
                  </a:lnTo>
                  <a:lnTo>
                    <a:pt x="220" y="0"/>
                  </a:lnTo>
                  <a:lnTo>
                    <a:pt x="239" y="0"/>
                  </a:lnTo>
                  <a:lnTo>
                    <a:pt x="220" y="41"/>
                  </a:lnTo>
                  <a:lnTo>
                    <a:pt x="179" y="41"/>
                  </a:lnTo>
                  <a:lnTo>
                    <a:pt x="72" y="41"/>
                  </a:lnTo>
                  <a:lnTo>
                    <a:pt x="48" y="71"/>
                  </a:lnTo>
                  <a:lnTo>
                    <a:pt x="48" y="88"/>
                  </a:lnTo>
                  <a:lnTo>
                    <a:pt x="72" y="107"/>
                  </a:lnTo>
                  <a:lnTo>
                    <a:pt x="149" y="88"/>
                  </a:lnTo>
                  <a:lnTo>
                    <a:pt x="179" y="107"/>
                  </a:lnTo>
                  <a:lnTo>
                    <a:pt x="149" y="107"/>
                  </a:lnTo>
                  <a:lnTo>
                    <a:pt x="108" y="131"/>
                  </a:lnTo>
                  <a:lnTo>
                    <a:pt x="132" y="191"/>
                  </a:lnTo>
                  <a:lnTo>
                    <a:pt x="108" y="191"/>
                  </a:lnTo>
                  <a:lnTo>
                    <a:pt x="149" y="256"/>
                  </a:lnTo>
                  <a:lnTo>
                    <a:pt x="149" y="280"/>
                  </a:lnTo>
                  <a:lnTo>
                    <a:pt x="132" y="298"/>
                  </a:lnTo>
                  <a:lnTo>
                    <a:pt x="132" y="280"/>
                  </a:lnTo>
                  <a:lnTo>
                    <a:pt x="132" y="256"/>
                  </a:lnTo>
                  <a:lnTo>
                    <a:pt x="108" y="256"/>
                  </a:lnTo>
                  <a:lnTo>
                    <a:pt x="108" y="239"/>
                  </a:lnTo>
                  <a:lnTo>
                    <a:pt x="72" y="191"/>
                  </a:lnTo>
                  <a:lnTo>
                    <a:pt x="89" y="172"/>
                  </a:lnTo>
                  <a:lnTo>
                    <a:pt x="72" y="172"/>
                  </a:lnTo>
                  <a:lnTo>
                    <a:pt x="48" y="191"/>
                  </a:lnTo>
                  <a:lnTo>
                    <a:pt x="48" y="280"/>
                  </a:lnTo>
                  <a:lnTo>
                    <a:pt x="29" y="280"/>
                  </a:lnTo>
                  <a:lnTo>
                    <a:pt x="29" y="215"/>
                  </a:lnTo>
                  <a:lnTo>
                    <a:pt x="29" y="191"/>
                  </a:lnTo>
                  <a:lnTo>
                    <a:pt x="0" y="191"/>
                  </a:lnTo>
                  <a:lnTo>
                    <a:pt x="0" y="172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5" name="Freeform 268"/>
            <p:cNvSpPr>
              <a:spLocks/>
            </p:cNvSpPr>
            <p:nvPr/>
          </p:nvSpPr>
          <p:spPr bwMode="auto">
            <a:xfrm>
              <a:off x="7694613" y="3768725"/>
              <a:ext cx="50800" cy="9842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2" y="0"/>
                </a:cxn>
                <a:cxn ang="0">
                  <a:pos x="41" y="17"/>
                </a:cxn>
                <a:cxn ang="0">
                  <a:pos x="65" y="17"/>
                </a:cxn>
                <a:cxn ang="0">
                  <a:pos x="65" y="41"/>
                </a:cxn>
                <a:cxn ang="0">
                  <a:pos x="41" y="41"/>
                </a:cxn>
                <a:cxn ang="0">
                  <a:pos x="41" y="58"/>
                </a:cxn>
                <a:cxn ang="0">
                  <a:pos x="22" y="58"/>
                </a:cxn>
                <a:cxn ang="0">
                  <a:pos x="22" y="89"/>
                </a:cxn>
                <a:cxn ang="0">
                  <a:pos x="41" y="124"/>
                </a:cxn>
                <a:cxn ang="0">
                  <a:pos x="22" y="89"/>
                </a:cxn>
                <a:cxn ang="0">
                  <a:pos x="0" y="41"/>
                </a:cxn>
              </a:cxnLst>
              <a:rect l="0" t="0" r="r" b="b"/>
              <a:pathLst>
                <a:path w="65" h="124">
                  <a:moveTo>
                    <a:pt x="0" y="41"/>
                  </a:moveTo>
                  <a:lnTo>
                    <a:pt x="22" y="0"/>
                  </a:lnTo>
                  <a:lnTo>
                    <a:pt x="41" y="17"/>
                  </a:lnTo>
                  <a:lnTo>
                    <a:pt x="65" y="17"/>
                  </a:lnTo>
                  <a:lnTo>
                    <a:pt x="65" y="41"/>
                  </a:lnTo>
                  <a:lnTo>
                    <a:pt x="41" y="41"/>
                  </a:lnTo>
                  <a:lnTo>
                    <a:pt x="41" y="58"/>
                  </a:lnTo>
                  <a:lnTo>
                    <a:pt x="22" y="58"/>
                  </a:lnTo>
                  <a:lnTo>
                    <a:pt x="22" y="89"/>
                  </a:lnTo>
                  <a:lnTo>
                    <a:pt x="41" y="124"/>
                  </a:lnTo>
                  <a:lnTo>
                    <a:pt x="22" y="89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6" name="Freeform 269"/>
            <p:cNvSpPr>
              <a:spLocks/>
            </p:cNvSpPr>
            <p:nvPr/>
          </p:nvSpPr>
          <p:spPr bwMode="auto">
            <a:xfrm>
              <a:off x="7713663" y="3921125"/>
              <a:ext cx="85725" cy="3968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17" y="0"/>
                </a:cxn>
                <a:cxn ang="0">
                  <a:pos x="59" y="0"/>
                </a:cxn>
                <a:cxn ang="0">
                  <a:pos x="76" y="20"/>
                </a:cxn>
                <a:cxn ang="0">
                  <a:pos x="107" y="49"/>
                </a:cxn>
                <a:cxn ang="0">
                  <a:pos x="0" y="20"/>
                </a:cxn>
              </a:cxnLst>
              <a:rect l="0" t="0" r="r" b="b"/>
              <a:pathLst>
                <a:path w="107" h="49">
                  <a:moveTo>
                    <a:pt x="0" y="20"/>
                  </a:moveTo>
                  <a:lnTo>
                    <a:pt x="17" y="0"/>
                  </a:lnTo>
                  <a:lnTo>
                    <a:pt x="59" y="0"/>
                  </a:lnTo>
                  <a:lnTo>
                    <a:pt x="76" y="20"/>
                  </a:lnTo>
                  <a:lnTo>
                    <a:pt x="107" y="49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7" name="Freeform 270"/>
            <p:cNvSpPr>
              <a:spLocks/>
            </p:cNvSpPr>
            <p:nvPr/>
          </p:nvSpPr>
          <p:spPr bwMode="auto">
            <a:xfrm>
              <a:off x="7451725" y="3238500"/>
              <a:ext cx="142875" cy="171450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29" y="89"/>
                </a:cxn>
                <a:cxn ang="0">
                  <a:pos x="0" y="0"/>
                </a:cxn>
                <a:cxn ang="0">
                  <a:pos x="72" y="0"/>
                </a:cxn>
                <a:cxn ang="0">
                  <a:pos x="72" y="48"/>
                </a:cxn>
                <a:cxn ang="0">
                  <a:pos x="89" y="65"/>
                </a:cxn>
                <a:cxn ang="0">
                  <a:pos x="72" y="132"/>
                </a:cxn>
                <a:cxn ang="0">
                  <a:pos x="89" y="173"/>
                </a:cxn>
                <a:cxn ang="0">
                  <a:pos x="89" y="197"/>
                </a:cxn>
                <a:cxn ang="0">
                  <a:pos x="108" y="173"/>
                </a:cxn>
                <a:cxn ang="0">
                  <a:pos x="149" y="197"/>
                </a:cxn>
                <a:cxn ang="0">
                  <a:pos x="179" y="215"/>
                </a:cxn>
                <a:cxn ang="0">
                  <a:pos x="132" y="215"/>
                </a:cxn>
                <a:cxn ang="0">
                  <a:pos x="108" y="197"/>
                </a:cxn>
                <a:cxn ang="0">
                  <a:pos x="108" y="215"/>
                </a:cxn>
                <a:cxn ang="0">
                  <a:pos x="72" y="197"/>
                </a:cxn>
                <a:cxn ang="0">
                  <a:pos x="48" y="197"/>
                </a:cxn>
                <a:cxn ang="0">
                  <a:pos x="48" y="149"/>
                </a:cxn>
                <a:cxn ang="0">
                  <a:pos x="0" y="149"/>
                </a:cxn>
                <a:cxn ang="0">
                  <a:pos x="0" y="89"/>
                </a:cxn>
              </a:cxnLst>
              <a:rect l="0" t="0" r="r" b="b"/>
              <a:pathLst>
                <a:path w="179" h="215">
                  <a:moveTo>
                    <a:pt x="0" y="89"/>
                  </a:moveTo>
                  <a:lnTo>
                    <a:pt x="29" y="89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48"/>
                  </a:lnTo>
                  <a:lnTo>
                    <a:pt x="89" y="65"/>
                  </a:lnTo>
                  <a:lnTo>
                    <a:pt x="72" y="132"/>
                  </a:lnTo>
                  <a:lnTo>
                    <a:pt x="89" y="173"/>
                  </a:lnTo>
                  <a:lnTo>
                    <a:pt x="89" y="197"/>
                  </a:lnTo>
                  <a:lnTo>
                    <a:pt x="108" y="173"/>
                  </a:lnTo>
                  <a:lnTo>
                    <a:pt x="149" y="197"/>
                  </a:lnTo>
                  <a:lnTo>
                    <a:pt x="179" y="215"/>
                  </a:lnTo>
                  <a:lnTo>
                    <a:pt x="132" y="215"/>
                  </a:lnTo>
                  <a:lnTo>
                    <a:pt x="108" y="197"/>
                  </a:lnTo>
                  <a:lnTo>
                    <a:pt x="108" y="215"/>
                  </a:lnTo>
                  <a:lnTo>
                    <a:pt x="72" y="197"/>
                  </a:lnTo>
                  <a:lnTo>
                    <a:pt x="48" y="197"/>
                  </a:lnTo>
                  <a:lnTo>
                    <a:pt x="48" y="149"/>
                  </a:lnTo>
                  <a:lnTo>
                    <a:pt x="0" y="14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8" name="Freeform 271"/>
            <p:cNvSpPr>
              <a:spLocks/>
            </p:cNvSpPr>
            <p:nvPr/>
          </p:nvSpPr>
          <p:spPr bwMode="auto">
            <a:xfrm>
              <a:off x="7402513" y="3476625"/>
              <a:ext cx="71437" cy="85725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58" y="24"/>
                </a:cxn>
                <a:cxn ang="0">
                  <a:pos x="58" y="0"/>
                </a:cxn>
                <a:cxn ang="0">
                  <a:pos x="88" y="24"/>
                </a:cxn>
                <a:cxn ang="0">
                  <a:pos x="0" y="107"/>
                </a:cxn>
              </a:cxnLst>
              <a:rect l="0" t="0" r="r" b="b"/>
              <a:pathLst>
                <a:path w="88" h="107">
                  <a:moveTo>
                    <a:pt x="0" y="107"/>
                  </a:moveTo>
                  <a:lnTo>
                    <a:pt x="58" y="24"/>
                  </a:lnTo>
                  <a:lnTo>
                    <a:pt x="58" y="0"/>
                  </a:lnTo>
                  <a:lnTo>
                    <a:pt x="88" y="24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9" name="Freeform 272"/>
            <p:cNvSpPr>
              <a:spLocks/>
            </p:cNvSpPr>
            <p:nvPr/>
          </p:nvSpPr>
          <p:spPr bwMode="auto">
            <a:xfrm>
              <a:off x="7594600" y="3429000"/>
              <a:ext cx="38100" cy="841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0" y="0"/>
                </a:cxn>
                <a:cxn ang="0">
                  <a:pos x="50" y="17"/>
                </a:cxn>
                <a:cxn ang="0">
                  <a:pos x="50" y="60"/>
                </a:cxn>
                <a:cxn ang="0">
                  <a:pos x="21" y="60"/>
                </a:cxn>
                <a:cxn ang="0">
                  <a:pos x="50" y="84"/>
                </a:cxn>
                <a:cxn ang="0">
                  <a:pos x="21" y="108"/>
                </a:cxn>
                <a:cxn ang="0">
                  <a:pos x="21" y="60"/>
                </a:cxn>
                <a:cxn ang="0">
                  <a:pos x="0" y="60"/>
                </a:cxn>
                <a:cxn ang="0">
                  <a:pos x="0" y="41"/>
                </a:cxn>
                <a:cxn ang="0">
                  <a:pos x="21" y="41"/>
                </a:cxn>
                <a:cxn ang="0">
                  <a:pos x="0" y="0"/>
                </a:cxn>
              </a:cxnLst>
              <a:rect l="0" t="0" r="r" b="b"/>
              <a:pathLst>
                <a:path w="50" h="108">
                  <a:moveTo>
                    <a:pt x="0" y="0"/>
                  </a:moveTo>
                  <a:lnTo>
                    <a:pt x="50" y="0"/>
                  </a:lnTo>
                  <a:lnTo>
                    <a:pt x="50" y="17"/>
                  </a:lnTo>
                  <a:lnTo>
                    <a:pt x="50" y="60"/>
                  </a:lnTo>
                  <a:lnTo>
                    <a:pt x="21" y="60"/>
                  </a:lnTo>
                  <a:lnTo>
                    <a:pt x="50" y="84"/>
                  </a:lnTo>
                  <a:lnTo>
                    <a:pt x="21" y="108"/>
                  </a:lnTo>
                  <a:lnTo>
                    <a:pt x="21" y="60"/>
                  </a:lnTo>
                  <a:lnTo>
                    <a:pt x="0" y="60"/>
                  </a:lnTo>
                  <a:lnTo>
                    <a:pt x="0" y="41"/>
                  </a:lnTo>
                  <a:lnTo>
                    <a:pt x="21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0" name="Freeform 273"/>
            <p:cNvSpPr>
              <a:spLocks/>
            </p:cNvSpPr>
            <p:nvPr/>
          </p:nvSpPr>
          <p:spPr bwMode="auto">
            <a:xfrm>
              <a:off x="7523163" y="3443288"/>
              <a:ext cx="84137" cy="104775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0" y="0"/>
                </a:cxn>
                <a:cxn ang="0">
                  <a:pos x="17" y="24"/>
                </a:cxn>
                <a:cxn ang="0">
                  <a:pos x="41" y="24"/>
                </a:cxn>
                <a:cxn ang="0">
                  <a:pos x="58" y="65"/>
                </a:cxn>
                <a:cxn ang="0">
                  <a:pos x="87" y="41"/>
                </a:cxn>
                <a:cxn ang="0">
                  <a:pos x="87" y="89"/>
                </a:cxn>
                <a:cxn ang="0">
                  <a:pos x="105" y="89"/>
                </a:cxn>
                <a:cxn ang="0">
                  <a:pos x="105" y="108"/>
                </a:cxn>
                <a:cxn ang="0">
                  <a:pos x="87" y="108"/>
                </a:cxn>
                <a:cxn ang="0">
                  <a:pos x="87" y="89"/>
                </a:cxn>
                <a:cxn ang="0">
                  <a:pos x="58" y="108"/>
                </a:cxn>
                <a:cxn ang="0">
                  <a:pos x="58" y="89"/>
                </a:cxn>
                <a:cxn ang="0">
                  <a:pos x="58" y="108"/>
                </a:cxn>
                <a:cxn ang="0">
                  <a:pos x="41" y="132"/>
                </a:cxn>
                <a:cxn ang="0">
                  <a:pos x="17" y="89"/>
                </a:cxn>
                <a:cxn ang="0">
                  <a:pos x="41" y="89"/>
                </a:cxn>
                <a:cxn ang="0">
                  <a:pos x="41" y="65"/>
                </a:cxn>
                <a:cxn ang="0">
                  <a:pos x="0" y="65"/>
                </a:cxn>
              </a:cxnLst>
              <a:rect l="0" t="0" r="r" b="b"/>
              <a:pathLst>
                <a:path w="105" h="132">
                  <a:moveTo>
                    <a:pt x="0" y="65"/>
                  </a:moveTo>
                  <a:lnTo>
                    <a:pt x="0" y="0"/>
                  </a:lnTo>
                  <a:lnTo>
                    <a:pt x="17" y="24"/>
                  </a:lnTo>
                  <a:lnTo>
                    <a:pt x="41" y="24"/>
                  </a:lnTo>
                  <a:lnTo>
                    <a:pt x="58" y="65"/>
                  </a:lnTo>
                  <a:lnTo>
                    <a:pt x="87" y="41"/>
                  </a:lnTo>
                  <a:lnTo>
                    <a:pt x="87" y="89"/>
                  </a:lnTo>
                  <a:lnTo>
                    <a:pt x="105" y="89"/>
                  </a:lnTo>
                  <a:lnTo>
                    <a:pt x="105" y="108"/>
                  </a:lnTo>
                  <a:lnTo>
                    <a:pt x="87" y="108"/>
                  </a:lnTo>
                  <a:lnTo>
                    <a:pt x="87" y="89"/>
                  </a:lnTo>
                  <a:lnTo>
                    <a:pt x="58" y="108"/>
                  </a:lnTo>
                  <a:lnTo>
                    <a:pt x="58" y="89"/>
                  </a:lnTo>
                  <a:lnTo>
                    <a:pt x="58" y="108"/>
                  </a:lnTo>
                  <a:lnTo>
                    <a:pt x="41" y="132"/>
                  </a:lnTo>
                  <a:lnTo>
                    <a:pt x="17" y="89"/>
                  </a:lnTo>
                  <a:lnTo>
                    <a:pt x="41" y="89"/>
                  </a:lnTo>
                  <a:lnTo>
                    <a:pt x="41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1" name="Freeform 274"/>
            <p:cNvSpPr>
              <a:spLocks/>
            </p:cNvSpPr>
            <p:nvPr/>
          </p:nvSpPr>
          <p:spPr bwMode="auto">
            <a:xfrm>
              <a:off x="7535863" y="3514725"/>
              <a:ext cx="138112" cy="133350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0" y="83"/>
                </a:cxn>
                <a:cxn ang="0">
                  <a:pos x="41" y="59"/>
                </a:cxn>
                <a:cxn ang="0">
                  <a:pos x="72" y="59"/>
                </a:cxn>
                <a:cxn ang="0">
                  <a:pos x="72" y="83"/>
                </a:cxn>
                <a:cxn ang="0">
                  <a:pos x="89" y="59"/>
                </a:cxn>
                <a:cxn ang="0">
                  <a:pos x="89" y="41"/>
                </a:cxn>
                <a:cxn ang="0">
                  <a:pos x="113" y="41"/>
                </a:cxn>
                <a:cxn ang="0">
                  <a:pos x="131" y="41"/>
                </a:cxn>
                <a:cxn ang="0">
                  <a:pos x="113" y="0"/>
                </a:cxn>
                <a:cxn ang="0">
                  <a:pos x="148" y="41"/>
                </a:cxn>
                <a:cxn ang="0">
                  <a:pos x="174" y="100"/>
                </a:cxn>
                <a:cxn ang="0">
                  <a:pos x="148" y="148"/>
                </a:cxn>
                <a:cxn ang="0">
                  <a:pos x="131" y="100"/>
                </a:cxn>
                <a:cxn ang="0">
                  <a:pos x="131" y="124"/>
                </a:cxn>
                <a:cxn ang="0">
                  <a:pos x="131" y="148"/>
                </a:cxn>
                <a:cxn ang="0">
                  <a:pos x="131" y="167"/>
                </a:cxn>
                <a:cxn ang="0">
                  <a:pos x="72" y="148"/>
                </a:cxn>
                <a:cxn ang="0">
                  <a:pos x="89" y="100"/>
                </a:cxn>
                <a:cxn ang="0">
                  <a:pos x="72" y="83"/>
                </a:cxn>
                <a:cxn ang="0">
                  <a:pos x="24" y="100"/>
                </a:cxn>
                <a:cxn ang="0">
                  <a:pos x="24" y="83"/>
                </a:cxn>
                <a:cxn ang="0">
                  <a:pos x="0" y="124"/>
                </a:cxn>
                <a:cxn ang="0">
                  <a:pos x="0" y="100"/>
                </a:cxn>
              </a:cxnLst>
              <a:rect l="0" t="0" r="r" b="b"/>
              <a:pathLst>
                <a:path w="174" h="167">
                  <a:moveTo>
                    <a:pt x="0" y="100"/>
                  </a:moveTo>
                  <a:lnTo>
                    <a:pt x="0" y="83"/>
                  </a:lnTo>
                  <a:lnTo>
                    <a:pt x="41" y="59"/>
                  </a:lnTo>
                  <a:lnTo>
                    <a:pt x="72" y="59"/>
                  </a:lnTo>
                  <a:lnTo>
                    <a:pt x="72" y="83"/>
                  </a:lnTo>
                  <a:lnTo>
                    <a:pt x="89" y="59"/>
                  </a:lnTo>
                  <a:lnTo>
                    <a:pt x="89" y="41"/>
                  </a:lnTo>
                  <a:lnTo>
                    <a:pt x="113" y="41"/>
                  </a:lnTo>
                  <a:lnTo>
                    <a:pt x="131" y="41"/>
                  </a:lnTo>
                  <a:lnTo>
                    <a:pt x="113" y="0"/>
                  </a:lnTo>
                  <a:lnTo>
                    <a:pt x="148" y="41"/>
                  </a:lnTo>
                  <a:lnTo>
                    <a:pt x="174" y="100"/>
                  </a:lnTo>
                  <a:lnTo>
                    <a:pt x="148" y="148"/>
                  </a:lnTo>
                  <a:lnTo>
                    <a:pt x="131" y="100"/>
                  </a:lnTo>
                  <a:lnTo>
                    <a:pt x="131" y="124"/>
                  </a:lnTo>
                  <a:lnTo>
                    <a:pt x="131" y="148"/>
                  </a:lnTo>
                  <a:lnTo>
                    <a:pt x="131" y="167"/>
                  </a:lnTo>
                  <a:lnTo>
                    <a:pt x="72" y="148"/>
                  </a:lnTo>
                  <a:lnTo>
                    <a:pt x="89" y="100"/>
                  </a:lnTo>
                  <a:lnTo>
                    <a:pt x="72" y="83"/>
                  </a:lnTo>
                  <a:lnTo>
                    <a:pt x="24" y="100"/>
                  </a:lnTo>
                  <a:lnTo>
                    <a:pt x="24" y="83"/>
                  </a:lnTo>
                  <a:lnTo>
                    <a:pt x="0" y="124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2" name="Freeform 275"/>
            <p:cNvSpPr>
              <a:spLocks/>
            </p:cNvSpPr>
            <p:nvPr/>
          </p:nvSpPr>
          <p:spPr bwMode="auto">
            <a:xfrm>
              <a:off x="8291513" y="3973513"/>
              <a:ext cx="119062" cy="6032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88" y="41"/>
                </a:cxn>
                <a:cxn ang="0">
                  <a:pos x="107" y="17"/>
                </a:cxn>
                <a:cxn ang="0">
                  <a:pos x="131" y="17"/>
                </a:cxn>
                <a:cxn ang="0">
                  <a:pos x="131" y="0"/>
                </a:cxn>
                <a:cxn ang="0">
                  <a:pos x="150" y="0"/>
                </a:cxn>
                <a:cxn ang="0">
                  <a:pos x="150" y="17"/>
                </a:cxn>
                <a:cxn ang="0">
                  <a:pos x="131" y="41"/>
                </a:cxn>
                <a:cxn ang="0">
                  <a:pos x="88" y="76"/>
                </a:cxn>
                <a:cxn ang="0">
                  <a:pos x="24" y="76"/>
                </a:cxn>
                <a:cxn ang="0">
                  <a:pos x="0" y="41"/>
                </a:cxn>
              </a:cxnLst>
              <a:rect l="0" t="0" r="r" b="b"/>
              <a:pathLst>
                <a:path w="150" h="76">
                  <a:moveTo>
                    <a:pt x="0" y="41"/>
                  </a:moveTo>
                  <a:lnTo>
                    <a:pt x="88" y="41"/>
                  </a:lnTo>
                  <a:lnTo>
                    <a:pt x="107" y="17"/>
                  </a:lnTo>
                  <a:lnTo>
                    <a:pt x="131" y="17"/>
                  </a:lnTo>
                  <a:lnTo>
                    <a:pt x="131" y="0"/>
                  </a:lnTo>
                  <a:lnTo>
                    <a:pt x="150" y="0"/>
                  </a:lnTo>
                  <a:lnTo>
                    <a:pt x="150" y="17"/>
                  </a:lnTo>
                  <a:lnTo>
                    <a:pt x="131" y="41"/>
                  </a:lnTo>
                  <a:lnTo>
                    <a:pt x="88" y="76"/>
                  </a:lnTo>
                  <a:lnTo>
                    <a:pt x="24" y="76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3" name="Freeform 276"/>
            <p:cNvSpPr>
              <a:spLocks/>
            </p:cNvSpPr>
            <p:nvPr/>
          </p:nvSpPr>
          <p:spPr bwMode="auto">
            <a:xfrm>
              <a:off x="8378825" y="3921125"/>
              <a:ext cx="55563" cy="66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70" y="41"/>
                </a:cxn>
                <a:cxn ang="0">
                  <a:pos x="70" y="83"/>
                </a:cxn>
                <a:cxn ang="0">
                  <a:pos x="39" y="41"/>
                </a:cxn>
                <a:cxn ang="0">
                  <a:pos x="0" y="0"/>
                </a:cxn>
              </a:cxnLst>
              <a:rect l="0" t="0" r="r" b="b"/>
              <a:pathLst>
                <a:path w="70" h="83">
                  <a:moveTo>
                    <a:pt x="0" y="0"/>
                  </a:moveTo>
                  <a:lnTo>
                    <a:pt x="22" y="0"/>
                  </a:lnTo>
                  <a:lnTo>
                    <a:pt x="70" y="41"/>
                  </a:lnTo>
                  <a:lnTo>
                    <a:pt x="70" y="83"/>
                  </a:lnTo>
                  <a:lnTo>
                    <a:pt x="39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4" name="Freeform 277"/>
            <p:cNvSpPr>
              <a:spLocks/>
            </p:cNvSpPr>
            <p:nvPr/>
          </p:nvSpPr>
          <p:spPr bwMode="auto">
            <a:xfrm>
              <a:off x="8540750" y="4479925"/>
              <a:ext cx="65088" cy="698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7"/>
                </a:cxn>
                <a:cxn ang="0">
                  <a:pos x="84" y="89"/>
                </a:cxn>
                <a:cxn ang="0">
                  <a:pos x="60" y="89"/>
                </a:cxn>
                <a:cxn ang="0">
                  <a:pos x="17" y="46"/>
                </a:cxn>
                <a:cxn ang="0">
                  <a:pos x="0" y="0"/>
                </a:cxn>
              </a:cxnLst>
              <a:rect l="0" t="0" r="r" b="b"/>
              <a:pathLst>
                <a:path w="84" h="89">
                  <a:moveTo>
                    <a:pt x="0" y="0"/>
                  </a:moveTo>
                  <a:lnTo>
                    <a:pt x="36" y="17"/>
                  </a:lnTo>
                  <a:lnTo>
                    <a:pt x="84" y="89"/>
                  </a:lnTo>
                  <a:lnTo>
                    <a:pt x="60" y="89"/>
                  </a:lnTo>
                  <a:lnTo>
                    <a:pt x="17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5" name="Freeform 278"/>
            <p:cNvSpPr>
              <a:spLocks/>
            </p:cNvSpPr>
            <p:nvPr/>
          </p:nvSpPr>
          <p:spPr bwMode="auto">
            <a:xfrm>
              <a:off x="7523163" y="2101850"/>
              <a:ext cx="222250" cy="252413"/>
            </a:xfrm>
            <a:custGeom>
              <a:avLst/>
              <a:gdLst/>
              <a:ahLst/>
              <a:cxnLst>
                <a:cxn ang="0">
                  <a:pos x="17" y="41"/>
                </a:cxn>
                <a:cxn ang="0">
                  <a:pos x="17" y="1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237" y="184"/>
                </a:cxn>
                <a:cxn ang="0">
                  <a:pos x="189" y="184"/>
                </a:cxn>
                <a:cxn ang="0">
                  <a:pos x="189" y="232"/>
                </a:cxn>
                <a:cxn ang="0">
                  <a:pos x="280" y="299"/>
                </a:cxn>
                <a:cxn ang="0">
                  <a:pos x="237" y="299"/>
                </a:cxn>
                <a:cxn ang="0">
                  <a:pos x="237" y="318"/>
                </a:cxn>
                <a:cxn ang="0">
                  <a:pos x="213" y="299"/>
                </a:cxn>
                <a:cxn ang="0">
                  <a:pos x="189" y="232"/>
                </a:cxn>
                <a:cxn ang="0">
                  <a:pos x="17" y="41"/>
                </a:cxn>
              </a:cxnLst>
              <a:rect l="0" t="0" r="r" b="b"/>
              <a:pathLst>
                <a:path w="280" h="318">
                  <a:moveTo>
                    <a:pt x="17" y="41"/>
                  </a:moveTo>
                  <a:lnTo>
                    <a:pt x="17" y="1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37" y="184"/>
                  </a:lnTo>
                  <a:lnTo>
                    <a:pt x="189" y="184"/>
                  </a:lnTo>
                  <a:lnTo>
                    <a:pt x="189" y="232"/>
                  </a:lnTo>
                  <a:lnTo>
                    <a:pt x="280" y="299"/>
                  </a:lnTo>
                  <a:lnTo>
                    <a:pt x="237" y="299"/>
                  </a:lnTo>
                  <a:lnTo>
                    <a:pt x="237" y="318"/>
                  </a:lnTo>
                  <a:lnTo>
                    <a:pt x="213" y="299"/>
                  </a:lnTo>
                  <a:lnTo>
                    <a:pt x="189" y="232"/>
                  </a:lnTo>
                  <a:lnTo>
                    <a:pt x="17" y="41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6" name="Freeform 279"/>
            <p:cNvSpPr>
              <a:spLocks/>
            </p:cNvSpPr>
            <p:nvPr/>
          </p:nvSpPr>
          <p:spPr bwMode="auto">
            <a:xfrm>
              <a:off x="7569200" y="4106863"/>
              <a:ext cx="125413" cy="47625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29" y="41"/>
                </a:cxn>
                <a:cxn ang="0">
                  <a:pos x="71" y="0"/>
                </a:cxn>
                <a:cxn ang="0">
                  <a:pos x="157" y="0"/>
                </a:cxn>
                <a:cxn ang="0">
                  <a:pos x="71" y="24"/>
                </a:cxn>
                <a:cxn ang="0">
                  <a:pos x="47" y="59"/>
                </a:cxn>
                <a:cxn ang="0">
                  <a:pos x="0" y="59"/>
                </a:cxn>
              </a:cxnLst>
              <a:rect l="0" t="0" r="r" b="b"/>
              <a:pathLst>
                <a:path w="157" h="59">
                  <a:moveTo>
                    <a:pt x="0" y="59"/>
                  </a:moveTo>
                  <a:lnTo>
                    <a:pt x="29" y="41"/>
                  </a:lnTo>
                  <a:lnTo>
                    <a:pt x="71" y="0"/>
                  </a:lnTo>
                  <a:lnTo>
                    <a:pt x="157" y="0"/>
                  </a:lnTo>
                  <a:lnTo>
                    <a:pt x="71" y="24"/>
                  </a:lnTo>
                  <a:lnTo>
                    <a:pt x="47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7" name="Freeform 280"/>
            <p:cNvSpPr>
              <a:spLocks/>
            </p:cNvSpPr>
            <p:nvPr/>
          </p:nvSpPr>
          <p:spPr bwMode="auto">
            <a:xfrm>
              <a:off x="4814888" y="4756150"/>
              <a:ext cx="50800" cy="61913"/>
            </a:xfrm>
            <a:custGeom>
              <a:avLst/>
              <a:gdLst/>
              <a:ahLst/>
              <a:cxnLst>
                <a:cxn ang="0">
                  <a:pos x="65" y="17"/>
                </a:cxn>
                <a:cxn ang="0">
                  <a:pos x="65" y="0"/>
                </a:cxn>
                <a:cxn ang="0">
                  <a:pos x="41" y="0"/>
                </a:cxn>
                <a:cxn ang="0">
                  <a:pos x="0" y="36"/>
                </a:cxn>
                <a:cxn ang="0">
                  <a:pos x="22" y="79"/>
                </a:cxn>
                <a:cxn ang="0">
                  <a:pos x="65" y="36"/>
                </a:cxn>
                <a:cxn ang="0">
                  <a:pos x="65" y="17"/>
                </a:cxn>
              </a:cxnLst>
              <a:rect l="0" t="0" r="r" b="b"/>
              <a:pathLst>
                <a:path w="65" h="79">
                  <a:moveTo>
                    <a:pt x="65" y="17"/>
                  </a:moveTo>
                  <a:lnTo>
                    <a:pt x="65" y="0"/>
                  </a:lnTo>
                  <a:lnTo>
                    <a:pt x="41" y="0"/>
                  </a:lnTo>
                  <a:lnTo>
                    <a:pt x="0" y="36"/>
                  </a:lnTo>
                  <a:lnTo>
                    <a:pt x="22" y="79"/>
                  </a:lnTo>
                  <a:lnTo>
                    <a:pt x="65" y="36"/>
                  </a:lnTo>
                  <a:lnTo>
                    <a:pt x="65" y="17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8" name="Freeform 281"/>
            <p:cNvSpPr>
              <a:spLocks/>
            </p:cNvSpPr>
            <p:nvPr/>
          </p:nvSpPr>
          <p:spPr bwMode="auto">
            <a:xfrm>
              <a:off x="3838575" y="2068513"/>
              <a:ext cx="119063" cy="117475"/>
            </a:xfrm>
            <a:custGeom>
              <a:avLst/>
              <a:gdLst/>
              <a:ahLst/>
              <a:cxnLst>
                <a:cxn ang="0">
                  <a:pos x="84" y="22"/>
                </a:cxn>
                <a:cxn ang="0">
                  <a:pos x="101" y="0"/>
                </a:cxn>
                <a:cxn ang="0">
                  <a:pos x="84" y="0"/>
                </a:cxn>
                <a:cxn ang="0">
                  <a:pos x="60" y="22"/>
                </a:cxn>
                <a:cxn ang="0">
                  <a:pos x="84" y="22"/>
                </a:cxn>
                <a:cxn ang="0">
                  <a:pos x="60" y="41"/>
                </a:cxn>
                <a:cxn ang="0">
                  <a:pos x="41" y="41"/>
                </a:cxn>
                <a:cxn ang="0">
                  <a:pos x="17" y="41"/>
                </a:cxn>
                <a:cxn ang="0">
                  <a:pos x="41" y="58"/>
                </a:cxn>
                <a:cxn ang="0">
                  <a:pos x="17" y="58"/>
                </a:cxn>
                <a:cxn ang="0">
                  <a:pos x="60" y="82"/>
                </a:cxn>
                <a:cxn ang="0">
                  <a:pos x="17" y="130"/>
                </a:cxn>
                <a:cxn ang="0">
                  <a:pos x="0" y="130"/>
                </a:cxn>
                <a:cxn ang="0">
                  <a:pos x="17" y="149"/>
                </a:cxn>
                <a:cxn ang="0">
                  <a:pos x="120" y="130"/>
                </a:cxn>
                <a:cxn ang="0">
                  <a:pos x="151" y="82"/>
                </a:cxn>
                <a:cxn ang="0">
                  <a:pos x="151" y="41"/>
                </a:cxn>
                <a:cxn ang="0">
                  <a:pos x="101" y="41"/>
                </a:cxn>
                <a:cxn ang="0">
                  <a:pos x="84" y="22"/>
                </a:cxn>
              </a:cxnLst>
              <a:rect l="0" t="0" r="r" b="b"/>
              <a:pathLst>
                <a:path w="151" h="149">
                  <a:moveTo>
                    <a:pt x="84" y="22"/>
                  </a:moveTo>
                  <a:lnTo>
                    <a:pt x="101" y="0"/>
                  </a:lnTo>
                  <a:lnTo>
                    <a:pt x="84" y="0"/>
                  </a:lnTo>
                  <a:lnTo>
                    <a:pt x="60" y="22"/>
                  </a:lnTo>
                  <a:lnTo>
                    <a:pt x="84" y="22"/>
                  </a:lnTo>
                  <a:lnTo>
                    <a:pt x="60" y="41"/>
                  </a:lnTo>
                  <a:lnTo>
                    <a:pt x="41" y="41"/>
                  </a:lnTo>
                  <a:lnTo>
                    <a:pt x="17" y="41"/>
                  </a:lnTo>
                  <a:lnTo>
                    <a:pt x="41" y="58"/>
                  </a:lnTo>
                  <a:lnTo>
                    <a:pt x="17" y="58"/>
                  </a:lnTo>
                  <a:lnTo>
                    <a:pt x="60" y="82"/>
                  </a:lnTo>
                  <a:lnTo>
                    <a:pt x="17" y="130"/>
                  </a:lnTo>
                  <a:lnTo>
                    <a:pt x="0" y="130"/>
                  </a:lnTo>
                  <a:lnTo>
                    <a:pt x="17" y="149"/>
                  </a:lnTo>
                  <a:lnTo>
                    <a:pt x="120" y="130"/>
                  </a:lnTo>
                  <a:lnTo>
                    <a:pt x="151" y="82"/>
                  </a:lnTo>
                  <a:lnTo>
                    <a:pt x="151" y="41"/>
                  </a:lnTo>
                  <a:lnTo>
                    <a:pt x="101" y="41"/>
                  </a:lnTo>
                  <a:lnTo>
                    <a:pt x="84" y="22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9" name="Freeform 282"/>
            <p:cNvSpPr>
              <a:spLocks/>
            </p:cNvSpPr>
            <p:nvPr/>
          </p:nvSpPr>
          <p:spPr bwMode="auto">
            <a:xfrm>
              <a:off x="4178300" y="2116138"/>
              <a:ext cx="104775" cy="84137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41" y="89"/>
                </a:cxn>
                <a:cxn ang="0">
                  <a:pos x="84" y="108"/>
                </a:cxn>
                <a:cxn ang="0">
                  <a:pos x="84" y="72"/>
                </a:cxn>
                <a:cxn ang="0">
                  <a:pos x="113" y="41"/>
                </a:cxn>
                <a:cxn ang="0">
                  <a:pos x="131" y="0"/>
                </a:cxn>
                <a:cxn ang="0">
                  <a:pos x="65" y="24"/>
                </a:cxn>
                <a:cxn ang="0">
                  <a:pos x="84" y="41"/>
                </a:cxn>
                <a:cxn ang="0">
                  <a:pos x="65" y="41"/>
                </a:cxn>
                <a:cxn ang="0">
                  <a:pos x="41" y="41"/>
                </a:cxn>
                <a:cxn ang="0">
                  <a:pos x="41" y="24"/>
                </a:cxn>
                <a:cxn ang="0">
                  <a:pos x="0" y="89"/>
                </a:cxn>
              </a:cxnLst>
              <a:rect l="0" t="0" r="r" b="b"/>
              <a:pathLst>
                <a:path w="131" h="108">
                  <a:moveTo>
                    <a:pt x="0" y="89"/>
                  </a:moveTo>
                  <a:lnTo>
                    <a:pt x="41" y="89"/>
                  </a:lnTo>
                  <a:lnTo>
                    <a:pt x="84" y="108"/>
                  </a:lnTo>
                  <a:lnTo>
                    <a:pt x="84" y="72"/>
                  </a:lnTo>
                  <a:lnTo>
                    <a:pt x="113" y="41"/>
                  </a:lnTo>
                  <a:lnTo>
                    <a:pt x="131" y="0"/>
                  </a:lnTo>
                  <a:lnTo>
                    <a:pt x="65" y="24"/>
                  </a:lnTo>
                  <a:lnTo>
                    <a:pt x="84" y="41"/>
                  </a:lnTo>
                  <a:lnTo>
                    <a:pt x="65" y="41"/>
                  </a:lnTo>
                  <a:lnTo>
                    <a:pt x="41" y="41"/>
                  </a:lnTo>
                  <a:lnTo>
                    <a:pt x="41" y="24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80" name="Freeform 283"/>
            <p:cNvSpPr>
              <a:spLocks/>
            </p:cNvSpPr>
            <p:nvPr/>
          </p:nvSpPr>
          <p:spPr bwMode="auto">
            <a:xfrm>
              <a:off x="4389438" y="2187575"/>
              <a:ext cx="166687" cy="85725"/>
            </a:xfrm>
            <a:custGeom>
              <a:avLst/>
              <a:gdLst/>
              <a:ahLst/>
              <a:cxnLst>
                <a:cxn ang="0">
                  <a:pos x="76" y="17"/>
                </a:cxn>
                <a:cxn ang="0">
                  <a:pos x="124" y="17"/>
                </a:cxn>
                <a:cxn ang="0">
                  <a:pos x="148" y="41"/>
                </a:cxn>
                <a:cxn ang="0">
                  <a:pos x="167" y="41"/>
                </a:cxn>
                <a:cxn ang="0">
                  <a:pos x="210" y="59"/>
                </a:cxn>
                <a:cxn ang="0">
                  <a:pos x="148" y="107"/>
                </a:cxn>
                <a:cxn ang="0">
                  <a:pos x="100" y="76"/>
                </a:cxn>
                <a:cxn ang="0">
                  <a:pos x="76" y="107"/>
                </a:cxn>
                <a:cxn ang="0">
                  <a:pos x="59" y="107"/>
                </a:cxn>
                <a:cxn ang="0">
                  <a:pos x="17" y="59"/>
                </a:cxn>
                <a:cxn ang="0">
                  <a:pos x="0" y="41"/>
                </a:cxn>
                <a:cxn ang="0">
                  <a:pos x="76" y="0"/>
                </a:cxn>
                <a:cxn ang="0">
                  <a:pos x="76" y="17"/>
                </a:cxn>
              </a:cxnLst>
              <a:rect l="0" t="0" r="r" b="b"/>
              <a:pathLst>
                <a:path w="210" h="107">
                  <a:moveTo>
                    <a:pt x="76" y="17"/>
                  </a:moveTo>
                  <a:lnTo>
                    <a:pt x="124" y="17"/>
                  </a:lnTo>
                  <a:lnTo>
                    <a:pt x="148" y="41"/>
                  </a:lnTo>
                  <a:lnTo>
                    <a:pt x="167" y="41"/>
                  </a:lnTo>
                  <a:lnTo>
                    <a:pt x="210" y="59"/>
                  </a:lnTo>
                  <a:lnTo>
                    <a:pt x="148" y="107"/>
                  </a:lnTo>
                  <a:lnTo>
                    <a:pt x="100" y="76"/>
                  </a:lnTo>
                  <a:lnTo>
                    <a:pt x="76" y="107"/>
                  </a:lnTo>
                  <a:lnTo>
                    <a:pt x="59" y="107"/>
                  </a:lnTo>
                  <a:lnTo>
                    <a:pt x="17" y="59"/>
                  </a:lnTo>
                  <a:lnTo>
                    <a:pt x="0" y="41"/>
                  </a:lnTo>
                  <a:lnTo>
                    <a:pt x="76" y="0"/>
                  </a:lnTo>
                  <a:lnTo>
                    <a:pt x="76" y="17"/>
                  </a:lnTo>
                  <a:close/>
                </a:path>
              </a:pathLst>
            </a:custGeom>
            <a:solidFill>
              <a:srgbClr val="9A8A7C"/>
            </a:solidFill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281" name="Ellips 280"/>
          <p:cNvSpPr/>
          <p:nvPr/>
        </p:nvSpPr>
        <p:spPr bwMode="auto">
          <a:xfrm>
            <a:off x="1643042" y="1928802"/>
            <a:ext cx="571504" cy="571504"/>
          </a:xfrm>
          <a:prstGeom prst="ellipse">
            <a:avLst/>
          </a:prstGeom>
          <a:solidFill>
            <a:srgbClr val="FFFFFF">
              <a:alpha val="80000"/>
            </a:srgbClr>
          </a:solidFill>
          <a:ln w="38100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dirty="0" smtClean="0">
              <a:ln>
                <a:noFill/>
              </a:ln>
              <a:solidFill>
                <a:srgbClr val="438EC5"/>
              </a:solidFill>
              <a:effectLst/>
              <a:latin typeface="Arial" charset="0"/>
            </a:endParaRPr>
          </a:p>
        </p:txBody>
      </p:sp>
      <p:sp>
        <p:nvSpPr>
          <p:cNvPr id="282" name="textruta 281"/>
          <p:cNvSpPr txBox="1"/>
          <p:nvPr/>
        </p:nvSpPr>
        <p:spPr>
          <a:xfrm>
            <a:off x="1639652" y="2000240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smtClean="0">
                <a:solidFill>
                  <a:srgbClr val="438EC5"/>
                </a:solidFill>
              </a:rPr>
              <a:t>54%</a:t>
            </a:r>
            <a:endParaRPr lang="sv-SE" b="1" dirty="0">
              <a:solidFill>
                <a:srgbClr val="438EC5"/>
              </a:solidFill>
            </a:endParaRPr>
          </a:p>
        </p:txBody>
      </p:sp>
      <p:sp>
        <p:nvSpPr>
          <p:cNvPr id="283" name="Ellips 282"/>
          <p:cNvSpPr/>
          <p:nvPr/>
        </p:nvSpPr>
        <p:spPr bwMode="auto">
          <a:xfrm>
            <a:off x="4357686" y="2000240"/>
            <a:ext cx="571504" cy="571504"/>
          </a:xfrm>
          <a:prstGeom prst="ellipse">
            <a:avLst/>
          </a:prstGeom>
          <a:solidFill>
            <a:srgbClr val="FFFFFF">
              <a:alpha val="80000"/>
            </a:srgbClr>
          </a:solidFill>
          <a:ln w="38100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dirty="0" smtClean="0">
              <a:ln>
                <a:noFill/>
              </a:ln>
              <a:solidFill>
                <a:srgbClr val="438EC5"/>
              </a:solidFill>
              <a:effectLst/>
              <a:latin typeface="Arial" charset="0"/>
            </a:endParaRPr>
          </a:p>
        </p:txBody>
      </p:sp>
      <p:sp>
        <p:nvSpPr>
          <p:cNvPr id="284" name="textruta 283"/>
          <p:cNvSpPr txBox="1"/>
          <p:nvPr/>
        </p:nvSpPr>
        <p:spPr>
          <a:xfrm>
            <a:off x="4354297" y="207167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smtClean="0">
                <a:solidFill>
                  <a:srgbClr val="438EC5"/>
                </a:solidFill>
              </a:rPr>
              <a:t>42%</a:t>
            </a:r>
            <a:endParaRPr lang="sv-SE" b="1" dirty="0">
              <a:solidFill>
                <a:srgbClr val="438EC5"/>
              </a:solidFill>
            </a:endParaRPr>
          </a:p>
        </p:txBody>
      </p:sp>
      <p:sp>
        <p:nvSpPr>
          <p:cNvPr id="285" name="Ellips 284"/>
          <p:cNvSpPr/>
          <p:nvPr/>
        </p:nvSpPr>
        <p:spPr bwMode="auto">
          <a:xfrm>
            <a:off x="4071934" y="3786190"/>
            <a:ext cx="571504" cy="571504"/>
          </a:xfrm>
          <a:prstGeom prst="ellipse">
            <a:avLst/>
          </a:prstGeom>
          <a:solidFill>
            <a:srgbClr val="FFFFFF">
              <a:alpha val="80000"/>
            </a:srgbClr>
          </a:solidFill>
          <a:ln w="38100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dirty="0" smtClean="0">
              <a:ln>
                <a:noFill/>
              </a:ln>
              <a:solidFill>
                <a:srgbClr val="438EC5"/>
              </a:solidFill>
              <a:effectLst/>
              <a:latin typeface="Arial" charset="0"/>
            </a:endParaRPr>
          </a:p>
        </p:txBody>
      </p:sp>
      <p:sp>
        <p:nvSpPr>
          <p:cNvPr id="286" name="textruta 285"/>
          <p:cNvSpPr txBox="1"/>
          <p:nvPr/>
        </p:nvSpPr>
        <p:spPr>
          <a:xfrm>
            <a:off x="4125347" y="3857628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smtClean="0">
                <a:solidFill>
                  <a:srgbClr val="438EC5"/>
                </a:solidFill>
              </a:rPr>
              <a:t>2%</a:t>
            </a:r>
            <a:endParaRPr lang="sv-SE" b="1" dirty="0">
              <a:solidFill>
                <a:srgbClr val="438EC5"/>
              </a:solidFill>
            </a:endParaRPr>
          </a:p>
        </p:txBody>
      </p:sp>
      <p:sp>
        <p:nvSpPr>
          <p:cNvPr id="287" name="Ellips 286"/>
          <p:cNvSpPr/>
          <p:nvPr/>
        </p:nvSpPr>
        <p:spPr bwMode="auto">
          <a:xfrm>
            <a:off x="6643702" y="2357430"/>
            <a:ext cx="571504" cy="571504"/>
          </a:xfrm>
          <a:prstGeom prst="ellipse">
            <a:avLst/>
          </a:prstGeom>
          <a:solidFill>
            <a:srgbClr val="FFFFFF">
              <a:alpha val="80000"/>
            </a:srgbClr>
          </a:solidFill>
          <a:ln w="38100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dirty="0" smtClean="0">
              <a:ln>
                <a:noFill/>
              </a:ln>
              <a:solidFill>
                <a:srgbClr val="438EC5"/>
              </a:solidFill>
              <a:effectLst/>
              <a:latin typeface="Arial" charset="0"/>
            </a:endParaRPr>
          </a:p>
        </p:txBody>
      </p:sp>
      <p:sp>
        <p:nvSpPr>
          <p:cNvPr id="288" name="textruta 287"/>
          <p:cNvSpPr txBox="1"/>
          <p:nvPr/>
        </p:nvSpPr>
        <p:spPr>
          <a:xfrm>
            <a:off x="6697115" y="2428868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smtClean="0">
                <a:solidFill>
                  <a:srgbClr val="438EC5"/>
                </a:solidFill>
              </a:rPr>
              <a:t>2%</a:t>
            </a:r>
            <a:endParaRPr lang="sv-SE" b="1" dirty="0">
              <a:solidFill>
                <a:srgbClr val="438EC5"/>
              </a:solidFill>
            </a:endParaRPr>
          </a:p>
        </p:txBody>
      </p:sp>
      <p:sp>
        <p:nvSpPr>
          <p:cNvPr id="289" name="textruta 288"/>
          <p:cNvSpPr txBox="1"/>
          <p:nvPr/>
        </p:nvSpPr>
        <p:spPr>
          <a:xfrm>
            <a:off x="1214414" y="2428868"/>
            <a:ext cx="1830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smtClean="0">
                <a:solidFill>
                  <a:srgbClr val="438EC5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North America </a:t>
            </a:r>
            <a:endParaRPr lang="sv-SE" b="1" dirty="0">
              <a:solidFill>
                <a:srgbClr val="438EC5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90" name="textruta 289"/>
          <p:cNvSpPr txBox="1"/>
          <p:nvPr/>
        </p:nvSpPr>
        <p:spPr>
          <a:xfrm>
            <a:off x="4429124" y="4214818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err="1" smtClean="0">
                <a:solidFill>
                  <a:srgbClr val="438EC5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Other</a:t>
            </a:r>
            <a:endParaRPr lang="sv-SE" b="1" dirty="0">
              <a:solidFill>
                <a:srgbClr val="438EC5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91" name="textruta 290"/>
          <p:cNvSpPr txBox="1"/>
          <p:nvPr/>
        </p:nvSpPr>
        <p:spPr>
          <a:xfrm>
            <a:off x="3428992" y="2357430"/>
            <a:ext cx="979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smtClean="0">
                <a:solidFill>
                  <a:srgbClr val="438EC5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Europe</a:t>
            </a:r>
            <a:endParaRPr lang="sv-SE" b="1" dirty="0">
              <a:solidFill>
                <a:srgbClr val="438EC5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92" name="textruta 291"/>
          <p:cNvSpPr txBox="1"/>
          <p:nvPr/>
        </p:nvSpPr>
        <p:spPr>
          <a:xfrm>
            <a:off x="6786578" y="207167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err="1" smtClean="0">
                <a:solidFill>
                  <a:srgbClr val="438EC5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Asia</a:t>
            </a:r>
            <a:endParaRPr lang="sv-SE" b="1" dirty="0">
              <a:solidFill>
                <a:srgbClr val="438EC5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93" name="Rektangel 292"/>
          <p:cNvSpPr/>
          <p:nvPr/>
        </p:nvSpPr>
        <p:spPr bwMode="auto">
          <a:xfrm>
            <a:off x="285720" y="3786190"/>
            <a:ext cx="3500462" cy="357190"/>
          </a:xfrm>
          <a:prstGeom prst="rect">
            <a:avLst/>
          </a:prstGeom>
          <a:solidFill>
            <a:srgbClr val="438EC5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5575" algn="l"/>
              </a:tabLst>
            </a:pPr>
            <a:r>
              <a:rPr kumimoji="0" lang="sv-SE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Sheets</a:t>
            </a:r>
            <a:r>
              <a:rPr kumimoji="0" lang="sv-SE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and </a:t>
            </a:r>
            <a:r>
              <a:rPr kumimoji="0" lang="sv-SE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plates</a:t>
            </a:r>
            <a:r>
              <a:rPr kumimoji="0" lang="sv-SE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	60%</a:t>
            </a:r>
          </a:p>
        </p:txBody>
      </p:sp>
      <p:sp>
        <p:nvSpPr>
          <p:cNvPr id="294" name="Rektangel 293"/>
          <p:cNvSpPr/>
          <p:nvPr/>
        </p:nvSpPr>
        <p:spPr bwMode="auto">
          <a:xfrm>
            <a:off x="285720" y="4214818"/>
            <a:ext cx="3500462" cy="357190"/>
          </a:xfrm>
          <a:prstGeom prst="rect">
            <a:avLst/>
          </a:prstGeom>
          <a:solidFill>
            <a:srgbClr val="438EC5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5575" algn="l"/>
              </a:tabLst>
            </a:pPr>
            <a:r>
              <a:rPr kumimoji="0" lang="sv-SE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Tubular</a:t>
            </a:r>
            <a:r>
              <a:rPr kumimoji="0" lang="sv-SE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</a:t>
            </a:r>
            <a:r>
              <a:rPr kumimoji="0" lang="sv-SE" sz="1600" b="1" i="0" u="none" strike="noStrike" cap="none" normalizeH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products</a:t>
            </a:r>
            <a:r>
              <a:rPr kumimoji="0" lang="sv-SE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	20%</a:t>
            </a:r>
          </a:p>
        </p:txBody>
      </p:sp>
      <p:sp>
        <p:nvSpPr>
          <p:cNvPr id="295" name="Rektangel 294"/>
          <p:cNvSpPr/>
          <p:nvPr/>
        </p:nvSpPr>
        <p:spPr bwMode="auto">
          <a:xfrm>
            <a:off x="285720" y="4643446"/>
            <a:ext cx="3500462" cy="357190"/>
          </a:xfrm>
          <a:prstGeom prst="rect">
            <a:avLst/>
          </a:prstGeom>
          <a:solidFill>
            <a:srgbClr val="438EC5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5575" algn="l"/>
              </a:tabLst>
            </a:pPr>
            <a:r>
              <a:rPr kumimoji="0" lang="sv-SE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Tibnor</a:t>
            </a:r>
            <a:r>
              <a:rPr kumimoji="0" lang="sv-SE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	16%</a:t>
            </a:r>
          </a:p>
        </p:txBody>
      </p:sp>
      <p:sp>
        <p:nvSpPr>
          <p:cNvPr id="296" name="Rektangel 295"/>
          <p:cNvSpPr/>
          <p:nvPr/>
        </p:nvSpPr>
        <p:spPr bwMode="auto">
          <a:xfrm>
            <a:off x="285720" y="5072074"/>
            <a:ext cx="3500462" cy="357190"/>
          </a:xfrm>
          <a:prstGeom prst="rect">
            <a:avLst/>
          </a:prstGeom>
          <a:solidFill>
            <a:srgbClr val="438EC5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5575" algn="l"/>
              </a:tabLst>
            </a:pPr>
            <a:r>
              <a:rPr kumimoji="0" lang="sv-SE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Plannja	&lt;3%</a:t>
            </a:r>
          </a:p>
        </p:txBody>
      </p:sp>
      <p:sp>
        <p:nvSpPr>
          <p:cNvPr id="297" name="Rektangel 296"/>
          <p:cNvSpPr/>
          <p:nvPr/>
        </p:nvSpPr>
        <p:spPr bwMode="auto">
          <a:xfrm>
            <a:off x="285720" y="5500702"/>
            <a:ext cx="3500462" cy="357190"/>
          </a:xfrm>
          <a:prstGeom prst="rect">
            <a:avLst/>
          </a:prstGeom>
          <a:solidFill>
            <a:srgbClr val="438EC5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5575" algn="l"/>
              </a:tabLst>
            </a:pPr>
            <a:r>
              <a:rPr kumimoji="0" lang="sv-SE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Group (SEK 58 billion)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SSAB </a:t>
            </a:r>
            <a:r>
              <a:rPr lang="sv-SE" dirty="0" err="1" smtClean="0"/>
              <a:t>signficantly</a:t>
            </a:r>
            <a:r>
              <a:rPr lang="sv-SE" dirty="0" smtClean="0"/>
              <a:t> different today</a:t>
            </a:r>
            <a:endParaRPr lang="sv-SE" dirty="0"/>
          </a:p>
        </p:txBody>
      </p:sp>
      <p:sp>
        <p:nvSpPr>
          <p:cNvPr id="298" name="Rektangel 297"/>
          <p:cNvSpPr/>
          <p:nvPr/>
        </p:nvSpPr>
        <p:spPr bwMode="auto">
          <a:xfrm>
            <a:off x="357158" y="1357298"/>
            <a:ext cx="1857388" cy="642942"/>
          </a:xfrm>
          <a:prstGeom prst="rect">
            <a:avLst/>
          </a:prstGeom>
          <a:solidFill>
            <a:srgbClr val="438EC5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Total </a:t>
            </a: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sales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9" name="Rektangel 298"/>
          <p:cNvSpPr/>
          <p:nvPr/>
        </p:nvSpPr>
        <p:spPr bwMode="auto">
          <a:xfrm>
            <a:off x="357158" y="2143116"/>
            <a:ext cx="1857388" cy="642942"/>
          </a:xfrm>
          <a:prstGeom prst="rect">
            <a:avLst/>
          </a:prstGeom>
          <a:solidFill>
            <a:srgbClr val="438EC5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Steel </a:t>
            </a: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production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0" name="Rektangel 299"/>
          <p:cNvSpPr/>
          <p:nvPr/>
        </p:nvSpPr>
        <p:spPr bwMode="auto">
          <a:xfrm>
            <a:off x="357158" y="2928934"/>
            <a:ext cx="1857388" cy="642942"/>
          </a:xfrm>
          <a:prstGeom prst="rect">
            <a:avLst/>
          </a:prstGeom>
          <a:solidFill>
            <a:srgbClr val="438EC5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Assets</a:t>
            </a:r>
          </a:p>
        </p:txBody>
      </p:sp>
      <p:sp>
        <p:nvSpPr>
          <p:cNvPr id="301" name="Rektangel 300"/>
          <p:cNvSpPr/>
          <p:nvPr/>
        </p:nvSpPr>
        <p:spPr bwMode="auto">
          <a:xfrm>
            <a:off x="357158" y="3714752"/>
            <a:ext cx="1857388" cy="642942"/>
          </a:xfrm>
          <a:prstGeom prst="rect">
            <a:avLst/>
          </a:prstGeom>
          <a:solidFill>
            <a:srgbClr val="438EC5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Product</a:t>
            </a: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areas</a:t>
            </a:r>
          </a:p>
        </p:txBody>
      </p:sp>
      <p:sp>
        <p:nvSpPr>
          <p:cNvPr id="302" name="Rektangel 301"/>
          <p:cNvSpPr/>
          <p:nvPr/>
        </p:nvSpPr>
        <p:spPr bwMode="auto">
          <a:xfrm>
            <a:off x="357158" y="4500570"/>
            <a:ext cx="1857388" cy="642942"/>
          </a:xfrm>
          <a:prstGeom prst="rect">
            <a:avLst/>
          </a:prstGeom>
          <a:solidFill>
            <a:srgbClr val="438EC5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Geograhic</a:t>
            </a:r>
            <a:r>
              <a:rPr kumimoji="0" lang="sv-SE" sz="1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</a:t>
            </a:r>
            <a:r>
              <a:rPr kumimoji="0" lang="sv-SE" sz="1600" b="0" i="0" u="none" strike="noStrike" cap="none" normalizeH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spread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3" name="Rektangel 302"/>
          <p:cNvSpPr/>
          <p:nvPr/>
        </p:nvSpPr>
        <p:spPr bwMode="auto">
          <a:xfrm>
            <a:off x="357158" y="5286388"/>
            <a:ext cx="1857388" cy="642942"/>
          </a:xfrm>
          <a:prstGeom prst="rect">
            <a:avLst/>
          </a:prstGeom>
          <a:solidFill>
            <a:srgbClr val="438EC5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Financial</a:t>
            </a:r>
            <a:r>
              <a:rPr kumimoji="0" lang="sv-SE" sz="1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situation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4" name="Rektangel 303"/>
          <p:cNvSpPr/>
          <p:nvPr/>
        </p:nvSpPr>
        <p:spPr bwMode="auto">
          <a:xfrm>
            <a:off x="2500298" y="1357298"/>
            <a:ext cx="1857388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~30 </a:t>
            </a: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bSEK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rgbClr val="438EC5"/>
              </a:solidFill>
              <a:effectLst/>
              <a:latin typeface="Arial" charset="0"/>
            </a:endParaRPr>
          </a:p>
        </p:txBody>
      </p:sp>
      <p:sp>
        <p:nvSpPr>
          <p:cNvPr id="305" name="Rektangel 304"/>
          <p:cNvSpPr/>
          <p:nvPr/>
        </p:nvSpPr>
        <p:spPr bwMode="auto">
          <a:xfrm>
            <a:off x="2500298" y="2143116"/>
            <a:ext cx="1857388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3 BOF</a:t>
            </a:r>
          </a:p>
        </p:txBody>
      </p:sp>
      <p:sp>
        <p:nvSpPr>
          <p:cNvPr id="306" name="Rektangel 305"/>
          <p:cNvSpPr/>
          <p:nvPr/>
        </p:nvSpPr>
        <p:spPr bwMode="auto">
          <a:xfrm>
            <a:off x="2500298" y="2928934"/>
            <a:ext cx="1857388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Main assets in Sweden</a:t>
            </a:r>
          </a:p>
        </p:txBody>
      </p:sp>
      <p:sp>
        <p:nvSpPr>
          <p:cNvPr id="307" name="Rektangel 306"/>
          <p:cNvSpPr/>
          <p:nvPr/>
        </p:nvSpPr>
        <p:spPr bwMode="auto">
          <a:xfrm>
            <a:off x="2500298" y="3714752"/>
            <a:ext cx="1857388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Only</a:t>
            </a:r>
            <a:r>
              <a:rPr kumimoji="0" lang="sv-SE" sz="1600" b="0" i="0" u="none" strike="noStrike" cap="none" normalizeH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flat </a:t>
            </a:r>
            <a:r>
              <a:rPr kumimoji="0" lang="sv-SE" sz="1600" b="0" i="0" u="none" strike="noStrike" cap="none" normalizeH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products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rgbClr val="438EC5"/>
              </a:solidFill>
              <a:effectLst/>
              <a:latin typeface="Arial" charset="0"/>
            </a:endParaRPr>
          </a:p>
        </p:txBody>
      </p:sp>
      <p:sp>
        <p:nvSpPr>
          <p:cNvPr id="308" name="Rektangel 307"/>
          <p:cNvSpPr/>
          <p:nvPr/>
        </p:nvSpPr>
        <p:spPr bwMode="auto">
          <a:xfrm>
            <a:off x="2500298" y="4500570"/>
            <a:ext cx="1857388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88% in</a:t>
            </a:r>
            <a:r>
              <a:rPr kumimoji="0" lang="sv-SE" sz="1600" b="0" i="0" u="none" strike="noStrike" cap="none" normalizeH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Europe 2006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rgbClr val="438EC5"/>
              </a:solidFill>
              <a:effectLst/>
              <a:latin typeface="Arial" charset="0"/>
            </a:endParaRPr>
          </a:p>
        </p:txBody>
      </p:sp>
      <p:sp>
        <p:nvSpPr>
          <p:cNvPr id="309" name="Rektangel 308"/>
          <p:cNvSpPr/>
          <p:nvPr/>
        </p:nvSpPr>
        <p:spPr bwMode="auto">
          <a:xfrm>
            <a:off x="2500298" y="5286388"/>
            <a:ext cx="1857388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Debt</a:t>
            </a:r>
            <a:r>
              <a:rPr kumimoji="0" lang="sv-SE" sz="1600" b="0" i="0" u="none" strike="noStrike" cap="none" normalizeH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</a:t>
            </a:r>
            <a:r>
              <a:rPr kumimoji="0" lang="sv-SE" sz="1600" b="0" i="0" u="none" strike="noStrike" cap="none" normalizeH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free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rgbClr val="438EC5"/>
              </a:solidFill>
              <a:effectLst/>
              <a:latin typeface="Arial" charset="0"/>
            </a:endParaRPr>
          </a:p>
        </p:txBody>
      </p:sp>
      <p:sp>
        <p:nvSpPr>
          <p:cNvPr id="310" name="Rektangel 309"/>
          <p:cNvSpPr/>
          <p:nvPr/>
        </p:nvSpPr>
        <p:spPr bwMode="auto">
          <a:xfrm>
            <a:off x="4643438" y="1357298"/>
            <a:ext cx="2786082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~60 </a:t>
            </a: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bSEK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rgbClr val="438EC5"/>
              </a:solidFill>
              <a:effectLst/>
              <a:latin typeface="Arial" charset="0"/>
            </a:endParaRPr>
          </a:p>
        </p:txBody>
      </p:sp>
      <p:sp>
        <p:nvSpPr>
          <p:cNvPr id="311" name="Rektangel 310"/>
          <p:cNvSpPr/>
          <p:nvPr/>
        </p:nvSpPr>
        <p:spPr bwMode="auto">
          <a:xfrm>
            <a:off x="4643438" y="2143116"/>
            <a:ext cx="2786082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3 BOF and 4 AEF</a:t>
            </a:r>
          </a:p>
        </p:txBody>
      </p:sp>
      <p:sp>
        <p:nvSpPr>
          <p:cNvPr id="312" name="Rektangel 311"/>
          <p:cNvSpPr/>
          <p:nvPr/>
        </p:nvSpPr>
        <p:spPr bwMode="auto">
          <a:xfrm>
            <a:off x="4643438" y="2928934"/>
            <a:ext cx="2786082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Even</a:t>
            </a: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</a:t>
            </a: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spread</a:t>
            </a: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</a:t>
            </a: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between</a:t>
            </a: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Europe and North America</a:t>
            </a:r>
          </a:p>
        </p:txBody>
      </p:sp>
      <p:sp>
        <p:nvSpPr>
          <p:cNvPr id="313" name="Rektangel 312"/>
          <p:cNvSpPr/>
          <p:nvPr/>
        </p:nvSpPr>
        <p:spPr bwMode="auto">
          <a:xfrm>
            <a:off x="4643438" y="3714752"/>
            <a:ext cx="2786082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Tubular</a:t>
            </a: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</a:t>
            </a: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products</a:t>
            </a: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20% of </a:t>
            </a: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sales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rgbClr val="438EC5"/>
              </a:solidFill>
              <a:effectLst/>
              <a:latin typeface="Arial" charset="0"/>
            </a:endParaRPr>
          </a:p>
        </p:txBody>
      </p:sp>
      <p:sp>
        <p:nvSpPr>
          <p:cNvPr id="314" name="Rektangel 313"/>
          <p:cNvSpPr/>
          <p:nvPr/>
        </p:nvSpPr>
        <p:spPr bwMode="auto">
          <a:xfrm>
            <a:off x="4643438" y="4500570"/>
            <a:ext cx="2786082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Even</a:t>
            </a: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</a:t>
            </a: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spread</a:t>
            </a:r>
            <a:r>
              <a:rPr kumimoji="0" lang="sv-SE" sz="1600" b="0" i="0" u="none" strike="noStrike" cap="none" normalizeH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</a:t>
            </a:r>
            <a:r>
              <a:rPr kumimoji="0" lang="sv-SE" sz="1600" b="0" i="0" u="none" strike="noStrike" cap="none" normalizeH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between</a:t>
            </a:r>
            <a:r>
              <a:rPr kumimoji="0" lang="sv-SE" sz="1600" b="0" i="0" u="none" strike="noStrike" cap="none" normalizeH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Europe and North America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rgbClr val="438EC5"/>
              </a:solidFill>
              <a:effectLst/>
              <a:latin typeface="Arial" charset="0"/>
            </a:endParaRPr>
          </a:p>
        </p:txBody>
      </p:sp>
      <p:sp>
        <p:nvSpPr>
          <p:cNvPr id="315" name="Rektangel 314"/>
          <p:cNvSpPr/>
          <p:nvPr/>
        </p:nvSpPr>
        <p:spPr bwMode="auto">
          <a:xfrm>
            <a:off x="4643438" y="5286388"/>
            <a:ext cx="2786082" cy="6429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438EC5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Net </a:t>
            </a: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gearing</a:t>
            </a: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rgbClr val="438EC5"/>
                </a:solidFill>
                <a:effectLst/>
                <a:latin typeface="Arial" charset="0"/>
              </a:rPr>
              <a:t> of over 150%</a:t>
            </a:r>
          </a:p>
        </p:txBody>
      </p:sp>
      <p:sp>
        <p:nvSpPr>
          <p:cNvPr id="316" name="textruta 315"/>
          <p:cNvSpPr txBox="1"/>
          <p:nvPr/>
        </p:nvSpPr>
        <p:spPr>
          <a:xfrm>
            <a:off x="2500298" y="1071546"/>
            <a:ext cx="11897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>
                <a:solidFill>
                  <a:srgbClr val="438EC5"/>
                </a:solidFill>
              </a:rPr>
              <a:t>August 2006</a:t>
            </a:r>
            <a:endParaRPr lang="sv-SE" sz="1400" dirty="0">
              <a:solidFill>
                <a:srgbClr val="438EC5"/>
              </a:solidFill>
            </a:endParaRPr>
          </a:p>
        </p:txBody>
      </p:sp>
      <p:sp>
        <p:nvSpPr>
          <p:cNvPr id="317" name="textruta 316"/>
          <p:cNvSpPr txBox="1"/>
          <p:nvPr/>
        </p:nvSpPr>
        <p:spPr>
          <a:xfrm>
            <a:off x="4643438" y="1071546"/>
            <a:ext cx="15071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sv-SE" sz="1400" dirty="0" smtClean="0">
                <a:solidFill>
                  <a:srgbClr val="438EC5"/>
                </a:solidFill>
              </a:rPr>
              <a:t>September 2007</a:t>
            </a:r>
            <a:endParaRPr lang="sv-SE" sz="1400" dirty="0">
              <a:solidFill>
                <a:srgbClr val="438EC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4626" name="Text Box 2"/>
          <p:cNvSpPr txBox="1">
            <a:spLocks noChangeArrowheads="1"/>
          </p:cNvSpPr>
          <p:nvPr/>
        </p:nvSpPr>
        <p:spPr bwMode="auto">
          <a:xfrm>
            <a:off x="247403" y="1258324"/>
            <a:ext cx="792103" cy="30775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lIns="91392" tIns="45696" rIns="91392" bIns="45696">
            <a:spAutoFit/>
          </a:bodyPr>
          <a:lstStyle/>
          <a:p>
            <a:pPr defTabSz="913526">
              <a:spcBef>
                <a:spcPct val="50000"/>
              </a:spcBef>
            </a:pPr>
            <a:r>
              <a:rPr lang="sv-SE" sz="1400" dirty="0">
                <a:latin typeface="Frutiger LT 55 Roman" pitchFamily="34" charset="0"/>
              </a:rPr>
              <a:t>1920</a:t>
            </a:r>
          </a:p>
        </p:txBody>
      </p:sp>
      <p:sp>
        <p:nvSpPr>
          <p:cNvPr id="2714627" name="Text Box 3"/>
          <p:cNvSpPr txBox="1">
            <a:spLocks noChangeArrowheads="1"/>
          </p:cNvSpPr>
          <p:nvPr/>
        </p:nvSpPr>
        <p:spPr bwMode="auto">
          <a:xfrm>
            <a:off x="2082683" y="1258324"/>
            <a:ext cx="720829" cy="30775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lIns="91392" tIns="45696" rIns="91392" bIns="45696">
            <a:spAutoFit/>
          </a:bodyPr>
          <a:lstStyle/>
          <a:p>
            <a:pPr defTabSz="913526">
              <a:spcBef>
                <a:spcPct val="50000"/>
              </a:spcBef>
            </a:pPr>
            <a:r>
              <a:rPr lang="sv-SE" sz="1400" dirty="0">
                <a:latin typeface="Frutiger LT 55 Roman" pitchFamily="34" charset="0"/>
              </a:rPr>
              <a:t>1940</a:t>
            </a:r>
          </a:p>
        </p:txBody>
      </p:sp>
      <p:sp>
        <p:nvSpPr>
          <p:cNvPr id="2714628" name="Text Box 4"/>
          <p:cNvSpPr txBox="1">
            <a:spLocks noChangeArrowheads="1"/>
          </p:cNvSpPr>
          <p:nvPr/>
        </p:nvSpPr>
        <p:spPr bwMode="auto">
          <a:xfrm>
            <a:off x="7267792" y="1258324"/>
            <a:ext cx="863375" cy="30775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lIns="91392" tIns="45696" rIns="91392" bIns="45696">
            <a:spAutoFit/>
          </a:bodyPr>
          <a:lstStyle/>
          <a:p>
            <a:pPr defTabSz="913526">
              <a:spcBef>
                <a:spcPct val="50000"/>
              </a:spcBef>
            </a:pPr>
            <a:r>
              <a:rPr lang="sv-SE" sz="1400" dirty="0">
                <a:latin typeface="Frutiger LT 55 Roman" pitchFamily="34" charset="0"/>
              </a:rPr>
              <a:t>2000</a:t>
            </a:r>
          </a:p>
        </p:txBody>
      </p:sp>
      <p:sp>
        <p:nvSpPr>
          <p:cNvPr id="2714629" name="Text Box 5"/>
          <p:cNvSpPr txBox="1">
            <a:spLocks noChangeArrowheads="1"/>
          </p:cNvSpPr>
          <p:nvPr/>
        </p:nvSpPr>
        <p:spPr bwMode="auto">
          <a:xfrm>
            <a:off x="3955219" y="1258324"/>
            <a:ext cx="792101" cy="30775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lIns="91392" tIns="45696" rIns="91392" bIns="45696">
            <a:spAutoFit/>
          </a:bodyPr>
          <a:lstStyle/>
          <a:p>
            <a:pPr defTabSz="913526">
              <a:spcBef>
                <a:spcPct val="50000"/>
              </a:spcBef>
            </a:pPr>
            <a:r>
              <a:rPr lang="sv-SE" sz="1400" dirty="0">
                <a:latin typeface="Frutiger LT 55 Roman" pitchFamily="34" charset="0"/>
              </a:rPr>
              <a:t>1960</a:t>
            </a:r>
          </a:p>
        </p:txBody>
      </p:sp>
      <p:sp>
        <p:nvSpPr>
          <p:cNvPr id="2714630" name="Text Box 6"/>
          <p:cNvSpPr txBox="1">
            <a:spLocks noChangeArrowheads="1"/>
          </p:cNvSpPr>
          <p:nvPr/>
        </p:nvSpPr>
        <p:spPr bwMode="auto">
          <a:xfrm>
            <a:off x="5612315" y="1258324"/>
            <a:ext cx="863375" cy="30775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lIns="91392" tIns="45696" rIns="91392" bIns="45696">
            <a:spAutoFit/>
          </a:bodyPr>
          <a:lstStyle/>
          <a:p>
            <a:pPr defTabSz="913526">
              <a:spcBef>
                <a:spcPct val="50000"/>
              </a:spcBef>
            </a:pPr>
            <a:r>
              <a:rPr lang="sv-SE" sz="1400" dirty="0">
                <a:latin typeface="Frutiger LT 55 Roman" pitchFamily="34" charset="0"/>
              </a:rPr>
              <a:t>1980</a:t>
            </a:r>
          </a:p>
        </p:txBody>
      </p:sp>
      <p:sp>
        <p:nvSpPr>
          <p:cNvPr id="2714631" name="Line 7"/>
          <p:cNvSpPr>
            <a:spLocks noChangeShapeType="1"/>
          </p:cNvSpPr>
          <p:nvPr/>
        </p:nvSpPr>
        <p:spPr bwMode="auto">
          <a:xfrm>
            <a:off x="930976" y="1545019"/>
            <a:ext cx="0" cy="14415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 lIns="93296" tIns="46648" rIns="93296" bIns="46648"/>
          <a:lstStyle/>
          <a:p>
            <a:endParaRPr lang="sv-SE"/>
          </a:p>
        </p:txBody>
      </p:sp>
      <p:sp>
        <p:nvSpPr>
          <p:cNvPr id="2714632" name="Line 8"/>
          <p:cNvSpPr>
            <a:spLocks noChangeShapeType="1"/>
          </p:cNvSpPr>
          <p:nvPr/>
        </p:nvSpPr>
        <p:spPr bwMode="auto">
          <a:xfrm>
            <a:off x="2732238" y="1545019"/>
            <a:ext cx="0" cy="14415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 lIns="93296" tIns="46648" rIns="93296" bIns="46648"/>
          <a:lstStyle/>
          <a:p>
            <a:endParaRPr lang="sv-SE"/>
          </a:p>
        </p:txBody>
      </p:sp>
      <p:sp>
        <p:nvSpPr>
          <p:cNvPr id="2714633" name="Line 9"/>
          <p:cNvSpPr>
            <a:spLocks noChangeShapeType="1"/>
          </p:cNvSpPr>
          <p:nvPr/>
        </p:nvSpPr>
        <p:spPr bwMode="auto">
          <a:xfrm>
            <a:off x="4674428" y="1545019"/>
            <a:ext cx="0" cy="14415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 lIns="93296" tIns="46648" rIns="93296" bIns="46648"/>
          <a:lstStyle/>
          <a:p>
            <a:endParaRPr lang="sv-SE"/>
          </a:p>
        </p:txBody>
      </p:sp>
      <p:sp>
        <p:nvSpPr>
          <p:cNvPr id="2714634" name="Line 10"/>
          <p:cNvSpPr>
            <a:spLocks noChangeShapeType="1"/>
          </p:cNvSpPr>
          <p:nvPr/>
        </p:nvSpPr>
        <p:spPr bwMode="auto">
          <a:xfrm>
            <a:off x="498479" y="1617907"/>
            <a:ext cx="8568956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triangle" w="lg" len="med"/>
          </a:ln>
          <a:effectLst/>
        </p:spPr>
        <p:txBody>
          <a:bodyPr lIns="93296" tIns="46648" rIns="93296" bIns="46648"/>
          <a:lstStyle/>
          <a:p>
            <a:endParaRPr lang="sv-SE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47403" y="1545019"/>
            <a:ext cx="3851981" cy="3370689"/>
            <a:chOff x="0" y="799"/>
            <a:chExt cx="2426" cy="2123"/>
          </a:xfrm>
        </p:grpSpPr>
        <p:pic>
          <p:nvPicPr>
            <p:cNvPr id="2714636" name="Picture 12" descr="Masugn 1917"/>
            <p:cNvPicPr>
              <a:picLocks noChangeAspect="1" noChangeArrowheads="1"/>
            </p:cNvPicPr>
            <p:nvPr/>
          </p:nvPicPr>
          <p:blipFill>
            <a:blip r:embed="rId3"/>
            <a:srcRect l="5516" t="5402" r="12791" b="24588"/>
            <a:stretch>
              <a:fillRect/>
            </a:stretch>
          </p:blipFill>
          <p:spPr bwMode="auto">
            <a:xfrm>
              <a:off x="0" y="1253"/>
              <a:ext cx="1066" cy="8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</p:pic>
        <p:sp>
          <p:nvSpPr>
            <p:cNvPr id="2714637" name="Rectangle 13"/>
            <p:cNvSpPr>
              <a:spLocks noChangeArrowheads="1"/>
            </p:cNvSpPr>
            <p:nvPr/>
          </p:nvSpPr>
          <p:spPr bwMode="auto">
            <a:xfrm>
              <a:off x="0" y="799"/>
              <a:ext cx="2426" cy="91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sv-SE"/>
            </a:p>
          </p:txBody>
        </p:sp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0" y="2069"/>
              <a:ext cx="1724" cy="853"/>
              <a:chOff x="0" y="2069"/>
              <a:chExt cx="1724" cy="853"/>
            </a:xfrm>
          </p:grpSpPr>
          <p:sp>
            <p:nvSpPr>
              <p:cNvPr id="2714639" name="Text Box 15"/>
              <p:cNvSpPr txBox="1">
                <a:spLocks noChangeArrowheads="1"/>
              </p:cNvSpPr>
              <p:nvPr/>
            </p:nvSpPr>
            <p:spPr bwMode="auto">
              <a:xfrm>
                <a:off x="0" y="2069"/>
                <a:ext cx="1247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89574" tIns="44787" rIns="89574" bIns="44787">
                <a:spAutoFit/>
              </a:bodyPr>
              <a:lstStyle/>
              <a:p>
                <a:pPr algn="l" defTabSz="913526"/>
                <a:r>
                  <a:rPr lang="en-GB" sz="1200" dirty="0">
                    <a:solidFill>
                      <a:srgbClr val="FF3300"/>
                    </a:solidFill>
                    <a:latin typeface="Frutiger LT 55 Roman" pitchFamily="34" charset="0"/>
                  </a:rPr>
                  <a:t>1914-1917</a:t>
                </a:r>
              </a:p>
              <a:p>
                <a:pPr algn="l" defTabSz="913526"/>
                <a:r>
                  <a:rPr lang="en-GB" sz="1200" dirty="0">
                    <a:solidFill>
                      <a:srgbClr val="FF3300"/>
                    </a:solidFill>
                    <a:latin typeface="Frutiger LT 55 Roman" pitchFamily="34" charset="0"/>
                  </a:rPr>
                  <a:t>The first coking plant, glass furnace and power station were constructed</a:t>
                </a:r>
              </a:p>
              <a:p>
                <a:pPr algn="l" defTabSz="913526"/>
                <a:endParaRPr lang="en-GB" sz="1200" dirty="0">
                  <a:solidFill>
                    <a:srgbClr val="FF3300"/>
                  </a:solidFill>
                  <a:latin typeface="Frutiger LT 55 Roman" pitchFamily="34" charset="0"/>
                </a:endParaRPr>
              </a:p>
            </p:txBody>
          </p:sp>
          <p:sp>
            <p:nvSpPr>
              <p:cNvPr id="2714640" name="Text Box 16"/>
              <p:cNvSpPr txBox="1">
                <a:spLocks noChangeArrowheads="1"/>
              </p:cNvSpPr>
              <p:nvPr/>
            </p:nvSpPr>
            <p:spPr bwMode="auto">
              <a:xfrm>
                <a:off x="0" y="2749"/>
                <a:ext cx="17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89574" tIns="44787" rIns="89574" bIns="44787">
                <a:spAutoFit/>
              </a:bodyPr>
              <a:lstStyle/>
              <a:p>
                <a:pPr algn="l" defTabSz="913526"/>
                <a:endParaRPr lang="sv-SE" sz="1200" dirty="0">
                  <a:solidFill>
                    <a:srgbClr val="FF3300"/>
                  </a:solidFill>
                  <a:latin typeface="Frutiger LT 55 Roman" pitchFamily="34" charset="0"/>
                </a:endParaRPr>
              </a:p>
            </p:txBody>
          </p:sp>
        </p:grpSp>
        <p:sp>
          <p:nvSpPr>
            <p:cNvPr id="2714641" name="Text Box 17"/>
            <p:cNvSpPr txBox="1">
              <a:spLocks noChangeArrowheads="1"/>
            </p:cNvSpPr>
            <p:nvPr/>
          </p:nvSpPr>
          <p:spPr bwMode="auto">
            <a:xfrm>
              <a:off x="0" y="981"/>
              <a:ext cx="1338" cy="399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lIns="89574" tIns="44787" rIns="89574" bIns="44787">
              <a:spAutoFit/>
            </a:bodyPr>
            <a:lstStyle/>
            <a:p>
              <a:pPr algn="l" defTabSz="913526">
                <a:spcBef>
                  <a:spcPct val="50000"/>
                </a:spcBef>
              </a:pPr>
              <a:r>
                <a:rPr lang="en-GB" sz="1400" dirty="0">
                  <a:solidFill>
                    <a:srgbClr val="FF3300"/>
                  </a:solidFill>
                  <a:latin typeface="Frutiger LT 55 Roman" pitchFamily="34" charset="0"/>
                </a:rPr>
                <a:t>Phase 1 – Pig iron</a:t>
              </a:r>
            </a:p>
            <a:p>
              <a:pPr algn="l" defTabSz="913526">
                <a:spcBef>
                  <a:spcPct val="50000"/>
                </a:spcBef>
              </a:pPr>
              <a:endParaRPr lang="en-GB" sz="1400" dirty="0">
                <a:solidFill>
                  <a:srgbClr val="FF3300"/>
                </a:solidFill>
                <a:latin typeface="Frutiger LT 55 Roman" pitchFamily="34" charset="0"/>
              </a:endParaRPr>
            </a:p>
          </p:txBody>
        </p:sp>
      </p:grpSp>
      <p:sp>
        <p:nvSpPr>
          <p:cNvPr id="2714642" name="Line 18"/>
          <p:cNvSpPr>
            <a:spLocks noChangeShapeType="1"/>
          </p:cNvSpPr>
          <p:nvPr/>
        </p:nvSpPr>
        <p:spPr bwMode="auto">
          <a:xfrm>
            <a:off x="8275332" y="1545019"/>
            <a:ext cx="0" cy="14415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 lIns="93296" tIns="46648" rIns="93296" bIns="46648"/>
          <a:lstStyle/>
          <a:p>
            <a:endParaRPr lang="sv-SE"/>
          </a:p>
        </p:txBody>
      </p:sp>
      <p:sp>
        <p:nvSpPr>
          <p:cNvPr id="2714643" name="Line 19"/>
          <p:cNvSpPr>
            <a:spLocks noChangeShapeType="1"/>
          </p:cNvSpPr>
          <p:nvPr/>
        </p:nvSpPr>
        <p:spPr bwMode="auto">
          <a:xfrm>
            <a:off x="6475690" y="1545019"/>
            <a:ext cx="0" cy="14415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 lIns="93296" tIns="46648" rIns="93296" bIns="46648"/>
          <a:lstStyle/>
          <a:p>
            <a:endParaRPr lang="sv-SE"/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4964378" y="1545019"/>
            <a:ext cx="3058259" cy="4527187"/>
            <a:chOff x="2971" y="799"/>
            <a:chExt cx="1927" cy="2853"/>
          </a:xfrm>
        </p:grpSpPr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2971" y="2069"/>
              <a:ext cx="1927" cy="1583"/>
              <a:chOff x="3016" y="2115"/>
              <a:chExt cx="1927" cy="1583"/>
            </a:xfrm>
          </p:grpSpPr>
          <p:sp>
            <p:nvSpPr>
              <p:cNvPr id="2714646" name="Text Box 22"/>
              <p:cNvSpPr txBox="1">
                <a:spLocks noChangeArrowheads="1"/>
              </p:cNvSpPr>
              <p:nvPr/>
            </p:nvSpPr>
            <p:spPr bwMode="auto">
              <a:xfrm>
                <a:off x="3016" y="2115"/>
                <a:ext cx="1906" cy="1583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89574" tIns="44787" rIns="89574" bIns="44787">
                <a:spAutoFit/>
              </a:bodyPr>
              <a:lstStyle/>
              <a:p>
                <a:pPr algn="l" defTabSz="913526"/>
                <a:r>
                  <a:rPr lang="en-GB" sz="1200" dirty="0">
                    <a:solidFill>
                      <a:srgbClr val="0000FF"/>
                    </a:solidFill>
                    <a:latin typeface="Frutiger LT 55 Roman" pitchFamily="34" charset="0"/>
                  </a:rPr>
                  <a:t>1978</a:t>
                </a:r>
              </a:p>
              <a:p>
                <a:pPr algn="l" defTabSz="913526"/>
                <a:r>
                  <a:rPr lang="en-GB" sz="1200" dirty="0">
                    <a:solidFill>
                      <a:srgbClr val="0000FF"/>
                    </a:solidFill>
                    <a:latin typeface="Frutiger LT 55 Roman" pitchFamily="34" charset="0"/>
                  </a:rPr>
                  <a:t>SSAB formed</a:t>
                </a:r>
              </a:p>
              <a:p>
                <a:pPr algn="l" defTabSz="913526"/>
                <a:endParaRPr lang="en-GB" sz="1200" dirty="0">
                  <a:solidFill>
                    <a:srgbClr val="0000FF"/>
                  </a:solidFill>
                  <a:latin typeface="Frutiger LT 55 Roman" pitchFamily="34" charset="0"/>
                </a:endParaRPr>
              </a:p>
              <a:p>
                <a:pPr algn="l" defTabSz="913526"/>
                <a:r>
                  <a:rPr lang="en-GB" sz="1200" dirty="0">
                    <a:solidFill>
                      <a:srgbClr val="0000FF"/>
                    </a:solidFill>
                    <a:latin typeface="Frutiger LT 55 Roman" pitchFamily="34" charset="0"/>
                  </a:rPr>
                  <a:t>1988</a:t>
                </a:r>
              </a:p>
              <a:p>
                <a:pPr algn="l" defTabSz="913526"/>
                <a:r>
                  <a:rPr lang="en-GB" sz="1200" dirty="0">
                    <a:solidFill>
                      <a:srgbClr val="0000FF"/>
                    </a:solidFill>
                    <a:latin typeface="Frutiger LT 55 Roman" pitchFamily="34" charset="0"/>
                  </a:rPr>
                  <a:t>SSAB Oxelösund AB formed</a:t>
                </a:r>
              </a:p>
              <a:p>
                <a:pPr algn="l" defTabSz="913526"/>
                <a:endParaRPr lang="en-GB" sz="1200" dirty="0">
                  <a:solidFill>
                    <a:srgbClr val="0000FF"/>
                  </a:solidFill>
                  <a:latin typeface="Frutiger LT 55 Roman" pitchFamily="34" charset="0"/>
                </a:endParaRPr>
              </a:p>
              <a:p>
                <a:pPr algn="l" defTabSz="913526"/>
                <a:r>
                  <a:rPr lang="en-GB" sz="1200" dirty="0">
                    <a:solidFill>
                      <a:srgbClr val="0000FF"/>
                    </a:solidFill>
                    <a:latin typeface="Frutiger LT 55 Roman" pitchFamily="34" charset="0"/>
                  </a:rPr>
                  <a:t>1990s</a:t>
                </a:r>
              </a:p>
              <a:p>
                <a:pPr algn="l" defTabSz="913526"/>
                <a:r>
                  <a:rPr lang="en-GB" sz="1200" dirty="0">
                    <a:solidFill>
                      <a:srgbClr val="0000FF"/>
                    </a:solidFill>
                    <a:latin typeface="Frutiger LT 55 Roman" pitchFamily="34" charset="0"/>
                  </a:rPr>
                  <a:t>Start of development of </a:t>
                </a:r>
                <a:br>
                  <a:rPr lang="en-GB" sz="1200" dirty="0">
                    <a:solidFill>
                      <a:srgbClr val="0000FF"/>
                    </a:solidFill>
                    <a:latin typeface="Frutiger LT 55 Roman" pitchFamily="34" charset="0"/>
                  </a:rPr>
                </a:br>
                <a:r>
                  <a:rPr lang="en-GB" sz="1200" dirty="0">
                    <a:solidFill>
                      <a:srgbClr val="0000FF"/>
                    </a:solidFill>
                    <a:latin typeface="Frutiger LT 55 Roman" pitchFamily="34" charset="0"/>
                  </a:rPr>
                  <a:t>global sales network</a:t>
                </a:r>
              </a:p>
              <a:p>
                <a:pPr algn="l" defTabSz="913526"/>
                <a:endParaRPr lang="en-GB" sz="1200" dirty="0">
                  <a:solidFill>
                    <a:srgbClr val="0000FF"/>
                  </a:solidFill>
                  <a:latin typeface="Frutiger LT 55 Roman" pitchFamily="34" charset="0"/>
                </a:endParaRPr>
              </a:p>
              <a:p>
                <a:pPr algn="l" defTabSz="913526"/>
                <a:endParaRPr lang="en-GB" sz="1200" u="sng" dirty="0">
                  <a:solidFill>
                    <a:srgbClr val="0000FF"/>
                  </a:solidFill>
                  <a:latin typeface="Frutiger LT 55 Roman" pitchFamily="34" charset="0"/>
                </a:endParaRPr>
              </a:p>
              <a:p>
                <a:pPr algn="l" defTabSz="913526"/>
                <a:endParaRPr lang="en-GB" sz="1200" dirty="0">
                  <a:solidFill>
                    <a:srgbClr val="0000FF"/>
                  </a:solidFill>
                  <a:latin typeface="Frutiger LT 55 Roman" pitchFamily="34" charset="0"/>
                </a:endParaRPr>
              </a:p>
              <a:p>
                <a:pPr algn="l" defTabSz="913526"/>
                <a:endParaRPr lang="en-GB" sz="1200" dirty="0">
                  <a:solidFill>
                    <a:srgbClr val="0000FF"/>
                  </a:solidFill>
                  <a:latin typeface="Frutiger LT 55 Roman" pitchFamily="34" charset="0"/>
                </a:endParaRPr>
              </a:p>
            </p:txBody>
          </p:sp>
          <p:sp>
            <p:nvSpPr>
              <p:cNvPr id="2714647" name="Text Box 23"/>
              <p:cNvSpPr txBox="1">
                <a:spLocks noChangeArrowheads="1"/>
              </p:cNvSpPr>
              <p:nvPr/>
            </p:nvSpPr>
            <p:spPr bwMode="auto">
              <a:xfrm>
                <a:off x="3016" y="2432"/>
                <a:ext cx="1361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89574" tIns="44787" rIns="89574" bIns="44787">
                <a:spAutoFit/>
              </a:bodyPr>
              <a:lstStyle/>
              <a:p>
                <a:pPr algn="l" defTabSz="913526"/>
                <a:endParaRPr lang="sv-SE" sz="1200" dirty="0">
                  <a:solidFill>
                    <a:srgbClr val="0000FF"/>
                  </a:solidFill>
                  <a:latin typeface="Frutiger LT 55 Roman" pitchFamily="34" charset="0"/>
                </a:endParaRPr>
              </a:p>
            </p:txBody>
          </p:sp>
          <p:sp>
            <p:nvSpPr>
              <p:cNvPr id="2714648" name="Text Box 24"/>
              <p:cNvSpPr txBox="1">
                <a:spLocks noChangeArrowheads="1"/>
              </p:cNvSpPr>
              <p:nvPr/>
            </p:nvSpPr>
            <p:spPr bwMode="auto">
              <a:xfrm>
                <a:off x="3016" y="2795"/>
                <a:ext cx="1361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89574" tIns="44787" rIns="89574" bIns="44787">
                <a:spAutoFit/>
              </a:bodyPr>
              <a:lstStyle/>
              <a:p>
                <a:pPr algn="l" defTabSz="913526"/>
                <a:endParaRPr lang="sv-SE" sz="1200" dirty="0">
                  <a:solidFill>
                    <a:srgbClr val="0000FF"/>
                  </a:solidFill>
                  <a:latin typeface="Frutiger LT 55 Roman" pitchFamily="34" charset="0"/>
                </a:endParaRPr>
              </a:p>
            </p:txBody>
          </p:sp>
          <p:sp>
            <p:nvSpPr>
              <p:cNvPr id="2714649" name="Text Box 25"/>
              <p:cNvSpPr txBox="1">
                <a:spLocks noChangeArrowheads="1"/>
              </p:cNvSpPr>
              <p:nvPr/>
            </p:nvSpPr>
            <p:spPr bwMode="auto">
              <a:xfrm>
                <a:off x="3016" y="3294"/>
                <a:ext cx="1927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89574" tIns="44787" rIns="89574" bIns="44787">
                <a:spAutoFit/>
              </a:bodyPr>
              <a:lstStyle/>
              <a:p>
                <a:pPr algn="l" defTabSz="913526"/>
                <a:endParaRPr lang="sv-SE" sz="1200" dirty="0">
                  <a:solidFill>
                    <a:srgbClr val="0000FF"/>
                  </a:solidFill>
                  <a:latin typeface="Frutiger LT 55 Roman" pitchFamily="34" charset="0"/>
                </a:endParaRPr>
              </a:p>
            </p:txBody>
          </p:sp>
        </p:grpSp>
        <p:pic>
          <p:nvPicPr>
            <p:cNvPr id="2714650" name="Picture 26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61" y="1207"/>
              <a:ext cx="1134" cy="86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</p:pic>
        <p:sp>
          <p:nvSpPr>
            <p:cNvPr id="2714651" name="Rectangle 27"/>
            <p:cNvSpPr>
              <a:spLocks noChangeArrowheads="1"/>
            </p:cNvSpPr>
            <p:nvPr/>
          </p:nvSpPr>
          <p:spPr bwMode="auto">
            <a:xfrm>
              <a:off x="3470" y="799"/>
              <a:ext cx="1406" cy="91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2714652" name="Text Box 28"/>
            <p:cNvSpPr txBox="1">
              <a:spLocks noChangeArrowheads="1"/>
            </p:cNvSpPr>
            <p:nvPr/>
          </p:nvSpPr>
          <p:spPr bwMode="auto">
            <a:xfrm>
              <a:off x="2971" y="981"/>
              <a:ext cx="1451" cy="194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lIns="89574" tIns="44787" rIns="89574" bIns="44787">
              <a:spAutoFit/>
            </a:bodyPr>
            <a:lstStyle/>
            <a:p>
              <a:pPr algn="l" defTabSz="913526">
                <a:spcBef>
                  <a:spcPct val="50000"/>
                </a:spcBef>
              </a:pPr>
              <a:r>
                <a:rPr lang="en-GB" sz="1400" dirty="0">
                  <a:solidFill>
                    <a:srgbClr val="0000FF"/>
                  </a:solidFill>
                  <a:latin typeface="Frutiger LT 55 Roman" pitchFamily="34" charset="0"/>
                </a:rPr>
                <a:t>Phase 3 – Niche player</a:t>
              </a:r>
            </a:p>
          </p:txBody>
        </p:sp>
      </p:grpSp>
      <p:sp>
        <p:nvSpPr>
          <p:cNvPr id="2714653" name="Rectangle 29"/>
          <p:cNvSpPr>
            <a:spLocks noGrp="1" noChangeArrowheads="1"/>
          </p:cNvSpPr>
          <p:nvPr>
            <p:ph type="title"/>
          </p:nvPr>
        </p:nvSpPr>
        <p:spPr>
          <a:xfrm>
            <a:off x="323969" y="404937"/>
            <a:ext cx="7992293" cy="646279"/>
          </a:xfrm>
          <a:noFill/>
          <a:ln/>
        </p:spPr>
        <p:txBody>
          <a:bodyPr lIns="106307" tIns="52360" rIns="106307" bIns="52360" anchor="ctr"/>
          <a:lstStyle/>
          <a:p>
            <a:r>
              <a:rPr lang="sv-SE" dirty="0" smtClean="0"/>
              <a:t>SSAB Oxelösund: </a:t>
            </a:r>
            <a:r>
              <a:rPr lang="sv-SE" dirty="0" err="1" smtClean="0"/>
              <a:t>Geschichte</a:t>
            </a:r>
            <a:r>
              <a:rPr lang="sv-SE" dirty="0" smtClean="0"/>
              <a:t> in </a:t>
            </a:r>
            <a:r>
              <a:rPr lang="sv-SE" dirty="0" err="1" smtClean="0"/>
              <a:t>Kürze</a:t>
            </a:r>
            <a:endParaRPr lang="sv-SE" dirty="0"/>
          </a:p>
        </p:txBody>
      </p: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2155575" y="1545019"/>
            <a:ext cx="3528013" cy="3783724"/>
            <a:chOff x="1202" y="799"/>
            <a:chExt cx="2222" cy="2385"/>
          </a:xfrm>
        </p:grpSpPr>
        <p:sp>
          <p:nvSpPr>
            <p:cNvPr id="2714655" name="Rectangle 31"/>
            <p:cNvSpPr>
              <a:spLocks noChangeArrowheads="1"/>
            </p:cNvSpPr>
            <p:nvPr/>
          </p:nvSpPr>
          <p:spPr bwMode="auto">
            <a:xfrm>
              <a:off x="2472" y="799"/>
              <a:ext cx="952" cy="9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sv-SE"/>
            </a:p>
          </p:txBody>
        </p:sp>
        <p:grpSp>
          <p:nvGrpSpPr>
            <p:cNvPr id="7" name="Group 32"/>
            <p:cNvGrpSpPr>
              <a:grpSpLocks/>
            </p:cNvGrpSpPr>
            <p:nvPr/>
          </p:nvGrpSpPr>
          <p:grpSpPr bwMode="auto">
            <a:xfrm>
              <a:off x="1202" y="2070"/>
              <a:ext cx="2122" cy="1114"/>
              <a:chOff x="1202" y="2116"/>
              <a:chExt cx="2122" cy="1114"/>
            </a:xfrm>
          </p:grpSpPr>
          <p:sp>
            <p:nvSpPr>
              <p:cNvPr id="2714657" name="Text Box 33"/>
              <p:cNvSpPr txBox="1">
                <a:spLocks noChangeArrowheads="1"/>
              </p:cNvSpPr>
              <p:nvPr/>
            </p:nvSpPr>
            <p:spPr bwMode="auto">
              <a:xfrm>
                <a:off x="1202" y="2116"/>
                <a:ext cx="1860" cy="1114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89574" tIns="44787" rIns="89574" bIns="44787">
                <a:spAutoFit/>
              </a:bodyPr>
              <a:lstStyle/>
              <a:p>
                <a:pPr algn="l" defTabSz="913526"/>
                <a:r>
                  <a:rPr lang="en-GB" sz="1200" dirty="0">
                    <a:latin typeface="Frutiger LT 55 Roman" pitchFamily="34" charset="0"/>
                  </a:rPr>
                  <a:t>1955</a:t>
                </a:r>
              </a:p>
              <a:p>
                <a:pPr algn="l" defTabSz="913526"/>
                <a:r>
                  <a:rPr lang="en-GB" sz="1200" dirty="0">
                    <a:latin typeface="Frutiger LT 55 Roman" pitchFamily="34" charset="0"/>
                  </a:rPr>
                  <a:t>The Swedish State acquires Gränges’ shares in LKAB.</a:t>
                </a:r>
              </a:p>
              <a:p>
                <a:pPr algn="l" defTabSz="913526"/>
                <a:r>
                  <a:rPr lang="en-GB" sz="1200" dirty="0">
                    <a:latin typeface="Frutiger LT 55 Roman" pitchFamily="34" charset="0"/>
                  </a:rPr>
                  <a:t>1957-1961</a:t>
                </a:r>
              </a:p>
              <a:p>
                <a:pPr algn="l" defTabSz="913526"/>
                <a:r>
                  <a:rPr lang="en-GB" sz="1200" dirty="0">
                    <a:latin typeface="Frutiger LT 55 Roman" pitchFamily="34" charset="0"/>
                  </a:rPr>
                  <a:t>Gränges constructs steel mill and rolling mill. </a:t>
                </a:r>
              </a:p>
              <a:p>
                <a:pPr algn="l" defTabSz="913526"/>
                <a:endParaRPr lang="en-GB" sz="1200" dirty="0">
                  <a:latin typeface="Frutiger LT 55 Roman" pitchFamily="34" charset="0"/>
                </a:endParaRPr>
              </a:p>
              <a:p>
                <a:pPr algn="l" defTabSz="913526"/>
                <a:endParaRPr lang="en-GB" sz="1200" u="sng" dirty="0">
                  <a:latin typeface="Frutiger LT 55 Roman" pitchFamily="34" charset="0"/>
                </a:endParaRPr>
              </a:p>
              <a:p>
                <a:pPr algn="l" defTabSz="913526"/>
                <a:endParaRPr lang="en-GB" sz="1200" dirty="0">
                  <a:latin typeface="Frutiger LT 55 Roman" pitchFamily="34" charset="0"/>
                </a:endParaRPr>
              </a:p>
            </p:txBody>
          </p:sp>
          <p:sp>
            <p:nvSpPr>
              <p:cNvPr id="2714658" name="Text Box 34"/>
              <p:cNvSpPr txBox="1">
                <a:spLocks noChangeArrowheads="1"/>
              </p:cNvSpPr>
              <p:nvPr/>
            </p:nvSpPr>
            <p:spPr bwMode="auto">
              <a:xfrm>
                <a:off x="1202" y="2977"/>
                <a:ext cx="2122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lIns="89574" tIns="44787" rIns="89574" bIns="44787">
                <a:spAutoFit/>
              </a:bodyPr>
              <a:lstStyle/>
              <a:p>
                <a:pPr algn="l" defTabSz="913526"/>
                <a:endParaRPr lang="sv-SE" sz="1200" dirty="0">
                  <a:latin typeface="Frutiger LT 55 Roman" pitchFamily="34" charset="0"/>
                </a:endParaRPr>
              </a:p>
            </p:txBody>
          </p:sp>
        </p:grpSp>
        <p:sp>
          <p:nvSpPr>
            <p:cNvPr id="2714659" name="Text Box 35"/>
            <p:cNvSpPr txBox="1">
              <a:spLocks noChangeArrowheads="1"/>
            </p:cNvSpPr>
            <p:nvPr/>
          </p:nvSpPr>
          <p:spPr bwMode="auto">
            <a:xfrm>
              <a:off x="1247" y="981"/>
              <a:ext cx="1315" cy="194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lIns="89574" tIns="44787" rIns="89574" bIns="44787">
              <a:spAutoFit/>
            </a:bodyPr>
            <a:lstStyle/>
            <a:p>
              <a:pPr algn="l" defTabSz="913526">
                <a:spcBef>
                  <a:spcPct val="50000"/>
                </a:spcBef>
              </a:pPr>
              <a:r>
                <a:rPr lang="en-GB" sz="1400" dirty="0">
                  <a:latin typeface="Frutiger LT 55 Roman" pitchFamily="34" charset="0"/>
                </a:rPr>
                <a:t>Phase 2 – Ship Plate</a:t>
              </a:r>
            </a:p>
          </p:txBody>
        </p:sp>
        <p:pic>
          <p:nvPicPr>
            <p:cNvPr id="2714660" name="Picture 36" descr="arendsjosatt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292" y="1253"/>
              <a:ext cx="1270" cy="788"/>
            </a:xfrm>
            <a:prstGeom prst="rect">
              <a:avLst/>
            </a:prstGeom>
            <a:noFill/>
          </p:spPr>
        </p:pic>
      </p:grp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6979460" y="1545019"/>
            <a:ext cx="2664638" cy="3670342"/>
            <a:chOff x="4241" y="799"/>
            <a:chExt cx="1678" cy="2311"/>
          </a:xfrm>
        </p:grpSpPr>
        <p:pic>
          <p:nvPicPr>
            <p:cNvPr id="2714662" name="Picture 38" descr="Quenchi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377" y="1207"/>
              <a:ext cx="952" cy="861"/>
            </a:xfrm>
            <a:prstGeom prst="rect">
              <a:avLst/>
            </a:prstGeom>
            <a:noFill/>
          </p:spPr>
        </p:pic>
        <p:sp>
          <p:nvSpPr>
            <p:cNvPr id="2714663" name="Rectangle 39"/>
            <p:cNvSpPr>
              <a:spLocks noChangeArrowheads="1"/>
            </p:cNvSpPr>
            <p:nvPr/>
          </p:nvSpPr>
          <p:spPr bwMode="auto">
            <a:xfrm>
              <a:off x="4921" y="799"/>
              <a:ext cx="839" cy="91"/>
            </a:xfrm>
            <a:prstGeom prst="rect">
              <a:avLst/>
            </a:prstGeom>
            <a:solidFill>
              <a:srgbClr val="00CC00"/>
            </a:solidFill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2714664" name="Text Box 40"/>
            <p:cNvSpPr txBox="1">
              <a:spLocks noChangeArrowheads="1"/>
            </p:cNvSpPr>
            <p:nvPr/>
          </p:nvSpPr>
          <p:spPr bwMode="auto">
            <a:xfrm>
              <a:off x="4241" y="981"/>
              <a:ext cx="1678" cy="192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lIns="89574" tIns="44787" rIns="89574" bIns="44787">
              <a:spAutoFit/>
            </a:bodyPr>
            <a:lstStyle/>
            <a:p>
              <a:pPr algn="l" defTabSz="913526">
                <a:spcBef>
                  <a:spcPct val="50000"/>
                </a:spcBef>
              </a:pPr>
              <a:r>
                <a:rPr lang="en-GB" sz="1400" dirty="0">
                  <a:solidFill>
                    <a:srgbClr val="00CC00"/>
                  </a:solidFill>
                  <a:latin typeface="Frutiger LT 55 Roman" pitchFamily="34" charset="0"/>
                </a:rPr>
                <a:t>Phase 4 – Global leader</a:t>
              </a:r>
            </a:p>
          </p:txBody>
        </p:sp>
        <p:sp>
          <p:nvSpPr>
            <p:cNvPr id="2714665" name="Text Box 41"/>
            <p:cNvSpPr txBox="1">
              <a:spLocks noChangeArrowheads="1"/>
            </p:cNvSpPr>
            <p:nvPr/>
          </p:nvSpPr>
          <p:spPr bwMode="auto">
            <a:xfrm>
              <a:off x="4241" y="2114"/>
              <a:ext cx="1519" cy="996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lIns="89574" tIns="44787" rIns="89574" bIns="44787">
              <a:spAutoFit/>
            </a:bodyPr>
            <a:lstStyle/>
            <a:p>
              <a:pPr marL="183030" indent="-183030" algn="l" defTabSz="913526"/>
              <a:r>
                <a:rPr lang="en-GB" sz="1200" dirty="0">
                  <a:solidFill>
                    <a:srgbClr val="00CC00"/>
                  </a:solidFill>
                  <a:latin typeface="Frutiger LT 55 Roman" pitchFamily="34" charset="0"/>
                </a:rPr>
                <a:t>2004-2006</a:t>
              </a:r>
            </a:p>
            <a:p>
              <a:pPr marL="183030" indent="-183030" algn="l" defTabSz="913526"/>
              <a:r>
                <a:rPr lang="en-GB" sz="1200" dirty="0">
                  <a:solidFill>
                    <a:srgbClr val="00CC00"/>
                  </a:solidFill>
                  <a:latin typeface="Frutiger LT 55 Roman" pitchFamily="34" charset="0"/>
                </a:rPr>
                <a:t>Perspective plan adopted</a:t>
              </a:r>
            </a:p>
            <a:p>
              <a:pPr marL="183030" indent="-183030" algn="l" defTabSz="913526"/>
              <a:endParaRPr lang="en-GB" sz="1200" dirty="0">
                <a:solidFill>
                  <a:srgbClr val="00CC00"/>
                </a:solidFill>
                <a:latin typeface="Frutiger LT 55 Roman" pitchFamily="34" charset="0"/>
              </a:endParaRPr>
            </a:p>
            <a:p>
              <a:pPr marL="183030" indent="-183030" algn="l" defTabSz="913526"/>
              <a:r>
                <a:rPr lang="en-GB" sz="1200" dirty="0">
                  <a:solidFill>
                    <a:srgbClr val="00CC00"/>
                  </a:solidFill>
                  <a:latin typeface="Frutiger LT 55 Roman" pitchFamily="34" charset="0"/>
                </a:rPr>
                <a:t>100% niche player within Q&amp;T</a:t>
              </a:r>
            </a:p>
            <a:p>
              <a:pPr marL="183030" indent="-183030" algn="l" defTabSz="913526"/>
              <a:endParaRPr lang="en-GB" sz="1200" dirty="0">
                <a:solidFill>
                  <a:srgbClr val="00CC00"/>
                </a:solidFill>
                <a:latin typeface="Frutiger LT 55 Roman" pitchFamily="34" charset="0"/>
              </a:endParaRPr>
            </a:p>
            <a:p>
              <a:pPr marL="183030" indent="-183030" algn="l" defTabSz="913526"/>
              <a:r>
                <a:rPr lang="en-GB" sz="1200" dirty="0">
                  <a:solidFill>
                    <a:srgbClr val="00CC00"/>
                  </a:solidFill>
                  <a:latin typeface="Frutiger LT 55 Roman" pitchFamily="34" charset="0"/>
                </a:rPr>
                <a:t>Phase out of ordinary steel</a:t>
              </a:r>
            </a:p>
            <a:p>
              <a:pPr marL="183030" indent="-183030" algn="l" defTabSz="913526"/>
              <a:endParaRPr lang="en-GB" sz="1200" dirty="0">
                <a:solidFill>
                  <a:srgbClr val="00CC00"/>
                </a:solidFill>
                <a:latin typeface="Frutiger LT 55 Roman" pitchFamily="34" charset="0"/>
              </a:endParaRPr>
            </a:p>
            <a:p>
              <a:pPr marL="183030" indent="-183030" algn="l" defTabSz="913526"/>
              <a:endParaRPr lang="en-GB" sz="1200" dirty="0">
                <a:solidFill>
                  <a:srgbClr val="00CC00"/>
                </a:solidFill>
                <a:latin typeface="Frutiger LT 55 Roman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428603"/>
            <a:ext cx="8585982" cy="612893"/>
          </a:xfrm>
        </p:spPr>
        <p:txBody>
          <a:bodyPr/>
          <a:lstStyle/>
          <a:p>
            <a:r>
              <a:rPr lang="de-DE" dirty="0" smtClean="0"/>
              <a:t>SSAB 2012: Volume</a:t>
            </a:r>
            <a:br>
              <a:rPr lang="de-DE" dirty="0" smtClean="0"/>
            </a:br>
            <a:endParaRPr lang="en-GB" dirty="0"/>
          </a:p>
        </p:txBody>
      </p:sp>
      <p:graphicFrame>
        <p:nvGraphicFramePr>
          <p:cNvPr id="2732035" name="Object 3"/>
          <p:cNvGraphicFramePr>
            <a:graphicFrameLocks noChangeAspect="1"/>
          </p:cNvGraphicFramePr>
          <p:nvPr>
            <p:ph type="chart" idx="1"/>
          </p:nvPr>
        </p:nvGraphicFramePr>
        <p:xfrm>
          <a:off x="730549" y="1318472"/>
          <a:ext cx="7739598" cy="4232394"/>
        </p:xfrm>
        <a:graphic>
          <a:graphicData uri="http://schemas.openxmlformats.org/presentationml/2006/ole">
            <p:oleObj spid="_x0000_s34818" name="Diagram" r:id="rId4" imgW="8391525" imgH="4752975" progId="MSGraph.Chart.8">
              <p:embed followColorScheme="full"/>
            </p:oleObj>
          </a:graphicData>
        </a:graphic>
      </p:graphicFrame>
      <p:sp>
        <p:nvSpPr>
          <p:cNvPr id="5" name="Rektangel 4"/>
          <p:cNvSpPr/>
          <p:nvPr/>
        </p:nvSpPr>
        <p:spPr bwMode="auto">
          <a:xfrm>
            <a:off x="928662" y="1357298"/>
            <a:ext cx="714380" cy="385765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Svängd 5"/>
          <p:cNvSpPr/>
          <p:nvPr/>
        </p:nvSpPr>
        <p:spPr bwMode="auto">
          <a:xfrm>
            <a:off x="3357554" y="1571612"/>
            <a:ext cx="3857652" cy="1500198"/>
          </a:xfrm>
          <a:prstGeom prst="bentArrow">
            <a:avLst>
              <a:gd name="adj1" fmla="val 25000"/>
              <a:gd name="adj2" fmla="val 23310"/>
              <a:gd name="adj3" fmla="val 25000"/>
              <a:gd name="adj4" fmla="val 43750"/>
            </a:avLst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20"/>
          <p:cNvGrpSpPr/>
          <p:nvPr/>
        </p:nvGrpSpPr>
        <p:grpSpPr>
          <a:xfrm>
            <a:off x="0" y="916753"/>
            <a:ext cx="9355392" cy="5941247"/>
            <a:chOff x="395241" y="1052835"/>
            <a:chExt cx="7320031" cy="4648668"/>
          </a:xfrm>
        </p:grpSpPr>
        <p:pic>
          <p:nvPicPr>
            <p:cNvPr id="2733058" name="Picture 2" descr="09251-1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5241" y="1052835"/>
              <a:ext cx="7154630" cy="46486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733060" name="Line 4"/>
            <p:cNvSpPr>
              <a:spLocks noChangeShapeType="1"/>
            </p:cNvSpPr>
            <p:nvPr/>
          </p:nvSpPr>
          <p:spPr bwMode="auto">
            <a:xfrm>
              <a:off x="3346591" y="1843270"/>
              <a:ext cx="1007541" cy="1512842"/>
            </a:xfrm>
            <a:prstGeom prst="line">
              <a:avLst/>
            </a:prstGeom>
            <a:noFill/>
            <a:ln w="9525">
              <a:noFill/>
              <a:round/>
              <a:headEnd type="none" w="sm" len="sm"/>
              <a:tailEnd type="triangle" w="sm" len="sm"/>
            </a:ln>
            <a:effectLst/>
          </p:spPr>
          <p:txBody>
            <a:bodyPr lIns="93296" tIns="46648" rIns="93296" bIns="46648"/>
            <a:lstStyle/>
            <a:p>
              <a:endParaRPr lang="sv-SE"/>
            </a:p>
          </p:txBody>
        </p:sp>
        <p:sp>
          <p:nvSpPr>
            <p:cNvPr id="2733061" name="Line 5"/>
            <p:cNvSpPr>
              <a:spLocks noChangeShapeType="1"/>
            </p:cNvSpPr>
            <p:nvPr/>
          </p:nvSpPr>
          <p:spPr bwMode="auto">
            <a:xfrm flipH="1">
              <a:off x="5290400" y="2347766"/>
              <a:ext cx="750305" cy="1079615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 type="none" w="sm" len="sm"/>
              <a:tailEnd type="triangle" w="lg" len="lg"/>
            </a:ln>
            <a:effectLst/>
          </p:spPr>
          <p:txBody>
            <a:bodyPr lIns="93296" tIns="46648" rIns="93296" bIns="46648"/>
            <a:lstStyle/>
            <a:p>
              <a:endParaRPr lang="sv-SE"/>
            </a:p>
          </p:txBody>
        </p:sp>
        <p:sp>
          <p:nvSpPr>
            <p:cNvPr id="2733065" name="Line 9"/>
            <p:cNvSpPr>
              <a:spLocks noChangeShapeType="1"/>
            </p:cNvSpPr>
            <p:nvPr/>
          </p:nvSpPr>
          <p:spPr bwMode="auto">
            <a:xfrm flipH="1">
              <a:off x="899012" y="2275742"/>
              <a:ext cx="3024242" cy="1151638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 type="none" w="sm" len="sm"/>
              <a:tailEnd type="triangle" w="lg" len="lg"/>
            </a:ln>
            <a:effectLst/>
          </p:spPr>
          <p:txBody>
            <a:bodyPr lIns="93296" tIns="46648" rIns="93296" bIns="46648"/>
            <a:lstStyle/>
            <a:p>
              <a:endParaRPr lang="sv-SE"/>
            </a:p>
          </p:txBody>
        </p:sp>
        <p:sp>
          <p:nvSpPr>
            <p:cNvPr id="2733066" name="Line 10"/>
            <p:cNvSpPr>
              <a:spLocks noChangeShapeType="1"/>
            </p:cNvSpPr>
            <p:nvPr/>
          </p:nvSpPr>
          <p:spPr bwMode="auto">
            <a:xfrm flipH="1">
              <a:off x="1979445" y="2779482"/>
              <a:ext cx="71273" cy="108199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 type="none" w="sm" len="sm"/>
              <a:tailEnd type="triangle" w="lg" len="lg"/>
            </a:ln>
            <a:effectLst/>
          </p:spPr>
          <p:txBody>
            <a:bodyPr lIns="93296" tIns="46648" rIns="93296" bIns="46648"/>
            <a:lstStyle/>
            <a:p>
              <a:endParaRPr lang="sv-SE"/>
            </a:p>
          </p:txBody>
        </p:sp>
        <p:sp>
          <p:nvSpPr>
            <p:cNvPr id="2733067" name="Line 11"/>
            <p:cNvSpPr>
              <a:spLocks noChangeShapeType="1"/>
            </p:cNvSpPr>
            <p:nvPr/>
          </p:nvSpPr>
          <p:spPr bwMode="auto">
            <a:xfrm>
              <a:off x="2050719" y="2779482"/>
              <a:ext cx="2376306" cy="647898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 type="none" w="sm" len="sm"/>
              <a:tailEnd type="triangle" w="lg" len="lg"/>
            </a:ln>
            <a:effectLst/>
          </p:spPr>
          <p:txBody>
            <a:bodyPr lIns="93296" tIns="46648" rIns="93296" bIns="46648"/>
            <a:lstStyle/>
            <a:p>
              <a:endParaRPr lang="sv-SE"/>
            </a:p>
          </p:txBody>
        </p:sp>
        <p:sp>
          <p:nvSpPr>
            <p:cNvPr id="2733068" name="Line 12"/>
            <p:cNvSpPr>
              <a:spLocks noChangeShapeType="1"/>
            </p:cNvSpPr>
            <p:nvPr/>
          </p:nvSpPr>
          <p:spPr bwMode="auto">
            <a:xfrm>
              <a:off x="3923254" y="2275742"/>
              <a:ext cx="647936" cy="1367065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 type="none" w="sm" len="sm"/>
              <a:tailEnd type="triangle" w="lg" len="lg"/>
            </a:ln>
            <a:effectLst/>
          </p:spPr>
          <p:txBody>
            <a:bodyPr lIns="93296" tIns="46648" rIns="93296" bIns="46648"/>
            <a:lstStyle/>
            <a:p>
              <a:endParaRPr lang="sv-SE"/>
            </a:p>
          </p:txBody>
        </p:sp>
        <p:sp>
          <p:nvSpPr>
            <p:cNvPr id="2733070" name="Line 14"/>
            <p:cNvSpPr>
              <a:spLocks noChangeShapeType="1"/>
            </p:cNvSpPr>
            <p:nvPr/>
          </p:nvSpPr>
          <p:spPr bwMode="auto">
            <a:xfrm flipH="1">
              <a:off x="4498298" y="1410799"/>
              <a:ext cx="505390" cy="1512842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 type="none" w="sm" len="sm"/>
              <a:tailEnd type="triangle" w="lg" len="lg"/>
            </a:ln>
            <a:effectLst/>
          </p:spPr>
          <p:txBody>
            <a:bodyPr lIns="93296" tIns="46648" rIns="93296" bIns="46648"/>
            <a:lstStyle/>
            <a:p>
              <a:endParaRPr lang="sv-SE"/>
            </a:p>
          </p:txBody>
        </p:sp>
        <p:sp>
          <p:nvSpPr>
            <p:cNvPr id="2733072" name="Line 16"/>
            <p:cNvSpPr>
              <a:spLocks noChangeShapeType="1"/>
            </p:cNvSpPr>
            <p:nvPr/>
          </p:nvSpPr>
          <p:spPr bwMode="auto">
            <a:xfrm flipV="1">
              <a:off x="2127990" y="2850751"/>
              <a:ext cx="2156489" cy="2012332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 type="none" w="sm" len="sm"/>
              <a:tailEnd type="triangle" w="lg" len="lg"/>
            </a:ln>
            <a:effectLst/>
          </p:spPr>
          <p:txBody>
            <a:bodyPr lIns="93296" tIns="46648" rIns="93296" bIns="46648"/>
            <a:lstStyle/>
            <a:p>
              <a:endParaRPr lang="sv-SE"/>
            </a:p>
          </p:txBody>
        </p:sp>
        <p:sp>
          <p:nvSpPr>
            <p:cNvPr id="2733074" name="Line 18"/>
            <p:cNvSpPr>
              <a:spLocks noChangeShapeType="1"/>
            </p:cNvSpPr>
            <p:nvPr/>
          </p:nvSpPr>
          <p:spPr bwMode="auto">
            <a:xfrm flipH="1">
              <a:off x="4788249" y="3861472"/>
              <a:ext cx="1294253" cy="863325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 type="none" w="sm" len="sm"/>
              <a:tailEnd type="triangle" w="lg" len="lg"/>
            </a:ln>
            <a:effectLst/>
          </p:spPr>
          <p:txBody>
            <a:bodyPr lIns="93296" tIns="46648" rIns="93296" bIns="46648"/>
            <a:lstStyle/>
            <a:p>
              <a:endParaRPr lang="sv-SE"/>
            </a:p>
          </p:txBody>
        </p:sp>
        <p:sp>
          <p:nvSpPr>
            <p:cNvPr id="2733059" name="Text Box 3"/>
            <p:cNvSpPr txBox="1">
              <a:spLocks noChangeArrowheads="1"/>
            </p:cNvSpPr>
            <p:nvPr/>
          </p:nvSpPr>
          <p:spPr bwMode="auto">
            <a:xfrm>
              <a:off x="4507160" y="2143116"/>
              <a:ext cx="3208112" cy="240786"/>
            </a:xfrm>
            <a:prstGeom prst="rect">
              <a:avLst/>
            </a:prstGeom>
            <a:ln>
              <a:headEnd type="none" w="sm" len="sm"/>
              <a:tailEnd type="none" w="sm" len="sm"/>
            </a:ln>
            <a:scene3d>
              <a:camera prst="perspectiveHeroicExtremeLeftFacing"/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lIns="91402" tIns="45701" rIns="91402" bIns="45701">
              <a:spAutoFit/>
            </a:bodyPr>
            <a:lstStyle/>
            <a:p>
              <a:pPr defTabSz="913526">
                <a:spcBef>
                  <a:spcPct val="50000"/>
                </a:spcBef>
              </a:pPr>
              <a:r>
                <a:rPr lang="en-GB" sz="1400" dirty="0" err="1" smtClean="0">
                  <a:solidFill>
                    <a:schemeClr val="tx1"/>
                  </a:solidFill>
                </a:rPr>
                <a:t>Härdlinje</a:t>
              </a:r>
              <a:r>
                <a:rPr lang="en-GB" sz="1400" dirty="0" smtClean="0">
                  <a:solidFill>
                    <a:schemeClr val="tx1"/>
                  </a:solidFill>
                </a:rPr>
                <a:t> 4  (40-170 mm)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  <p:sp>
          <p:nvSpPr>
            <p:cNvPr id="2733063" name="Text Box 7"/>
            <p:cNvSpPr txBox="1">
              <a:spLocks noChangeArrowheads="1"/>
            </p:cNvSpPr>
            <p:nvPr/>
          </p:nvSpPr>
          <p:spPr bwMode="auto">
            <a:xfrm>
              <a:off x="2643174" y="1904071"/>
              <a:ext cx="1945428" cy="240786"/>
            </a:xfrm>
            <a:prstGeom prst="rect">
              <a:avLst/>
            </a:prstGeom>
            <a:ln>
              <a:headEnd type="none" w="sm" len="sm"/>
              <a:tailEnd type="none" w="sm" len="sm"/>
            </a:ln>
            <a:scene3d>
              <a:camera prst="perspectiveHeroicExtremeLeftFacing"/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lIns="91402" tIns="45701" rIns="91402" bIns="45701">
              <a:spAutoFit/>
            </a:bodyPr>
            <a:lstStyle/>
            <a:p>
              <a:pPr defTabSz="913526">
                <a:spcBef>
                  <a:spcPct val="50000"/>
                </a:spcBef>
              </a:pPr>
              <a:r>
                <a:rPr lang="en-GB" sz="1400" dirty="0" err="1" smtClean="0">
                  <a:solidFill>
                    <a:schemeClr val="tx1"/>
                  </a:solidFill>
                </a:rPr>
                <a:t>Målning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  <p:sp>
          <p:nvSpPr>
            <p:cNvPr id="2733064" name="Text Box 8"/>
            <p:cNvSpPr txBox="1">
              <a:spLocks noChangeArrowheads="1"/>
            </p:cNvSpPr>
            <p:nvPr/>
          </p:nvSpPr>
          <p:spPr bwMode="auto">
            <a:xfrm>
              <a:off x="395241" y="2403662"/>
              <a:ext cx="2089594" cy="240786"/>
            </a:xfrm>
            <a:prstGeom prst="rect">
              <a:avLst/>
            </a:prstGeom>
            <a:ln>
              <a:headEnd type="none" w="sm" len="sm"/>
              <a:tailEnd type="none" w="sm" len="sm"/>
            </a:ln>
            <a:scene3d>
              <a:camera prst="perspectiveHeroicExtremeLeftFacing"/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lIns="91402" tIns="45701" rIns="91402" bIns="45701">
              <a:spAutoFit/>
            </a:bodyPr>
            <a:lstStyle/>
            <a:p>
              <a:pPr defTabSz="913526">
                <a:spcBef>
                  <a:spcPct val="50000"/>
                </a:spcBef>
              </a:pPr>
              <a:r>
                <a:rPr lang="en-GB" sz="1400" dirty="0" err="1" smtClean="0">
                  <a:solidFill>
                    <a:schemeClr val="tx1"/>
                  </a:solidFill>
                </a:rPr>
                <a:t>Anlöpning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  <p:sp>
          <p:nvSpPr>
            <p:cNvPr id="2733069" name="Text Box 13"/>
            <p:cNvSpPr txBox="1">
              <a:spLocks noChangeArrowheads="1"/>
            </p:cNvSpPr>
            <p:nvPr/>
          </p:nvSpPr>
          <p:spPr bwMode="auto">
            <a:xfrm>
              <a:off x="4282858" y="1263860"/>
              <a:ext cx="2149119" cy="240786"/>
            </a:xfrm>
            <a:prstGeom prst="rect">
              <a:avLst/>
            </a:prstGeom>
            <a:ln>
              <a:headEnd type="none" w="sm" len="sm"/>
              <a:tailEnd type="none" w="sm" len="sm"/>
            </a:ln>
            <a:scene3d>
              <a:camera prst="perspectiveHeroicExtremeLeftFacing"/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lIns="91402" tIns="45701" rIns="91402" bIns="45701">
              <a:spAutoFit/>
            </a:bodyPr>
            <a:lstStyle/>
            <a:p>
              <a:r>
                <a:rPr lang="sv-SE" sz="1400" dirty="0" smtClean="0">
                  <a:solidFill>
                    <a:schemeClr val="tx1"/>
                  </a:solidFill>
                </a:rPr>
                <a:t>Vakuumbehandlingsanläggning</a:t>
              </a:r>
              <a:endParaRPr lang="sv-SE" sz="1400" dirty="0">
                <a:solidFill>
                  <a:schemeClr val="tx1"/>
                </a:solidFill>
              </a:endParaRPr>
            </a:p>
          </p:txBody>
        </p:sp>
        <p:sp>
          <p:nvSpPr>
            <p:cNvPr id="2733071" name="Text Box 15"/>
            <p:cNvSpPr txBox="1">
              <a:spLocks noChangeArrowheads="1"/>
            </p:cNvSpPr>
            <p:nvPr/>
          </p:nvSpPr>
          <p:spPr bwMode="auto">
            <a:xfrm>
              <a:off x="395241" y="4751291"/>
              <a:ext cx="2447578" cy="240786"/>
            </a:xfrm>
            <a:prstGeom prst="rect">
              <a:avLst/>
            </a:prstGeom>
            <a:ln>
              <a:headEnd type="none" w="sm" len="sm"/>
              <a:tailEnd type="none" w="sm" len="sm"/>
            </a:ln>
            <a:scene3d>
              <a:camera prst="perspectiveHeroicExtremeLeftFacing"/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lIns="91402" tIns="45701" rIns="91402" bIns="45701">
              <a:spAutoFit/>
            </a:bodyPr>
            <a:lstStyle/>
            <a:p>
              <a:pPr defTabSz="913526">
                <a:spcBef>
                  <a:spcPct val="50000"/>
                </a:spcBef>
              </a:pPr>
              <a:r>
                <a:rPr lang="sv-SE" sz="1400" dirty="0" smtClean="0">
                  <a:solidFill>
                    <a:schemeClr val="tx1"/>
                  </a:solidFill>
                </a:rPr>
                <a:t>Granulationsanläggning 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  <p:sp>
          <p:nvSpPr>
            <p:cNvPr id="2733073" name="Text Box 17"/>
            <p:cNvSpPr txBox="1">
              <a:spLocks noChangeArrowheads="1"/>
            </p:cNvSpPr>
            <p:nvPr/>
          </p:nvSpPr>
          <p:spPr bwMode="auto">
            <a:xfrm>
              <a:off x="5363293" y="3835628"/>
              <a:ext cx="2087974" cy="240786"/>
            </a:xfrm>
            <a:prstGeom prst="rect">
              <a:avLst/>
            </a:prstGeom>
            <a:ln>
              <a:headEnd type="none" w="sm" len="sm"/>
              <a:tailEnd type="none" w="sm" len="sm"/>
            </a:ln>
            <a:scene3d>
              <a:camera prst="perspectiveHeroicExtremeLeftFacing"/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lIns="91402" tIns="45701" rIns="91402" bIns="45701">
              <a:spAutoFit/>
            </a:bodyPr>
            <a:lstStyle/>
            <a:p>
              <a:pPr defTabSz="913526">
                <a:spcBef>
                  <a:spcPct val="50000"/>
                </a:spcBef>
              </a:pPr>
              <a:r>
                <a:rPr lang="en-US" sz="1400" dirty="0" err="1" smtClean="0">
                  <a:solidFill>
                    <a:schemeClr val="tx1"/>
                  </a:solidFill>
                </a:rPr>
                <a:t>Riktverk</a:t>
              </a:r>
              <a:r>
                <a:rPr lang="en-US" sz="1400" dirty="0" smtClean="0">
                  <a:solidFill>
                    <a:schemeClr val="tx1"/>
                  </a:solidFill>
                </a:rPr>
                <a:t> 5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2733062" name="Rectangle 6"/>
          <p:cNvSpPr>
            <a:spLocks noChangeArrowheads="1"/>
          </p:cNvSpPr>
          <p:nvPr/>
        </p:nvSpPr>
        <p:spPr bwMode="auto">
          <a:xfrm>
            <a:off x="323968" y="476205"/>
            <a:ext cx="8424791" cy="50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50" tIns="46019" rIns="90450" bIns="46019"/>
          <a:lstStyle/>
          <a:p>
            <a:pPr algn="l"/>
            <a:r>
              <a:rPr lang="sv-SE" sz="2800" b="1" dirty="0" smtClean="0"/>
              <a:t>Investeringar i Oxelösund</a:t>
            </a:r>
            <a:endParaRPr lang="sv-SE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082" name="Picture 2" descr="SSAB-060908-3D Exterior Dw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921119"/>
            <a:ext cx="9144000" cy="5794029"/>
          </a:xfrm>
          <a:noFill/>
          <a:ln/>
        </p:spPr>
      </p:pic>
      <p:sp>
        <p:nvSpPr>
          <p:cNvPr id="2734083" name="Rectangle 3"/>
          <p:cNvSpPr>
            <a:spLocks noChangeArrowheads="1"/>
          </p:cNvSpPr>
          <p:nvPr/>
        </p:nvSpPr>
        <p:spPr bwMode="auto">
          <a:xfrm rot="698369">
            <a:off x="25913" y="4807905"/>
            <a:ext cx="3820693" cy="646292"/>
          </a:xfrm>
          <a:prstGeom prst="rect">
            <a:avLst/>
          </a:prstGeom>
          <a:ln>
            <a:headEnd type="none" w="sm" len="sm"/>
            <a:tailEnd type="none" w="sm" len="sm"/>
          </a:ln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02" tIns="45701" rIns="91402" bIns="45701">
            <a:spAutoFit/>
          </a:bodyPr>
          <a:lstStyle/>
          <a:p>
            <a:pPr algn="l" defTabSz="913526"/>
            <a:r>
              <a:rPr lang="en-GB" dirty="0">
                <a:solidFill>
                  <a:schemeClr val="tx1"/>
                </a:solidFill>
              </a:rPr>
              <a:t>  Total area: 50,000 m</a:t>
            </a:r>
            <a:r>
              <a:rPr lang="en-GB" baseline="30000" dirty="0">
                <a:solidFill>
                  <a:schemeClr val="tx1"/>
                </a:solidFill>
              </a:rPr>
              <a:t>2</a:t>
            </a:r>
            <a:r>
              <a:rPr lang="en-GB" dirty="0">
                <a:solidFill>
                  <a:schemeClr val="tx1"/>
                </a:solidFill>
              </a:rPr>
              <a:t> </a:t>
            </a:r>
          </a:p>
          <a:p>
            <a:pPr algn="l" defTabSz="913526"/>
            <a:r>
              <a:rPr lang="en-GB" dirty="0">
                <a:solidFill>
                  <a:schemeClr val="tx1"/>
                </a:solidFill>
              </a:rPr>
              <a:t>  Warehouse area: 30,000 m</a:t>
            </a:r>
            <a:r>
              <a:rPr lang="en-GB" baseline="30000" dirty="0">
                <a:solidFill>
                  <a:schemeClr val="tx1"/>
                </a:solidFill>
              </a:rPr>
              <a:t>2</a:t>
            </a:r>
            <a:r>
              <a:rPr lang="en-GB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734084" name="Rectangle 4"/>
          <p:cNvSpPr>
            <a:spLocks noChangeArrowheads="1"/>
          </p:cNvSpPr>
          <p:nvPr/>
        </p:nvSpPr>
        <p:spPr bwMode="auto">
          <a:xfrm>
            <a:off x="285720" y="351872"/>
            <a:ext cx="8424791" cy="50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50" tIns="46019" rIns="90450" bIns="46019"/>
          <a:lstStyle/>
          <a:p>
            <a:pPr algn="l"/>
            <a:r>
              <a:rPr lang="de-DE" sz="2800" b="1" dirty="0" smtClean="0"/>
              <a:t>Steel Service Center in China</a:t>
            </a:r>
            <a:endParaRPr lang="de-DE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Två nya plasmaanläggningar</a:t>
            </a:r>
            <a:endParaRPr lang="sv-SE" dirty="0"/>
          </a:p>
        </p:txBody>
      </p:sp>
      <p:pic>
        <p:nvPicPr>
          <p:cNvPr id="54274" name="Picture 2" descr="D:\Skärning\Bilder plasma\IMG_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142984"/>
            <a:ext cx="4797413" cy="3598349"/>
          </a:xfrm>
          <a:prstGeom prst="rect">
            <a:avLst/>
          </a:prstGeom>
          <a:noFill/>
        </p:spPr>
      </p:pic>
      <p:pic>
        <p:nvPicPr>
          <p:cNvPr id="54275" name="Picture 3" descr="D:\Skärning\Bilder plasma\IMG_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142984"/>
            <a:ext cx="3511529" cy="2633858"/>
          </a:xfrm>
          <a:prstGeom prst="rect">
            <a:avLst/>
          </a:prstGeom>
          <a:noFill/>
        </p:spPr>
      </p:pic>
      <p:pic>
        <p:nvPicPr>
          <p:cNvPr id="54276" name="Picture 4" descr="D:\Skärning\Bilder plasma\IMG_0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929066"/>
            <a:ext cx="2428892" cy="18218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SSAB Group – Plate part</a:t>
            </a:r>
            <a:endParaRPr lang="sv-SE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/>
          <a:srcRect l="4101" t="17578" r="4492" b="17968"/>
          <a:stretch>
            <a:fillRect/>
          </a:stretch>
        </p:blipFill>
        <p:spPr bwMode="auto">
          <a:xfrm>
            <a:off x="285720" y="1071546"/>
            <a:ext cx="8501122" cy="4795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SSAB Group – Business segments </a:t>
            </a:r>
            <a:endParaRPr lang="sv-SE" dirty="0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/>
          <a:srcRect l="5859" t="18310" r="4492" b="17969"/>
          <a:stretch>
            <a:fillRect/>
          </a:stretch>
        </p:blipFill>
        <p:spPr bwMode="auto">
          <a:xfrm>
            <a:off x="285720" y="1071546"/>
            <a:ext cx="8501122" cy="4833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SSAB Group – Modern, </a:t>
            </a:r>
            <a:r>
              <a:rPr lang="sv-SE" dirty="0" err="1" smtClean="0"/>
              <a:t>efficient</a:t>
            </a:r>
            <a:r>
              <a:rPr lang="sv-SE" dirty="0" smtClean="0"/>
              <a:t> assets</a:t>
            </a:r>
            <a:endParaRPr lang="sv-SE" dirty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/>
          <a:srcRect l="4687" t="21973" r="4492" b="21630"/>
          <a:stretch>
            <a:fillRect/>
          </a:stretch>
        </p:blipFill>
        <p:spPr bwMode="auto">
          <a:xfrm>
            <a:off x="214282" y="1142984"/>
            <a:ext cx="848442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SABOX Template Version 041011">
  <a:themeElements>
    <a:clrScheme name="SSABOX Template Version 04101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SABOX Template Version 0410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SABOX Template Version 04101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SABOX Template Version 04101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SABOX Template Version 04101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SABOX Template Version 04101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SABOX Template Version 04101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SABOX Template Version 04101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SABOX Template Version 04101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SABOX Template Version 04101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SABOX Template Version 04101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SABOX Template Version 04101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SABOX Template Version 04101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SABOX Template Version 04101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6879</TotalTime>
  <Words>275</Words>
  <Application>Microsoft PowerPoint</Application>
  <PresentationFormat>Bildspel på skärmen (4:3)</PresentationFormat>
  <Paragraphs>100</Paragraphs>
  <Slides>11</Slides>
  <Notes>10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Serverprogram för OLE-inbäddning</vt:lpstr>
      </vt:variant>
      <vt:variant>
        <vt:i4>1</vt:i4>
      </vt:variant>
      <vt:variant>
        <vt:lpstr>Bildrubriker</vt:lpstr>
      </vt:variant>
      <vt:variant>
        <vt:i4>11</vt:i4>
      </vt:variant>
    </vt:vector>
  </HeadingPairs>
  <TitlesOfParts>
    <vt:vector size="13" baseType="lpstr">
      <vt:lpstr>SSABOX Template Version 041011</vt:lpstr>
      <vt:lpstr>Diagram</vt:lpstr>
      <vt:lpstr>Bild 1</vt:lpstr>
      <vt:lpstr>SSAB Oxelösund: Geschichte in Kürze</vt:lpstr>
      <vt:lpstr>SSAB 2012: Volume </vt:lpstr>
      <vt:lpstr>Bild 4</vt:lpstr>
      <vt:lpstr>Bild 5</vt:lpstr>
      <vt:lpstr>Två nya plasmaanläggningar</vt:lpstr>
      <vt:lpstr>SSAB Group – Plate part</vt:lpstr>
      <vt:lpstr>SSAB Group – Business segments </vt:lpstr>
      <vt:lpstr>SSAB Group – Modern, efficient assets</vt:lpstr>
      <vt:lpstr>Group pro forma sales 2006</vt:lpstr>
      <vt:lpstr>SSAB signficantly different today</vt:lpstr>
    </vt:vector>
  </TitlesOfParts>
  <Company>SSAB Oxelösund 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Page title 28p</dc:title>
  <dc:creator>ja8037</dc:creator>
  <cp:lastModifiedBy>SSAB Oxelösund AB</cp:lastModifiedBy>
  <cp:revision>181</cp:revision>
  <dcterms:created xsi:type="dcterms:W3CDTF">2004-04-08T14:35:40Z</dcterms:created>
  <dcterms:modified xsi:type="dcterms:W3CDTF">2007-11-20T12:18:39Z</dcterms:modified>
</cp:coreProperties>
</file>