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63" r:id="rId2"/>
    <p:sldId id="464" r:id="rId3"/>
    <p:sldId id="462" r:id="rId4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orient="horz" pos="960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>
          <p15:clr>
            <a:srgbClr val="A4A3A4"/>
          </p15:clr>
        </p15:guide>
        <p15:guide id="5" pos="5478">
          <p15:clr>
            <a:srgbClr val="A4A3A4"/>
          </p15:clr>
        </p15:guide>
        <p15:guide id="6" pos="2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C0"/>
    <a:srgbClr val="D71635"/>
    <a:srgbClr val="000000"/>
    <a:srgbClr val="D1D3D4"/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1074" y="72"/>
      </p:cViewPr>
      <p:guideLst>
        <p:guide orient="horz" pos="4319"/>
        <p:guide orient="horz" pos="960"/>
        <p:guide orient="horz" pos="3974"/>
        <p:guide/>
        <p:guide pos="5478"/>
        <p:guide pos="29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412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90" y="2"/>
            <a:ext cx="2946400" cy="496412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r">
              <a:defRPr sz="1200"/>
            </a:lvl1pPr>
          </a:lstStyle>
          <a:p>
            <a:fld id="{DA1F1FB7-9C4F-4B79-9436-AB60013061AE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1" y="9428631"/>
            <a:ext cx="2946400" cy="496411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90" y="9428631"/>
            <a:ext cx="2946400" cy="496411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r">
              <a:defRPr sz="1200"/>
            </a:lvl1pPr>
          </a:lstStyle>
          <a:p>
            <a:fld id="{AF461369-F95E-43E8-8114-F14F47D86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0724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412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90" y="2"/>
            <a:ext cx="2946400" cy="496412"/>
          </a:xfrm>
          <a:prstGeom prst="rect">
            <a:avLst/>
          </a:prstGeom>
        </p:spPr>
        <p:txBody>
          <a:bodyPr vert="horz" lIns="91426" tIns="45712" rIns="91426" bIns="45712" rtlCol="0"/>
          <a:lstStyle>
            <a:lvl1pPr algn="r">
              <a:defRPr sz="1200"/>
            </a:lvl1pPr>
          </a:lstStyle>
          <a:p>
            <a:fld id="{CB1BD9FA-32E5-449A-8CDF-D9BA92B86B98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2" rIns="91426" bIns="45712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3" y="4715115"/>
            <a:ext cx="5438774" cy="4467706"/>
          </a:xfrm>
          <a:prstGeom prst="rect">
            <a:avLst/>
          </a:prstGeom>
        </p:spPr>
        <p:txBody>
          <a:bodyPr vert="horz" lIns="91426" tIns="45712" rIns="91426" bIns="45712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28631"/>
            <a:ext cx="2946400" cy="496411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90" y="9428631"/>
            <a:ext cx="2946400" cy="496411"/>
          </a:xfrm>
          <a:prstGeom prst="rect">
            <a:avLst/>
          </a:prstGeom>
        </p:spPr>
        <p:txBody>
          <a:bodyPr vert="horz" lIns="91426" tIns="45712" rIns="91426" bIns="45712" rtlCol="0" anchor="b"/>
          <a:lstStyle>
            <a:lvl1pPr algn="r">
              <a:defRPr sz="1200"/>
            </a:lvl1pPr>
          </a:lstStyle>
          <a:p>
            <a:fld id="{C57F739A-8647-4FC9-A696-454635186F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5974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ul 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80000" y="1764000"/>
            <a:ext cx="5742000" cy="2592288"/>
          </a:xfrm>
        </p:spPr>
        <p:txBody>
          <a:bodyPr anchor="t">
            <a:noAutofit/>
          </a:bodyPr>
          <a:lstStyle>
            <a:lvl1pPr>
              <a:lnSpc>
                <a:spcPts val="32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009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429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885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å 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80000" y="1764000"/>
            <a:ext cx="5742000" cy="2592288"/>
          </a:xfrm>
        </p:spPr>
        <p:txBody>
          <a:bodyPr anchor="t">
            <a:noAutofit/>
          </a:bodyPr>
          <a:lstStyle>
            <a:lvl1pPr>
              <a:lnSpc>
                <a:spcPts val="32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00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öd 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80000" y="1764000"/>
            <a:ext cx="5742000" cy="2592288"/>
          </a:xfrm>
        </p:spPr>
        <p:txBody>
          <a:bodyPr anchor="t">
            <a:noAutofit/>
          </a:bodyPr>
          <a:lstStyle>
            <a:lvl1pPr>
              <a:lnSpc>
                <a:spcPts val="32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869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80000" y="1764000"/>
            <a:ext cx="5742000" cy="2592000"/>
          </a:xfrm>
        </p:spPr>
        <p:txBody>
          <a:bodyPr>
            <a:noAutofit/>
          </a:bodyPr>
          <a:lstStyle>
            <a:lvl1pPr>
              <a:lnSpc>
                <a:spcPts val="32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9603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rubrik 1"/>
          <p:cNvSpPr>
            <a:spLocks noGrp="1"/>
          </p:cNvSpPr>
          <p:nvPr>
            <p:ph type="title"/>
          </p:nvPr>
        </p:nvSpPr>
        <p:spPr>
          <a:xfrm>
            <a:off x="457199" y="1512000"/>
            <a:ext cx="5580000" cy="774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530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sam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199" y="1508400"/>
            <a:ext cx="4050000" cy="774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422800"/>
            <a:ext cx="4050000" cy="3862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620920" y="1508399"/>
            <a:ext cx="4050000" cy="4800325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087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57200" y="1508399"/>
            <a:ext cx="4050000" cy="4800325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622400" y="1508400"/>
            <a:ext cx="4050000" cy="480037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05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199" y="1508400"/>
            <a:ext cx="5580000" cy="774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422800"/>
            <a:ext cx="4050000" cy="3862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0920" y="2422800"/>
            <a:ext cx="4050000" cy="3862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8010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38F5-0549-432B-AD51-53B4C3799F6A}" type="datetimeFigureOut">
              <a:rPr lang="sv-SE" smtClean="0"/>
              <a:t>2019-11-10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80134-E869-4967-927D-C1B10D3B620E}" type="slidenum">
              <a:rPr lang="sv-SE" smtClean="0"/>
              <a:t>‹#›</a:t>
            </a:fld>
            <a:endParaRPr lang="sv-SE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5335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199" y="1512000"/>
            <a:ext cx="5580000" cy="774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2420888"/>
            <a:ext cx="5580000" cy="38613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DE538F5-0549-432B-AD51-53B4C3799F6A}" type="datetimeFigureOut">
              <a:rPr lang="sv-SE" smtClean="0"/>
              <a:pPr/>
              <a:t>2019-11-10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F380134-E869-4967-927D-C1B10D3B620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755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49" r:id="rId4"/>
    <p:sldLayoutId id="2147483650" r:id="rId5"/>
    <p:sldLayoutId id="2147483662" r:id="rId6"/>
    <p:sldLayoutId id="2147483663" r:id="rId7"/>
    <p:sldLayoutId id="2147483652" r:id="rId8"/>
    <p:sldLayoutId id="2147483664" r:id="rId9"/>
    <p:sldLayoutId id="2147483654" r:id="rId10"/>
    <p:sldLayoutId id="2147483655" r:id="rId11"/>
  </p:sldLayoutIdLst>
  <p:txStyles>
    <p:titleStyle>
      <a:lvl1pPr algn="l" defTabSz="914400" rtl="0" eaLnBrk="1" latinLnBrk="0" hangingPunct="1">
        <a:lnSpc>
          <a:spcPts val="26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80000" indent="-180000" algn="l" defTabSz="914400" rtl="0" eaLnBrk="1" latinLnBrk="0" hangingPunct="1">
        <a:lnSpc>
          <a:spcPts val="2400"/>
        </a:lnSpc>
        <a:spcBef>
          <a:spcPct val="20000"/>
        </a:spcBef>
        <a:spcAft>
          <a:spcPts val="600"/>
        </a:spcAft>
        <a:buFont typeface="Arial" pitchFamily="34" charset="0"/>
        <a:buChar char="•"/>
        <a:defRPr sz="2000" b="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360000" indent="-180000" algn="l" defTabSz="914400" rtl="0" eaLnBrk="1" latinLnBrk="0" hangingPunct="1">
        <a:lnSpc>
          <a:spcPts val="2200"/>
        </a:lnSpc>
        <a:spcBef>
          <a:spcPts val="400"/>
        </a:spcBef>
        <a:spcAft>
          <a:spcPts val="600"/>
        </a:spcAft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0000" indent="-180000" algn="l" defTabSz="914400" rtl="0" eaLnBrk="1" latinLnBrk="0" hangingPunct="1">
        <a:lnSpc>
          <a:spcPts val="2000"/>
        </a:lnSpc>
        <a:spcBef>
          <a:spcPts val="340"/>
        </a:spcBef>
        <a:spcAft>
          <a:spcPts val="50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720000" indent="-180000" algn="l" defTabSz="914400" rtl="0" eaLnBrk="1" latinLnBrk="0" hangingPunct="1">
        <a:lnSpc>
          <a:spcPts val="2000"/>
        </a:lnSpc>
        <a:spcBef>
          <a:spcPts val="34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900000" indent="-180000" algn="l" defTabSz="914400" rtl="0" eaLnBrk="1" latinLnBrk="0" hangingPunct="1">
        <a:lnSpc>
          <a:spcPts val="2000"/>
        </a:lnSpc>
        <a:spcBef>
          <a:spcPts val="380"/>
        </a:spcBef>
        <a:spcAft>
          <a:spcPts val="60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1475656" y="2276872"/>
            <a:ext cx="5580000" cy="3861336"/>
          </a:xfrm>
        </p:spPr>
        <p:txBody>
          <a:bodyPr/>
          <a:lstStyle/>
          <a:p>
            <a:r>
              <a:rPr lang="sv-SE" sz="1600" dirty="0"/>
              <a:t>-Utbildning: Gymnasieskolans industritekniska program/Inriktning Svetsteknik, eller liknade </a:t>
            </a:r>
            <a:r>
              <a:rPr lang="sv-SE" sz="1600" dirty="0" err="1" smtClean="0"/>
              <a:t>svetsutbildning</a:t>
            </a:r>
            <a:endParaRPr lang="sv-SE" sz="1600" dirty="0"/>
          </a:p>
          <a:p>
            <a:r>
              <a:rPr lang="sv-SE" sz="1600" dirty="0" smtClean="0"/>
              <a:t>-</a:t>
            </a:r>
            <a:r>
              <a:rPr lang="sv-SE" sz="1600" dirty="0"/>
              <a:t>Minst fem års allsidig yrkeserfarenhet som </a:t>
            </a:r>
            <a:r>
              <a:rPr lang="sv-SE" sz="1600" dirty="0" smtClean="0"/>
              <a:t>svetsare</a:t>
            </a:r>
            <a:r>
              <a:rPr lang="sv-SE" sz="1600" dirty="0"/>
              <a:t> </a:t>
            </a:r>
          </a:p>
          <a:p>
            <a:r>
              <a:rPr lang="sv-SE" sz="1600" dirty="0"/>
              <a:t>-</a:t>
            </a:r>
            <a:r>
              <a:rPr lang="sv-SE" sz="1600" dirty="0" err="1"/>
              <a:t>Svetsarprövningsintyg</a:t>
            </a:r>
            <a:r>
              <a:rPr lang="sv-SE" sz="1600" dirty="0"/>
              <a:t> eller IW-diplom i </a:t>
            </a:r>
            <a:r>
              <a:rPr lang="sv-SE" sz="1600" dirty="0" smtClean="0"/>
              <a:t>tre </a:t>
            </a:r>
            <a:r>
              <a:rPr lang="sv-SE" sz="1600" dirty="0"/>
              <a:t>svetsmetoder varav minst ett på </a:t>
            </a:r>
            <a:r>
              <a:rPr lang="sv-SE" sz="1600" dirty="0" smtClean="0"/>
              <a:t>rör. Ej äldre än ca 5 år. </a:t>
            </a:r>
          </a:p>
          <a:p>
            <a:r>
              <a:rPr lang="sv-SE" sz="1600" dirty="0"/>
              <a:t> </a:t>
            </a:r>
            <a:r>
              <a:rPr lang="sv-SE" sz="1600" dirty="0" smtClean="0"/>
              <a:t>IWS-diplom eller motsvarande teoretiska kunskaper</a:t>
            </a:r>
            <a:endParaRPr lang="sv-SE" sz="1600" dirty="0"/>
          </a:p>
          <a:p>
            <a:r>
              <a:rPr lang="sv-SE" sz="1600" i="1" dirty="0" smtClean="0"/>
              <a:t>-Det är branschens starka rekommendation att en svetslärare skall ha diplom som internationell Svetsspecialist, IWS</a:t>
            </a:r>
            <a:endParaRPr lang="sv-SE" sz="1600" i="1" dirty="0"/>
          </a:p>
          <a:p>
            <a:pPr marL="0" indent="0">
              <a:buNone/>
            </a:pPr>
            <a:r>
              <a:rPr lang="sv-SE" dirty="0"/>
              <a:t> 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899592" y="1340768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Kriterier från AG 14 för antagning/behörighet i ämnet </a:t>
            </a:r>
            <a:r>
              <a:rPr lang="sv-SE" sz="2000" dirty="0" smtClean="0"/>
              <a:t>Sammanfogningsteknik </a:t>
            </a:r>
            <a:r>
              <a:rPr lang="sv-SE" sz="2000" smtClean="0"/>
              <a:t>(fastställda 6 nov 2019)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86646510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1403648" y="1844824"/>
            <a:ext cx="5580000" cy="3861336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 </a:t>
            </a:r>
          </a:p>
          <a:p>
            <a:pPr marL="0" indent="0">
              <a:buNone/>
            </a:pPr>
            <a:r>
              <a:rPr lang="sv-SE" dirty="0"/>
              <a:t> </a:t>
            </a:r>
          </a:p>
          <a:p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899592" y="1340768"/>
            <a:ext cx="72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Övriga ämnen som en svetslärare ofta undervisar</a:t>
            </a:r>
            <a:endParaRPr lang="sv-SE" sz="2000" dirty="0"/>
          </a:p>
        </p:txBody>
      </p:sp>
      <p:sp>
        <p:nvSpPr>
          <p:cNvPr id="4" name="Rektangel 3"/>
          <p:cNvSpPr/>
          <p:nvPr/>
        </p:nvSpPr>
        <p:spPr>
          <a:xfrm>
            <a:off x="2286000" y="2136339"/>
            <a:ext cx="4572000" cy="337066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Industriteknisk fördjupning</a:t>
            </a:r>
            <a:endParaRPr lang="sv-SE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Industritekniska processer</a:t>
            </a:r>
            <a:endParaRPr lang="sv-SE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Materialkunskap</a:t>
            </a:r>
            <a:endParaRPr lang="sv-SE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Människan i industrin</a:t>
            </a:r>
            <a:endParaRPr lang="sv-SE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Produktionskunskap</a:t>
            </a:r>
            <a:endParaRPr lang="sv-SE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Produktionsutrustning</a:t>
            </a:r>
            <a:endParaRPr lang="sv-SE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Produktutveckling</a:t>
            </a:r>
            <a:endParaRPr lang="sv-SE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Sammanfogningsteknik</a:t>
            </a:r>
            <a:endParaRPr lang="sv-SE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Tillverkningsunderlag</a:t>
            </a:r>
            <a:endParaRPr lang="sv-SE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54284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>
          <a:xfrm>
            <a:off x="1403648" y="1844824"/>
            <a:ext cx="5580000" cy="3861336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 </a:t>
            </a:r>
          </a:p>
          <a:p>
            <a:r>
              <a:rPr lang="sv-SE" sz="1600" dirty="0"/>
              <a:t>-”Om kandidaten uppfyller de krav som AG 14 satt upp för ämnet Sammanfogningsteknik om bland annat minst fem års allsidig yrkeserfarenhet som svetsare, så är kandidaten även behörig i de övriga ämnena. Men med tillägget att behörigheten för dessa ämnen endast gäller för undervisning inom inriktning Svetsteknik.” </a:t>
            </a:r>
          </a:p>
          <a:p>
            <a:pPr marL="0" indent="0">
              <a:buNone/>
            </a:pPr>
            <a:r>
              <a:rPr lang="sv-SE" dirty="0"/>
              <a:t> </a:t>
            </a:r>
          </a:p>
          <a:p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899592" y="1340768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Kriterier från AG 14 för antagning/behörighet i övriga ämnen inom </a:t>
            </a:r>
            <a:r>
              <a:rPr lang="sv-SE" sz="2000" smtClean="0"/>
              <a:t>inriktning Svetsteknik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3435924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vetskommissionen">
  <a:themeElements>
    <a:clrScheme name="Svetskommission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7C0"/>
      </a:accent1>
      <a:accent2>
        <a:srgbClr val="00C0F3"/>
      </a:accent2>
      <a:accent3>
        <a:srgbClr val="D71635"/>
      </a:accent3>
      <a:accent4>
        <a:srgbClr val="FDB924"/>
      </a:accent4>
      <a:accent5>
        <a:srgbClr val="63727A"/>
      </a:accent5>
      <a:accent6>
        <a:srgbClr val="D1D3D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Svetskommissionen</Template>
  <TotalTime>2188</TotalTime>
  <Words>66</Words>
  <Application>Microsoft Office PowerPoint</Application>
  <PresentationFormat>Bildspel på skärmen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Svetskommissionen</vt:lpstr>
      <vt:lpstr>PowerPoint-presentation</vt:lpstr>
      <vt:lpstr>PowerPoint-presentation</vt:lpstr>
      <vt:lpstr>PowerPoint-presentation</vt:lpstr>
    </vt:vector>
  </TitlesOfParts>
  <Company>Svetskommissionen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 Johansson</dc:creator>
  <cp:lastModifiedBy> </cp:lastModifiedBy>
  <cp:revision>211</cp:revision>
  <cp:lastPrinted>2016-01-07T14:33:39Z</cp:lastPrinted>
  <dcterms:created xsi:type="dcterms:W3CDTF">2012-11-12T13:17:50Z</dcterms:created>
  <dcterms:modified xsi:type="dcterms:W3CDTF">2019-11-10T13:10:17Z</dcterms:modified>
</cp:coreProperties>
</file>